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366"/>
  </p:notesMasterIdLst>
  <p:sldIdLst>
    <p:sldId id="607" r:id="rId5"/>
    <p:sldId id="550" r:id="rId6"/>
    <p:sldId id="801" r:id="rId7"/>
    <p:sldId id="815" r:id="rId8"/>
    <p:sldId id="521" r:id="rId9"/>
    <p:sldId id="909" r:id="rId10"/>
    <p:sldId id="595" r:id="rId11"/>
    <p:sldId id="737" r:id="rId12"/>
    <p:sldId id="907" r:id="rId13"/>
    <p:sldId id="908" r:id="rId14"/>
    <p:sldId id="664" r:id="rId15"/>
    <p:sldId id="257" r:id="rId16"/>
    <p:sldId id="840" r:id="rId17"/>
    <p:sldId id="846" r:id="rId18"/>
    <p:sldId id="897" r:id="rId19"/>
    <p:sldId id="906" r:id="rId20"/>
    <p:sldId id="899" r:id="rId21"/>
    <p:sldId id="905" r:id="rId22"/>
    <p:sldId id="904" r:id="rId23"/>
    <p:sldId id="900" r:id="rId24"/>
    <p:sldId id="902" r:id="rId25"/>
    <p:sldId id="903" r:id="rId26"/>
    <p:sldId id="898" r:id="rId27"/>
    <p:sldId id="896" r:id="rId28"/>
    <p:sldId id="425" r:id="rId29"/>
    <p:sldId id="892" r:id="rId30"/>
    <p:sldId id="893" r:id="rId31"/>
    <p:sldId id="901" r:id="rId32"/>
    <p:sldId id="895" r:id="rId33"/>
    <p:sldId id="894" r:id="rId34"/>
    <p:sldId id="889" r:id="rId35"/>
    <p:sldId id="891" r:id="rId36"/>
    <p:sldId id="890" r:id="rId37"/>
    <p:sldId id="850" r:id="rId38"/>
    <p:sldId id="847" r:id="rId39"/>
    <p:sldId id="426" r:id="rId40"/>
    <p:sldId id="866" r:id="rId41"/>
    <p:sldId id="868" r:id="rId42"/>
    <p:sldId id="711" r:id="rId43"/>
    <p:sldId id="712" r:id="rId44"/>
    <p:sldId id="887" r:id="rId45"/>
    <p:sldId id="886" r:id="rId46"/>
    <p:sldId id="885" r:id="rId47"/>
    <p:sldId id="880" r:id="rId48"/>
    <p:sldId id="881" r:id="rId49"/>
    <p:sldId id="882" r:id="rId50"/>
    <p:sldId id="883" r:id="rId51"/>
    <p:sldId id="884" r:id="rId52"/>
    <p:sldId id="872" r:id="rId53"/>
    <p:sldId id="875" r:id="rId54"/>
    <p:sldId id="876" r:id="rId55"/>
    <p:sldId id="877" r:id="rId56"/>
    <p:sldId id="874" r:id="rId57"/>
    <p:sldId id="873" r:id="rId58"/>
    <p:sldId id="871" r:id="rId59"/>
    <p:sldId id="604" r:id="rId60"/>
    <p:sldId id="752" r:id="rId61"/>
    <p:sldId id="445" r:id="rId62"/>
    <p:sldId id="724" r:id="rId63"/>
    <p:sldId id="729" r:id="rId64"/>
    <p:sldId id="726" r:id="rId65"/>
    <p:sldId id="727" r:id="rId66"/>
    <p:sldId id="728" r:id="rId67"/>
    <p:sldId id="725" r:id="rId68"/>
    <p:sldId id="722" r:id="rId69"/>
    <p:sldId id="723" r:id="rId70"/>
    <p:sldId id="720" r:id="rId71"/>
    <p:sldId id="715" r:id="rId72"/>
    <p:sldId id="716" r:id="rId73"/>
    <p:sldId id="869" r:id="rId74"/>
    <p:sldId id="870" r:id="rId75"/>
    <p:sldId id="767" r:id="rId76"/>
    <p:sldId id="517" r:id="rId77"/>
    <p:sldId id="856" r:id="rId78"/>
    <p:sldId id="867" r:id="rId79"/>
    <p:sldId id="865" r:id="rId80"/>
    <p:sldId id="863" r:id="rId81"/>
    <p:sldId id="861" r:id="rId82"/>
    <p:sldId id="862" r:id="rId83"/>
    <p:sldId id="855" r:id="rId84"/>
    <p:sldId id="857" r:id="rId85"/>
    <p:sldId id="860" r:id="rId86"/>
    <p:sldId id="858" r:id="rId87"/>
    <p:sldId id="859" r:id="rId88"/>
    <p:sldId id="852" r:id="rId89"/>
    <p:sldId id="853" r:id="rId90"/>
    <p:sldId id="854" r:id="rId91"/>
    <p:sldId id="851" r:id="rId92"/>
    <p:sldId id="848" r:id="rId93"/>
    <p:sldId id="849" r:id="rId94"/>
    <p:sldId id="842" r:id="rId95"/>
    <p:sldId id="839" r:id="rId96"/>
    <p:sldId id="778" r:id="rId97"/>
    <p:sldId id="816" r:id="rId98"/>
    <p:sldId id="817" r:id="rId99"/>
    <p:sldId id="818" r:id="rId100"/>
    <p:sldId id="814" r:id="rId101"/>
    <p:sldId id="813" r:id="rId102"/>
    <p:sldId id="838" r:id="rId103"/>
    <p:sldId id="836" r:id="rId104"/>
    <p:sldId id="837" r:id="rId105"/>
    <p:sldId id="835" r:id="rId106"/>
    <p:sldId id="833" r:id="rId107"/>
    <p:sldId id="831" r:id="rId108"/>
    <p:sldId id="834" r:id="rId109"/>
    <p:sldId id="828" r:id="rId110"/>
    <p:sldId id="829" r:id="rId111"/>
    <p:sldId id="830" r:id="rId112"/>
    <p:sldId id="827" r:id="rId113"/>
    <p:sldId id="826" r:id="rId114"/>
    <p:sldId id="825" r:id="rId115"/>
    <p:sldId id="821" r:id="rId116"/>
    <p:sldId id="823" r:id="rId117"/>
    <p:sldId id="824" r:id="rId118"/>
    <p:sldId id="822" r:id="rId119"/>
    <p:sldId id="809" r:id="rId120"/>
    <p:sldId id="810" r:id="rId121"/>
    <p:sldId id="811" r:id="rId122"/>
    <p:sldId id="812" r:id="rId123"/>
    <p:sldId id="807" r:id="rId124"/>
    <p:sldId id="808" r:id="rId125"/>
    <p:sldId id="805" r:id="rId126"/>
    <p:sldId id="888" r:id="rId127"/>
    <p:sldId id="806" r:id="rId128"/>
    <p:sldId id="878" r:id="rId129"/>
    <p:sldId id="879" r:id="rId130"/>
    <p:sldId id="804" r:id="rId131"/>
    <p:sldId id="783" r:id="rId132"/>
    <p:sldId id="779" r:id="rId133"/>
    <p:sldId id="780" r:id="rId134"/>
    <p:sldId id="781" r:id="rId135"/>
    <p:sldId id="782" r:id="rId136"/>
    <p:sldId id="702" r:id="rId137"/>
    <p:sldId id="776" r:id="rId138"/>
    <p:sldId id="777" r:id="rId139"/>
    <p:sldId id="721" r:id="rId140"/>
    <p:sldId id="819" r:id="rId141"/>
    <p:sldId id="820" r:id="rId142"/>
    <p:sldId id="739" r:id="rId143"/>
    <p:sldId id="775" r:id="rId144"/>
    <p:sldId id="756" r:id="rId145"/>
    <p:sldId id="768" r:id="rId146"/>
    <p:sldId id="766" r:id="rId147"/>
    <p:sldId id="769" r:id="rId148"/>
    <p:sldId id="757" r:id="rId149"/>
    <p:sldId id="770" r:id="rId150"/>
    <p:sldId id="771" r:id="rId151"/>
    <p:sldId id="773" r:id="rId152"/>
    <p:sldId id="753" r:id="rId153"/>
    <p:sldId id="754" r:id="rId154"/>
    <p:sldId id="740" r:id="rId155"/>
    <p:sldId id="747" r:id="rId156"/>
    <p:sldId id="748" r:id="rId157"/>
    <p:sldId id="743" r:id="rId158"/>
    <p:sldId id="744" r:id="rId159"/>
    <p:sldId id="746" r:id="rId160"/>
    <p:sldId id="750" r:id="rId161"/>
    <p:sldId id="745" r:id="rId162"/>
    <p:sldId id="751" r:id="rId163"/>
    <p:sldId id="738" r:id="rId164"/>
    <p:sldId id="774" r:id="rId165"/>
    <p:sldId id="735" r:id="rId166"/>
    <p:sldId id="736" r:id="rId167"/>
    <p:sldId id="734" r:id="rId168"/>
    <p:sldId id="731" r:id="rId169"/>
    <p:sldId id="705" r:id="rId170"/>
    <p:sldId id="703" r:id="rId171"/>
    <p:sldId id="704" r:id="rId172"/>
    <p:sldId id="615" r:id="rId173"/>
    <p:sldId id="629" r:id="rId174"/>
    <p:sldId id="717" r:id="rId175"/>
    <p:sldId id="718" r:id="rId176"/>
    <p:sldId id="719" r:id="rId177"/>
    <p:sldId id="713" r:id="rId178"/>
    <p:sldId id="714" r:id="rId179"/>
    <p:sldId id="706" r:id="rId180"/>
    <p:sldId id="707" r:id="rId181"/>
    <p:sldId id="708" r:id="rId182"/>
    <p:sldId id="710" r:id="rId183"/>
    <p:sldId id="709" r:id="rId184"/>
    <p:sldId id="594" r:id="rId185"/>
    <p:sldId id="605" r:id="rId186"/>
    <p:sldId id="592" r:id="rId187"/>
    <p:sldId id="613" r:id="rId188"/>
    <p:sldId id="643" r:id="rId189"/>
    <p:sldId id="644" r:id="rId190"/>
    <p:sldId id="632" r:id="rId191"/>
    <p:sldId id="845" r:id="rId192"/>
    <p:sldId id="844" r:id="rId193"/>
    <p:sldId id="645" r:id="rId194"/>
    <p:sldId id="637" r:id="rId195"/>
    <p:sldId id="733" r:id="rId196"/>
    <p:sldId id="732" r:id="rId197"/>
    <p:sldId id="638" r:id="rId198"/>
    <p:sldId id="641" r:id="rId199"/>
    <p:sldId id="642" r:id="rId200"/>
    <p:sldId id="639" r:id="rId201"/>
    <p:sldId id="640" r:id="rId202"/>
    <p:sldId id="631" r:id="rId203"/>
    <p:sldId id="635" r:id="rId204"/>
    <p:sldId id="636" r:id="rId205"/>
    <p:sldId id="633" r:id="rId206"/>
    <p:sldId id="634" r:id="rId207"/>
    <p:sldId id="630" r:id="rId208"/>
    <p:sldId id="618" r:id="rId209"/>
    <p:sldId id="617" r:id="rId210"/>
    <p:sldId id="614" r:id="rId211"/>
    <p:sldId id="616" r:id="rId212"/>
    <p:sldId id="611" r:id="rId213"/>
    <p:sldId id="608" r:id="rId214"/>
    <p:sldId id="427" r:id="rId215"/>
    <p:sldId id="606" r:id="rId216"/>
    <p:sldId id="599" r:id="rId217"/>
    <p:sldId id="600" r:id="rId218"/>
    <p:sldId id="601" r:id="rId219"/>
    <p:sldId id="598" r:id="rId220"/>
    <p:sldId id="602" r:id="rId221"/>
    <p:sldId id="603" r:id="rId222"/>
    <p:sldId id="597" r:id="rId223"/>
    <p:sldId id="596" r:id="rId224"/>
    <p:sldId id="593" r:id="rId225"/>
    <p:sldId id="577" r:id="rId226"/>
    <p:sldId id="582" r:id="rId227"/>
    <p:sldId id="583" r:id="rId228"/>
    <p:sldId id="584" r:id="rId229"/>
    <p:sldId id="585" r:id="rId230"/>
    <p:sldId id="586" r:id="rId231"/>
    <p:sldId id="610" r:id="rId232"/>
    <p:sldId id="609" r:id="rId233"/>
    <p:sldId id="587" r:id="rId234"/>
    <p:sldId id="588" r:id="rId235"/>
    <p:sldId id="589" r:id="rId236"/>
    <p:sldId id="590" r:id="rId237"/>
    <p:sldId id="591" r:id="rId238"/>
    <p:sldId id="578" r:id="rId239"/>
    <p:sldId id="579" r:id="rId240"/>
    <p:sldId id="580" r:id="rId241"/>
    <p:sldId id="581" r:id="rId242"/>
    <p:sldId id="575" r:id="rId243"/>
    <p:sldId id="576" r:id="rId244"/>
    <p:sldId id="574" r:id="rId245"/>
    <p:sldId id="619" r:id="rId246"/>
    <p:sldId id="622" r:id="rId247"/>
    <p:sldId id="623" r:id="rId248"/>
    <p:sldId id="620" r:id="rId249"/>
    <p:sldId id="621" r:id="rId250"/>
    <p:sldId id="428" r:id="rId251"/>
    <p:sldId id="542" r:id="rId252"/>
    <p:sldId id="569" r:id="rId253"/>
    <p:sldId id="570" r:id="rId254"/>
    <p:sldId id="347" r:id="rId255"/>
    <p:sldId id="568" r:id="rId256"/>
    <p:sldId id="573" r:id="rId257"/>
    <p:sldId id="547" r:id="rId258"/>
    <p:sldId id="625" r:id="rId259"/>
    <p:sldId id="626" r:id="rId260"/>
    <p:sldId id="627" r:id="rId261"/>
    <p:sldId id="628" r:id="rId262"/>
    <p:sldId id="624" r:id="rId263"/>
    <p:sldId id="571" r:id="rId264"/>
    <p:sldId id="572" r:id="rId265"/>
    <p:sldId id="612" r:id="rId266"/>
    <p:sldId id="565" r:id="rId267"/>
    <p:sldId id="567" r:id="rId268"/>
    <p:sldId id="566" r:id="rId269"/>
    <p:sldId id="564" r:id="rId270"/>
    <p:sldId id="561" r:id="rId271"/>
    <p:sldId id="562" r:id="rId272"/>
    <p:sldId id="563" r:id="rId273"/>
    <p:sldId id="556" r:id="rId274"/>
    <p:sldId id="557" r:id="rId275"/>
    <p:sldId id="555" r:id="rId276"/>
    <p:sldId id="551" r:id="rId277"/>
    <p:sldId id="554" r:id="rId278"/>
    <p:sldId id="553" r:id="rId279"/>
    <p:sldId id="558" r:id="rId280"/>
    <p:sldId id="559" r:id="rId281"/>
    <p:sldId id="560" r:id="rId282"/>
    <p:sldId id="552" r:id="rId283"/>
    <p:sldId id="529" r:id="rId284"/>
    <p:sldId id="534" r:id="rId285"/>
    <p:sldId id="549" r:id="rId286"/>
    <p:sldId id="548" r:id="rId287"/>
    <p:sldId id="546" r:id="rId288"/>
    <p:sldId id="543" r:id="rId289"/>
    <p:sldId id="545" r:id="rId290"/>
    <p:sldId id="544" r:id="rId291"/>
    <p:sldId id="540" r:id="rId292"/>
    <p:sldId id="541" r:id="rId293"/>
    <p:sldId id="539" r:id="rId294"/>
    <p:sldId id="536" r:id="rId295"/>
    <p:sldId id="537" r:id="rId296"/>
    <p:sldId id="538" r:id="rId297"/>
    <p:sldId id="531" r:id="rId298"/>
    <p:sldId id="530" r:id="rId299"/>
    <p:sldId id="527" r:id="rId300"/>
    <p:sldId id="525" r:id="rId301"/>
    <p:sldId id="533" r:id="rId302"/>
    <p:sldId id="535" r:id="rId303"/>
    <p:sldId id="532" r:id="rId304"/>
    <p:sldId id="528" r:id="rId305"/>
    <p:sldId id="526" r:id="rId306"/>
    <p:sldId id="524" r:id="rId307"/>
    <p:sldId id="522" r:id="rId308"/>
    <p:sldId id="520" r:id="rId309"/>
    <p:sldId id="523" r:id="rId310"/>
    <p:sldId id="514" r:id="rId311"/>
    <p:sldId id="519" r:id="rId312"/>
    <p:sldId id="518" r:id="rId313"/>
    <p:sldId id="438" r:id="rId314"/>
    <p:sldId id="515" r:id="rId315"/>
    <p:sldId id="516" r:id="rId316"/>
    <p:sldId id="513" r:id="rId317"/>
    <p:sldId id="512" r:id="rId318"/>
    <p:sldId id="415" r:id="rId319"/>
    <p:sldId id="416" r:id="rId320"/>
    <p:sldId id="417" r:id="rId321"/>
    <p:sldId id="287" r:id="rId322"/>
    <p:sldId id="418" r:id="rId323"/>
    <p:sldId id="419" r:id="rId324"/>
    <p:sldId id="420" r:id="rId325"/>
    <p:sldId id="374" r:id="rId326"/>
    <p:sldId id="441" r:id="rId327"/>
    <p:sldId id="440" r:id="rId328"/>
    <p:sldId id="442" r:id="rId329"/>
    <p:sldId id="467" r:id="rId330"/>
    <p:sldId id="464" r:id="rId331"/>
    <p:sldId id="465" r:id="rId332"/>
    <p:sldId id="454" r:id="rId333"/>
    <p:sldId id="439" r:id="rId334"/>
    <p:sldId id="432" r:id="rId335"/>
    <p:sldId id="433" r:id="rId336"/>
    <p:sldId id="436" r:id="rId337"/>
    <p:sldId id="437" r:id="rId338"/>
    <p:sldId id="429" r:id="rId339"/>
    <p:sldId id="430" r:id="rId340"/>
    <p:sldId id="431" r:id="rId341"/>
    <p:sldId id="434" r:id="rId342"/>
    <p:sldId id="435" r:id="rId343"/>
    <p:sldId id="267" r:id="rId344"/>
    <p:sldId id="268" r:id="rId345"/>
    <p:sldId id="841" r:id="rId346"/>
    <p:sldId id="269" r:id="rId347"/>
    <p:sldId id="270" r:id="rId348"/>
    <p:sldId id="271" r:id="rId349"/>
    <p:sldId id="273" r:id="rId350"/>
    <p:sldId id="275" r:id="rId351"/>
    <p:sldId id="276" r:id="rId352"/>
    <p:sldId id="272" r:id="rId353"/>
    <p:sldId id="264" r:id="rId354"/>
    <p:sldId id="265" r:id="rId355"/>
    <p:sldId id="266" r:id="rId356"/>
    <p:sldId id="256" r:id="rId357"/>
    <p:sldId id="258" r:id="rId358"/>
    <p:sldId id="259" r:id="rId359"/>
    <p:sldId id="262" r:id="rId360"/>
    <p:sldId id="263" r:id="rId361"/>
    <p:sldId id="261" r:id="rId362"/>
    <p:sldId id="260" r:id="rId363"/>
    <p:sldId id="755" r:id="rId364"/>
    <p:sldId id="832" r:id="rId3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053E9B-AA35-4E2B-A335-D2B17CB8BE3C}">
          <p14:sldIdLst>
            <p14:sldId id="607"/>
            <p14:sldId id="550"/>
            <p14:sldId id="801"/>
            <p14:sldId id="815"/>
            <p14:sldId id="521"/>
            <p14:sldId id="909"/>
            <p14:sldId id="595"/>
            <p14:sldId id="737"/>
            <p14:sldId id="907"/>
            <p14:sldId id="908"/>
            <p14:sldId id="664"/>
            <p14:sldId id="257"/>
            <p14:sldId id="840"/>
            <p14:sldId id="846"/>
            <p14:sldId id="897"/>
            <p14:sldId id="906"/>
            <p14:sldId id="899"/>
            <p14:sldId id="905"/>
            <p14:sldId id="904"/>
            <p14:sldId id="900"/>
            <p14:sldId id="902"/>
            <p14:sldId id="903"/>
            <p14:sldId id="898"/>
            <p14:sldId id="896"/>
            <p14:sldId id="425"/>
            <p14:sldId id="892"/>
            <p14:sldId id="893"/>
            <p14:sldId id="901"/>
            <p14:sldId id="895"/>
            <p14:sldId id="894"/>
            <p14:sldId id="889"/>
            <p14:sldId id="891"/>
            <p14:sldId id="890"/>
            <p14:sldId id="850"/>
            <p14:sldId id="847"/>
            <p14:sldId id="426"/>
            <p14:sldId id="866"/>
            <p14:sldId id="868"/>
            <p14:sldId id="711"/>
            <p14:sldId id="712"/>
            <p14:sldId id="887"/>
            <p14:sldId id="886"/>
            <p14:sldId id="885"/>
            <p14:sldId id="880"/>
            <p14:sldId id="881"/>
            <p14:sldId id="882"/>
            <p14:sldId id="883"/>
            <p14:sldId id="884"/>
            <p14:sldId id="872"/>
            <p14:sldId id="875"/>
            <p14:sldId id="876"/>
            <p14:sldId id="877"/>
            <p14:sldId id="874"/>
            <p14:sldId id="873"/>
            <p14:sldId id="871"/>
            <p14:sldId id="604"/>
            <p14:sldId id="752"/>
            <p14:sldId id="445"/>
            <p14:sldId id="724"/>
            <p14:sldId id="729"/>
            <p14:sldId id="726"/>
            <p14:sldId id="727"/>
            <p14:sldId id="728"/>
            <p14:sldId id="725"/>
            <p14:sldId id="722"/>
            <p14:sldId id="723"/>
            <p14:sldId id="720"/>
            <p14:sldId id="715"/>
            <p14:sldId id="716"/>
            <p14:sldId id="869"/>
            <p14:sldId id="870"/>
            <p14:sldId id="767"/>
            <p14:sldId id="517"/>
            <p14:sldId id="856"/>
            <p14:sldId id="867"/>
            <p14:sldId id="865"/>
            <p14:sldId id="863"/>
            <p14:sldId id="861"/>
            <p14:sldId id="862"/>
            <p14:sldId id="855"/>
            <p14:sldId id="857"/>
            <p14:sldId id="860"/>
            <p14:sldId id="858"/>
            <p14:sldId id="859"/>
            <p14:sldId id="852"/>
            <p14:sldId id="853"/>
            <p14:sldId id="854"/>
            <p14:sldId id="851"/>
            <p14:sldId id="848"/>
            <p14:sldId id="849"/>
            <p14:sldId id="842"/>
            <p14:sldId id="839"/>
            <p14:sldId id="778"/>
            <p14:sldId id="816"/>
            <p14:sldId id="817"/>
            <p14:sldId id="818"/>
            <p14:sldId id="814"/>
            <p14:sldId id="813"/>
            <p14:sldId id="838"/>
            <p14:sldId id="836"/>
            <p14:sldId id="837"/>
            <p14:sldId id="835"/>
            <p14:sldId id="833"/>
            <p14:sldId id="831"/>
            <p14:sldId id="834"/>
            <p14:sldId id="828"/>
            <p14:sldId id="829"/>
            <p14:sldId id="830"/>
            <p14:sldId id="827"/>
            <p14:sldId id="826"/>
            <p14:sldId id="825"/>
            <p14:sldId id="821"/>
            <p14:sldId id="823"/>
            <p14:sldId id="824"/>
            <p14:sldId id="822"/>
            <p14:sldId id="809"/>
            <p14:sldId id="810"/>
            <p14:sldId id="811"/>
            <p14:sldId id="812"/>
            <p14:sldId id="807"/>
            <p14:sldId id="808"/>
            <p14:sldId id="805"/>
            <p14:sldId id="888"/>
            <p14:sldId id="806"/>
            <p14:sldId id="878"/>
            <p14:sldId id="879"/>
            <p14:sldId id="804"/>
            <p14:sldId id="783"/>
            <p14:sldId id="779"/>
            <p14:sldId id="780"/>
            <p14:sldId id="781"/>
            <p14:sldId id="782"/>
            <p14:sldId id="702"/>
            <p14:sldId id="776"/>
            <p14:sldId id="777"/>
            <p14:sldId id="721"/>
            <p14:sldId id="819"/>
            <p14:sldId id="820"/>
            <p14:sldId id="739"/>
            <p14:sldId id="775"/>
            <p14:sldId id="756"/>
            <p14:sldId id="768"/>
            <p14:sldId id="766"/>
            <p14:sldId id="769"/>
            <p14:sldId id="757"/>
            <p14:sldId id="770"/>
            <p14:sldId id="771"/>
            <p14:sldId id="773"/>
            <p14:sldId id="753"/>
            <p14:sldId id="754"/>
            <p14:sldId id="740"/>
            <p14:sldId id="747"/>
            <p14:sldId id="748"/>
            <p14:sldId id="743"/>
            <p14:sldId id="744"/>
            <p14:sldId id="746"/>
            <p14:sldId id="750"/>
            <p14:sldId id="745"/>
            <p14:sldId id="751"/>
            <p14:sldId id="738"/>
            <p14:sldId id="774"/>
            <p14:sldId id="735"/>
            <p14:sldId id="736"/>
            <p14:sldId id="734"/>
            <p14:sldId id="731"/>
            <p14:sldId id="705"/>
            <p14:sldId id="703"/>
            <p14:sldId id="704"/>
            <p14:sldId id="615"/>
            <p14:sldId id="629"/>
            <p14:sldId id="717"/>
            <p14:sldId id="718"/>
            <p14:sldId id="719"/>
            <p14:sldId id="713"/>
            <p14:sldId id="714"/>
            <p14:sldId id="706"/>
            <p14:sldId id="707"/>
            <p14:sldId id="708"/>
            <p14:sldId id="710"/>
            <p14:sldId id="709"/>
            <p14:sldId id="594"/>
            <p14:sldId id="605"/>
            <p14:sldId id="592"/>
            <p14:sldId id="613"/>
            <p14:sldId id="643"/>
            <p14:sldId id="644"/>
            <p14:sldId id="632"/>
            <p14:sldId id="845"/>
            <p14:sldId id="844"/>
            <p14:sldId id="645"/>
            <p14:sldId id="637"/>
            <p14:sldId id="733"/>
            <p14:sldId id="732"/>
            <p14:sldId id="638"/>
            <p14:sldId id="641"/>
            <p14:sldId id="642"/>
            <p14:sldId id="639"/>
            <p14:sldId id="640"/>
            <p14:sldId id="631"/>
            <p14:sldId id="635"/>
            <p14:sldId id="636"/>
            <p14:sldId id="633"/>
            <p14:sldId id="634"/>
            <p14:sldId id="630"/>
            <p14:sldId id="618"/>
            <p14:sldId id="617"/>
            <p14:sldId id="614"/>
            <p14:sldId id="616"/>
            <p14:sldId id="611"/>
            <p14:sldId id="608"/>
            <p14:sldId id="427"/>
            <p14:sldId id="606"/>
            <p14:sldId id="599"/>
            <p14:sldId id="600"/>
            <p14:sldId id="601"/>
            <p14:sldId id="598"/>
            <p14:sldId id="602"/>
            <p14:sldId id="603"/>
            <p14:sldId id="597"/>
            <p14:sldId id="596"/>
            <p14:sldId id="593"/>
            <p14:sldId id="577"/>
            <p14:sldId id="582"/>
            <p14:sldId id="583"/>
            <p14:sldId id="584"/>
            <p14:sldId id="585"/>
            <p14:sldId id="586"/>
            <p14:sldId id="610"/>
            <p14:sldId id="609"/>
            <p14:sldId id="587"/>
            <p14:sldId id="588"/>
            <p14:sldId id="589"/>
            <p14:sldId id="590"/>
            <p14:sldId id="591"/>
            <p14:sldId id="578"/>
            <p14:sldId id="579"/>
            <p14:sldId id="580"/>
            <p14:sldId id="581"/>
            <p14:sldId id="575"/>
            <p14:sldId id="576"/>
            <p14:sldId id="574"/>
            <p14:sldId id="619"/>
            <p14:sldId id="622"/>
            <p14:sldId id="623"/>
            <p14:sldId id="620"/>
            <p14:sldId id="621"/>
            <p14:sldId id="428"/>
            <p14:sldId id="542"/>
            <p14:sldId id="569"/>
            <p14:sldId id="570"/>
            <p14:sldId id="347"/>
            <p14:sldId id="568"/>
            <p14:sldId id="573"/>
            <p14:sldId id="547"/>
            <p14:sldId id="625"/>
            <p14:sldId id="626"/>
            <p14:sldId id="627"/>
            <p14:sldId id="628"/>
            <p14:sldId id="624"/>
            <p14:sldId id="571"/>
            <p14:sldId id="572"/>
            <p14:sldId id="612"/>
            <p14:sldId id="565"/>
            <p14:sldId id="567"/>
            <p14:sldId id="566"/>
            <p14:sldId id="564"/>
            <p14:sldId id="561"/>
            <p14:sldId id="562"/>
            <p14:sldId id="563"/>
            <p14:sldId id="556"/>
            <p14:sldId id="557"/>
            <p14:sldId id="555"/>
            <p14:sldId id="551"/>
            <p14:sldId id="554"/>
            <p14:sldId id="553"/>
            <p14:sldId id="558"/>
            <p14:sldId id="559"/>
            <p14:sldId id="560"/>
            <p14:sldId id="552"/>
            <p14:sldId id="529"/>
            <p14:sldId id="534"/>
            <p14:sldId id="549"/>
            <p14:sldId id="548"/>
            <p14:sldId id="546"/>
            <p14:sldId id="543"/>
            <p14:sldId id="545"/>
            <p14:sldId id="544"/>
            <p14:sldId id="540"/>
            <p14:sldId id="541"/>
            <p14:sldId id="539"/>
            <p14:sldId id="536"/>
            <p14:sldId id="537"/>
            <p14:sldId id="538"/>
            <p14:sldId id="531"/>
            <p14:sldId id="530"/>
            <p14:sldId id="527"/>
            <p14:sldId id="525"/>
            <p14:sldId id="533"/>
            <p14:sldId id="535"/>
            <p14:sldId id="532"/>
            <p14:sldId id="528"/>
            <p14:sldId id="526"/>
            <p14:sldId id="524"/>
            <p14:sldId id="522"/>
            <p14:sldId id="520"/>
            <p14:sldId id="523"/>
            <p14:sldId id="514"/>
            <p14:sldId id="519"/>
            <p14:sldId id="518"/>
            <p14:sldId id="438"/>
            <p14:sldId id="515"/>
            <p14:sldId id="516"/>
            <p14:sldId id="513"/>
            <p14:sldId id="512"/>
            <p14:sldId id="415"/>
            <p14:sldId id="416"/>
            <p14:sldId id="417"/>
            <p14:sldId id="287"/>
            <p14:sldId id="418"/>
            <p14:sldId id="419"/>
            <p14:sldId id="420"/>
            <p14:sldId id="374"/>
            <p14:sldId id="441"/>
            <p14:sldId id="440"/>
            <p14:sldId id="442"/>
            <p14:sldId id="467"/>
            <p14:sldId id="464"/>
            <p14:sldId id="465"/>
            <p14:sldId id="454"/>
            <p14:sldId id="439"/>
            <p14:sldId id="432"/>
            <p14:sldId id="433"/>
            <p14:sldId id="436"/>
            <p14:sldId id="437"/>
            <p14:sldId id="429"/>
            <p14:sldId id="430"/>
            <p14:sldId id="431"/>
            <p14:sldId id="434"/>
            <p14:sldId id="435"/>
            <p14:sldId id="267"/>
            <p14:sldId id="268"/>
            <p14:sldId id="841"/>
            <p14:sldId id="269"/>
            <p14:sldId id="270"/>
            <p14:sldId id="271"/>
            <p14:sldId id="273"/>
            <p14:sldId id="275"/>
            <p14:sldId id="276"/>
            <p14:sldId id="272"/>
            <p14:sldId id="264"/>
            <p14:sldId id="265"/>
            <p14:sldId id="266"/>
            <p14:sldId id="256"/>
            <p14:sldId id="258"/>
            <p14:sldId id="259"/>
            <p14:sldId id="262"/>
            <p14:sldId id="263"/>
            <p14:sldId id="261"/>
            <p14:sldId id="260"/>
            <p14:sldId id="755"/>
            <p14:sldId id="8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08" autoAdjust="0"/>
    <p:restoredTop sz="94660"/>
  </p:normalViewPr>
  <p:slideViewPr>
    <p:cSldViewPr snapToGrid="0">
      <p:cViewPr varScale="1">
        <p:scale>
          <a:sx n="109" d="100"/>
          <a:sy n="109" d="100"/>
        </p:scale>
        <p:origin x="774" y="96"/>
      </p:cViewPr>
      <p:guideLst/>
    </p:cSldViewPr>
  </p:slideViewPr>
  <p:notesTextViewPr>
    <p:cViewPr>
      <p:scale>
        <a:sx n="1" d="1"/>
        <a:sy n="1" d="1"/>
      </p:scale>
      <p:origin x="0" y="0"/>
    </p:cViewPr>
  </p:notesTextViewPr>
  <p:sorterViewPr>
    <p:cViewPr>
      <p:scale>
        <a:sx n="200" d="100"/>
        <a:sy n="200" d="100"/>
      </p:scale>
      <p:origin x="0" y="-3221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notesMaster" Target="notesMasters/notesMaster1.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viewProps" Target="viewProps.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tableStyles" Target="tableStyles.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presProps" Target="presProps.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theme" Target="theme/theme1.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s>
</file>

<file path=ppt/diagrams/_rels/data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D16A5F7-D9BA-45CC-B220-BD920A01A6D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701E2D-3F12-4389-A648-50D586936473}">
      <dgm:prSet/>
      <dgm:spPr/>
      <dgm:t>
        <a:bodyPr/>
        <a:lstStyle/>
        <a:p>
          <a:r>
            <a:rPr lang="en-CA"/>
            <a:t>Traditionally, we have thought in terms of Code – Oriented Architectures.</a:t>
          </a:r>
          <a:endParaRPr lang="en-US"/>
        </a:p>
      </dgm:t>
    </dgm:pt>
    <dgm:pt modelId="{20F83116-FB4B-43BB-981F-4138610A349C}" type="parTrans" cxnId="{51C2F91F-B8F6-46B7-BE9C-2F17E21E19BC}">
      <dgm:prSet/>
      <dgm:spPr/>
      <dgm:t>
        <a:bodyPr/>
        <a:lstStyle/>
        <a:p>
          <a:endParaRPr lang="en-US"/>
        </a:p>
      </dgm:t>
    </dgm:pt>
    <dgm:pt modelId="{F9C5FE71-BA84-4271-9C71-1B8B9B0BC8BF}" type="sibTrans" cxnId="{51C2F91F-B8F6-46B7-BE9C-2F17E21E19BC}">
      <dgm:prSet/>
      <dgm:spPr/>
      <dgm:t>
        <a:bodyPr/>
        <a:lstStyle/>
        <a:p>
          <a:endParaRPr lang="en-US"/>
        </a:p>
      </dgm:t>
    </dgm:pt>
    <dgm:pt modelId="{A0ED8143-C90E-45C4-A5E9-ACCD7C8D2497}">
      <dgm:prSet/>
      <dgm:spPr/>
      <dgm:t>
        <a:bodyPr/>
        <a:lstStyle/>
        <a:p>
          <a:r>
            <a:rPr lang="en-CA"/>
            <a:t>The Design is Poured in Cement by writing Code</a:t>
          </a:r>
          <a:endParaRPr lang="en-US"/>
        </a:p>
      </dgm:t>
    </dgm:pt>
    <dgm:pt modelId="{BF015AC3-7FA8-4503-88A2-BA4B0DB18375}" type="parTrans" cxnId="{56A2194C-73E5-46E3-9889-A532F92566C1}">
      <dgm:prSet/>
      <dgm:spPr/>
      <dgm:t>
        <a:bodyPr/>
        <a:lstStyle/>
        <a:p>
          <a:endParaRPr lang="en-US"/>
        </a:p>
      </dgm:t>
    </dgm:pt>
    <dgm:pt modelId="{3356C28A-7F5F-4A0D-9CFE-9A17996F5963}" type="sibTrans" cxnId="{56A2194C-73E5-46E3-9889-A532F92566C1}">
      <dgm:prSet/>
      <dgm:spPr/>
      <dgm:t>
        <a:bodyPr/>
        <a:lstStyle/>
        <a:p>
          <a:endParaRPr lang="en-US"/>
        </a:p>
      </dgm:t>
    </dgm:pt>
    <dgm:pt modelId="{05494FE6-7223-452F-82BA-E0FC6B0DE61E}">
      <dgm:prSet/>
      <dgm:spPr/>
      <dgm:t>
        <a:bodyPr/>
        <a:lstStyle/>
        <a:p>
          <a:r>
            <a:rPr lang="en-CA"/>
            <a:t>Here we will learn the new, emerging approach to software design which is called Service Oriented Architecture</a:t>
          </a:r>
          <a:endParaRPr lang="en-US"/>
        </a:p>
      </dgm:t>
    </dgm:pt>
    <dgm:pt modelId="{BCEAD7D1-BFA1-4C2C-9C58-0568B78DBFB3}" type="parTrans" cxnId="{A0F4D38D-27EA-42B4-A2F5-9133E292F63E}">
      <dgm:prSet/>
      <dgm:spPr/>
      <dgm:t>
        <a:bodyPr/>
        <a:lstStyle/>
        <a:p>
          <a:endParaRPr lang="en-US"/>
        </a:p>
      </dgm:t>
    </dgm:pt>
    <dgm:pt modelId="{4E7C53A6-D20B-41E3-973E-3B13753822AD}" type="sibTrans" cxnId="{A0F4D38D-27EA-42B4-A2F5-9133E292F63E}">
      <dgm:prSet/>
      <dgm:spPr/>
      <dgm:t>
        <a:bodyPr/>
        <a:lstStyle/>
        <a:p>
          <a:endParaRPr lang="en-US"/>
        </a:p>
      </dgm:t>
    </dgm:pt>
    <dgm:pt modelId="{0331C52A-BDF6-4DD8-9495-1F651E32ED45}" type="pres">
      <dgm:prSet presAssocID="{ED16A5F7-D9BA-45CC-B220-BD920A01A6DF}" presName="root" presStyleCnt="0">
        <dgm:presLayoutVars>
          <dgm:dir/>
          <dgm:resizeHandles val="exact"/>
        </dgm:presLayoutVars>
      </dgm:prSet>
      <dgm:spPr/>
    </dgm:pt>
    <dgm:pt modelId="{DC595E79-9035-498C-AEA6-FBF2765E4BB5}" type="pres">
      <dgm:prSet presAssocID="{E1701E2D-3F12-4389-A648-50D586936473}" presName="compNode" presStyleCnt="0"/>
      <dgm:spPr/>
    </dgm:pt>
    <dgm:pt modelId="{4B80CD49-6352-40FD-90CA-36B9BF459EE9}" type="pres">
      <dgm:prSet presAssocID="{E1701E2D-3F12-4389-A648-50D586936473}" presName="bgRect" presStyleLbl="bgShp" presStyleIdx="0" presStyleCnt="3"/>
      <dgm:spPr/>
    </dgm:pt>
    <dgm:pt modelId="{CD0B74C4-54C3-43EE-8B24-949B3FB26491}" type="pres">
      <dgm:prSet presAssocID="{E1701E2D-3F12-4389-A648-50D5869364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9127AB68-C2CE-4738-AF20-4B49FFCBC38D}" type="pres">
      <dgm:prSet presAssocID="{E1701E2D-3F12-4389-A648-50D586936473}" presName="spaceRect" presStyleCnt="0"/>
      <dgm:spPr/>
    </dgm:pt>
    <dgm:pt modelId="{23B1C7E9-5221-437F-AEC3-156FC0024950}" type="pres">
      <dgm:prSet presAssocID="{E1701E2D-3F12-4389-A648-50D586936473}" presName="parTx" presStyleLbl="revTx" presStyleIdx="0" presStyleCnt="3">
        <dgm:presLayoutVars>
          <dgm:chMax val="0"/>
          <dgm:chPref val="0"/>
        </dgm:presLayoutVars>
      </dgm:prSet>
      <dgm:spPr/>
    </dgm:pt>
    <dgm:pt modelId="{1C936ED9-17BF-49FC-9E08-563A5FCF930F}" type="pres">
      <dgm:prSet presAssocID="{F9C5FE71-BA84-4271-9C71-1B8B9B0BC8BF}" presName="sibTrans" presStyleCnt="0"/>
      <dgm:spPr/>
    </dgm:pt>
    <dgm:pt modelId="{86998C3E-9D1F-417A-B186-1849CA07B363}" type="pres">
      <dgm:prSet presAssocID="{A0ED8143-C90E-45C4-A5E9-ACCD7C8D2497}" presName="compNode" presStyleCnt="0"/>
      <dgm:spPr/>
    </dgm:pt>
    <dgm:pt modelId="{CA490858-294D-4F53-9B94-4C4463B3705E}" type="pres">
      <dgm:prSet presAssocID="{A0ED8143-C90E-45C4-A5E9-ACCD7C8D2497}" presName="bgRect" presStyleLbl="bgShp" presStyleIdx="1" presStyleCnt="3"/>
      <dgm:spPr/>
    </dgm:pt>
    <dgm:pt modelId="{71829EEC-2136-475F-B031-0DA237AB7178}" type="pres">
      <dgm:prSet presAssocID="{A0ED8143-C90E-45C4-A5E9-ACCD7C8D24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ement truck"/>
        </a:ext>
      </dgm:extLst>
    </dgm:pt>
    <dgm:pt modelId="{A8DE6F72-0F69-48E9-9AA8-793C171BD129}" type="pres">
      <dgm:prSet presAssocID="{A0ED8143-C90E-45C4-A5E9-ACCD7C8D2497}" presName="spaceRect" presStyleCnt="0"/>
      <dgm:spPr/>
    </dgm:pt>
    <dgm:pt modelId="{C5F100F6-4455-424B-B977-44D81DCA1F93}" type="pres">
      <dgm:prSet presAssocID="{A0ED8143-C90E-45C4-A5E9-ACCD7C8D2497}" presName="parTx" presStyleLbl="revTx" presStyleIdx="1" presStyleCnt="3">
        <dgm:presLayoutVars>
          <dgm:chMax val="0"/>
          <dgm:chPref val="0"/>
        </dgm:presLayoutVars>
      </dgm:prSet>
      <dgm:spPr/>
    </dgm:pt>
    <dgm:pt modelId="{7CDA5168-3F9C-4751-A71D-AA04D92929DD}" type="pres">
      <dgm:prSet presAssocID="{3356C28A-7F5F-4A0D-9CFE-9A17996F5963}" presName="sibTrans" presStyleCnt="0"/>
      <dgm:spPr/>
    </dgm:pt>
    <dgm:pt modelId="{C936F2AB-6994-4EA6-AEC1-642CD3C7E654}" type="pres">
      <dgm:prSet presAssocID="{05494FE6-7223-452F-82BA-E0FC6B0DE61E}" presName="compNode" presStyleCnt="0"/>
      <dgm:spPr/>
    </dgm:pt>
    <dgm:pt modelId="{6E9E6615-C258-46CD-83B1-0CB53A4685F7}" type="pres">
      <dgm:prSet presAssocID="{05494FE6-7223-452F-82BA-E0FC6B0DE61E}" presName="bgRect" presStyleLbl="bgShp" presStyleIdx="2" presStyleCnt="3"/>
      <dgm:spPr/>
    </dgm:pt>
    <dgm:pt modelId="{191ED416-AD49-4579-AD34-6AA845B95337}" type="pres">
      <dgm:prSet presAssocID="{05494FE6-7223-452F-82BA-E0FC6B0DE6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822DC595-E608-4EAF-B5FA-1714E4380FEC}" type="pres">
      <dgm:prSet presAssocID="{05494FE6-7223-452F-82BA-E0FC6B0DE61E}" presName="spaceRect" presStyleCnt="0"/>
      <dgm:spPr/>
    </dgm:pt>
    <dgm:pt modelId="{8310BDEF-55F1-40C5-9A5E-4AE184C911A4}" type="pres">
      <dgm:prSet presAssocID="{05494FE6-7223-452F-82BA-E0FC6B0DE61E}" presName="parTx" presStyleLbl="revTx" presStyleIdx="2" presStyleCnt="3">
        <dgm:presLayoutVars>
          <dgm:chMax val="0"/>
          <dgm:chPref val="0"/>
        </dgm:presLayoutVars>
      </dgm:prSet>
      <dgm:spPr/>
    </dgm:pt>
  </dgm:ptLst>
  <dgm:cxnLst>
    <dgm:cxn modelId="{51C2F91F-B8F6-46B7-BE9C-2F17E21E19BC}" srcId="{ED16A5F7-D9BA-45CC-B220-BD920A01A6DF}" destId="{E1701E2D-3F12-4389-A648-50D586936473}" srcOrd="0" destOrd="0" parTransId="{20F83116-FB4B-43BB-981F-4138610A349C}" sibTransId="{F9C5FE71-BA84-4271-9C71-1B8B9B0BC8BF}"/>
    <dgm:cxn modelId="{8B1CF969-A805-4CD7-9A82-365D2150595A}" type="presOf" srcId="{05494FE6-7223-452F-82BA-E0FC6B0DE61E}" destId="{8310BDEF-55F1-40C5-9A5E-4AE184C911A4}" srcOrd="0" destOrd="0" presId="urn:microsoft.com/office/officeart/2018/2/layout/IconVerticalSolidList"/>
    <dgm:cxn modelId="{56A2194C-73E5-46E3-9889-A532F92566C1}" srcId="{ED16A5F7-D9BA-45CC-B220-BD920A01A6DF}" destId="{A0ED8143-C90E-45C4-A5E9-ACCD7C8D2497}" srcOrd="1" destOrd="0" parTransId="{BF015AC3-7FA8-4503-88A2-BA4B0DB18375}" sibTransId="{3356C28A-7F5F-4A0D-9CFE-9A17996F5963}"/>
    <dgm:cxn modelId="{1A434D6D-1DF9-4B85-A217-026A23742444}" type="presOf" srcId="{ED16A5F7-D9BA-45CC-B220-BD920A01A6DF}" destId="{0331C52A-BDF6-4DD8-9495-1F651E32ED45}" srcOrd="0" destOrd="0" presId="urn:microsoft.com/office/officeart/2018/2/layout/IconVerticalSolidList"/>
    <dgm:cxn modelId="{8CBECC74-2EAD-4333-95A9-F67BFB594865}" type="presOf" srcId="{E1701E2D-3F12-4389-A648-50D586936473}" destId="{23B1C7E9-5221-437F-AEC3-156FC0024950}" srcOrd="0" destOrd="0" presId="urn:microsoft.com/office/officeart/2018/2/layout/IconVerticalSolidList"/>
    <dgm:cxn modelId="{A0F4D38D-27EA-42B4-A2F5-9133E292F63E}" srcId="{ED16A5F7-D9BA-45CC-B220-BD920A01A6DF}" destId="{05494FE6-7223-452F-82BA-E0FC6B0DE61E}" srcOrd="2" destOrd="0" parTransId="{BCEAD7D1-BFA1-4C2C-9C58-0568B78DBFB3}" sibTransId="{4E7C53A6-D20B-41E3-973E-3B13753822AD}"/>
    <dgm:cxn modelId="{7C9571D0-E683-4A43-923E-C3815B68B7DC}" type="presOf" srcId="{A0ED8143-C90E-45C4-A5E9-ACCD7C8D2497}" destId="{C5F100F6-4455-424B-B977-44D81DCA1F93}" srcOrd="0" destOrd="0" presId="urn:microsoft.com/office/officeart/2018/2/layout/IconVerticalSolidList"/>
    <dgm:cxn modelId="{0E91E34B-597F-4933-8319-34828A0CADA9}" type="presParOf" srcId="{0331C52A-BDF6-4DD8-9495-1F651E32ED45}" destId="{DC595E79-9035-498C-AEA6-FBF2765E4BB5}" srcOrd="0" destOrd="0" presId="urn:microsoft.com/office/officeart/2018/2/layout/IconVerticalSolidList"/>
    <dgm:cxn modelId="{A7239728-E33B-4963-BEC2-533AD9A4C810}" type="presParOf" srcId="{DC595E79-9035-498C-AEA6-FBF2765E4BB5}" destId="{4B80CD49-6352-40FD-90CA-36B9BF459EE9}" srcOrd="0" destOrd="0" presId="urn:microsoft.com/office/officeart/2018/2/layout/IconVerticalSolidList"/>
    <dgm:cxn modelId="{1BE77139-770C-4811-8CA6-BFCBC6BAF275}" type="presParOf" srcId="{DC595E79-9035-498C-AEA6-FBF2765E4BB5}" destId="{CD0B74C4-54C3-43EE-8B24-949B3FB26491}" srcOrd="1" destOrd="0" presId="urn:microsoft.com/office/officeart/2018/2/layout/IconVerticalSolidList"/>
    <dgm:cxn modelId="{910F13BE-A918-4D62-8A3D-64EDB1AE9017}" type="presParOf" srcId="{DC595E79-9035-498C-AEA6-FBF2765E4BB5}" destId="{9127AB68-C2CE-4738-AF20-4B49FFCBC38D}" srcOrd="2" destOrd="0" presId="urn:microsoft.com/office/officeart/2018/2/layout/IconVerticalSolidList"/>
    <dgm:cxn modelId="{76DC87B0-07DD-4539-84D3-3B34CCE9011C}" type="presParOf" srcId="{DC595E79-9035-498C-AEA6-FBF2765E4BB5}" destId="{23B1C7E9-5221-437F-AEC3-156FC0024950}" srcOrd="3" destOrd="0" presId="urn:microsoft.com/office/officeart/2018/2/layout/IconVerticalSolidList"/>
    <dgm:cxn modelId="{D6EB213B-8B5A-4AA1-86E2-A7E8341A9666}" type="presParOf" srcId="{0331C52A-BDF6-4DD8-9495-1F651E32ED45}" destId="{1C936ED9-17BF-49FC-9E08-563A5FCF930F}" srcOrd="1" destOrd="0" presId="urn:microsoft.com/office/officeart/2018/2/layout/IconVerticalSolidList"/>
    <dgm:cxn modelId="{FC1197FD-A4A3-4391-AAE9-485297D04FDA}" type="presParOf" srcId="{0331C52A-BDF6-4DD8-9495-1F651E32ED45}" destId="{86998C3E-9D1F-417A-B186-1849CA07B363}" srcOrd="2" destOrd="0" presId="urn:microsoft.com/office/officeart/2018/2/layout/IconVerticalSolidList"/>
    <dgm:cxn modelId="{77B669BA-A127-4B24-B850-4BEB7A44BE54}" type="presParOf" srcId="{86998C3E-9D1F-417A-B186-1849CA07B363}" destId="{CA490858-294D-4F53-9B94-4C4463B3705E}" srcOrd="0" destOrd="0" presId="urn:microsoft.com/office/officeart/2018/2/layout/IconVerticalSolidList"/>
    <dgm:cxn modelId="{D817362C-70E1-4D6C-A117-4E390F176649}" type="presParOf" srcId="{86998C3E-9D1F-417A-B186-1849CA07B363}" destId="{71829EEC-2136-475F-B031-0DA237AB7178}" srcOrd="1" destOrd="0" presId="urn:microsoft.com/office/officeart/2018/2/layout/IconVerticalSolidList"/>
    <dgm:cxn modelId="{D729C282-FC66-476B-A99C-049E66DF9390}" type="presParOf" srcId="{86998C3E-9D1F-417A-B186-1849CA07B363}" destId="{A8DE6F72-0F69-48E9-9AA8-793C171BD129}" srcOrd="2" destOrd="0" presId="urn:microsoft.com/office/officeart/2018/2/layout/IconVerticalSolidList"/>
    <dgm:cxn modelId="{EF0096FE-8816-4FEB-9F3A-F267F0FB4BF6}" type="presParOf" srcId="{86998C3E-9D1F-417A-B186-1849CA07B363}" destId="{C5F100F6-4455-424B-B977-44D81DCA1F93}" srcOrd="3" destOrd="0" presId="urn:microsoft.com/office/officeart/2018/2/layout/IconVerticalSolidList"/>
    <dgm:cxn modelId="{727578D1-E0A0-4151-9E00-D888AF0A9609}" type="presParOf" srcId="{0331C52A-BDF6-4DD8-9495-1F651E32ED45}" destId="{7CDA5168-3F9C-4751-A71D-AA04D92929DD}" srcOrd="3" destOrd="0" presId="urn:microsoft.com/office/officeart/2018/2/layout/IconVerticalSolidList"/>
    <dgm:cxn modelId="{EA2008D0-112F-461E-8F63-F4E6613917B1}" type="presParOf" srcId="{0331C52A-BDF6-4DD8-9495-1F651E32ED45}" destId="{C936F2AB-6994-4EA6-AEC1-642CD3C7E654}" srcOrd="4" destOrd="0" presId="urn:microsoft.com/office/officeart/2018/2/layout/IconVerticalSolidList"/>
    <dgm:cxn modelId="{8BBDE4AE-822B-4172-B2B9-E53B415B3B80}" type="presParOf" srcId="{C936F2AB-6994-4EA6-AEC1-642CD3C7E654}" destId="{6E9E6615-C258-46CD-83B1-0CB53A4685F7}" srcOrd="0" destOrd="0" presId="urn:microsoft.com/office/officeart/2018/2/layout/IconVerticalSolidList"/>
    <dgm:cxn modelId="{2A7A32BB-A366-488A-981A-D400C3E8C928}" type="presParOf" srcId="{C936F2AB-6994-4EA6-AEC1-642CD3C7E654}" destId="{191ED416-AD49-4579-AD34-6AA845B95337}" srcOrd="1" destOrd="0" presId="urn:microsoft.com/office/officeart/2018/2/layout/IconVerticalSolidList"/>
    <dgm:cxn modelId="{0123EA6D-2063-4E98-869B-61BE6B9DD2AD}" type="presParOf" srcId="{C936F2AB-6994-4EA6-AEC1-642CD3C7E654}" destId="{822DC595-E608-4EAF-B5FA-1714E4380FEC}" srcOrd="2" destOrd="0" presId="urn:microsoft.com/office/officeart/2018/2/layout/IconVerticalSolidList"/>
    <dgm:cxn modelId="{FA0F3E9E-CCF3-4535-8927-8B0EB81C9042}" type="presParOf" srcId="{C936F2AB-6994-4EA6-AEC1-642CD3C7E654}" destId="{8310BDEF-55F1-40C5-9A5E-4AE184C911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0CD49-6352-40FD-90CA-36B9BF459EE9}">
      <dsp:nvSpPr>
        <dsp:cNvPr id="0" name=""/>
        <dsp:cNvSpPr/>
      </dsp:nvSpPr>
      <dsp:spPr>
        <a:xfrm>
          <a:off x="0" y="680"/>
          <a:ext cx="6269038" cy="15916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B74C4-54C3-43EE-8B24-949B3FB26491}">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B1C7E9-5221-437F-AEC3-156FC0024950}">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977900">
            <a:lnSpc>
              <a:spcPct val="90000"/>
            </a:lnSpc>
            <a:spcBef>
              <a:spcPct val="0"/>
            </a:spcBef>
            <a:spcAft>
              <a:spcPct val="35000"/>
            </a:spcAft>
            <a:buNone/>
          </a:pPr>
          <a:r>
            <a:rPr lang="en-CA" sz="2200" kern="1200"/>
            <a:t>Traditionally, we have thought in terms of Code – Oriented Architectures.</a:t>
          </a:r>
          <a:endParaRPr lang="en-US" sz="2200" kern="1200"/>
        </a:p>
      </dsp:txBody>
      <dsp:txXfrm>
        <a:off x="1838352" y="680"/>
        <a:ext cx="4430685" cy="1591647"/>
      </dsp:txXfrm>
    </dsp:sp>
    <dsp:sp modelId="{CA490858-294D-4F53-9B94-4C4463B3705E}">
      <dsp:nvSpPr>
        <dsp:cNvPr id="0" name=""/>
        <dsp:cNvSpPr/>
      </dsp:nvSpPr>
      <dsp:spPr>
        <a:xfrm>
          <a:off x="0" y="1990238"/>
          <a:ext cx="6269038" cy="15916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829EEC-2136-475F-B031-0DA237AB7178}">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F100F6-4455-424B-B977-44D81DCA1F93}">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977900">
            <a:lnSpc>
              <a:spcPct val="90000"/>
            </a:lnSpc>
            <a:spcBef>
              <a:spcPct val="0"/>
            </a:spcBef>
            <a:spcAft>
              <a:spcPct val="35000"/>
            </a:spcAft>
            <a:buNone/>
          </a:pPr>
          <a:r>
            <a:rPr lang="en-CA" sz="2200" kern="1200"/>
            <a:t>The Design is Poured in Cement by writing Code</a:t>
          </a:r>
          <a:endParaRPr lang="en-US" sz="2200" kern="1200"/>
        </a:p>
      </dsp:txBody>
      <dsp:txXfrm>
        <a:off x="1838352" y="1990238"/>
        <a:ext cx="4430685" cy="1591647"/>
      </dsp:txXfrm>
    </dsp:sp>
    <dsp:sp modelId="{6E9E6615-C258-46CD-83B1-0CB53A4685F7}">
      <dsp:nvSpPr>
        <dsp:cNvPr id="0" name=""/>
        <dsp:cNvSpPr/>
      </dsp:nvSpPr>
      <dsp:spPr>
        <a:xfrm>
          <a:off x="0" y="3979797"/>
          <a:ext cx="6269038" cy="15916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ED416-AD49-4579-AD34-6AA845B95337}">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10BDEF-55F1-40C5-9A5E-4AE184C911A4}">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977900">
            <a:lnSpc>
              <a:spcPct val="90000"/>
            </a:lnSpc>
            <a:spcBef>
              <a:spcPct val="0"/>
            </a:spcBef>
            <a:spcAft>
              <a:spcPct val="35000"/>
            </a:spcAft>
            <a:buNone/>
          </a:pPr>
          <a:r>
            <a:rPr lang="en-CA" sz="2200" kern="1200"/>
            <a:t>Here we will learn the new, emerging approach to software design which is called Service Oriented Architecture</a:t>
          </a:r>
          <a:endParaRPr lang="en-US" sz="2200" kern="1200"/>
        </a:p>
      </dsp:txBody>
      <dsp:txXfrm>
        <a:off x="1838352" y="3979797"/>
        <a:ext cx="4430685" cy="1591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576BD9-AB21-41D1-AD0A-440E524906CC}" type="datetimeFigureOut">
              <a:rPr lang="en-CA" smtClean="0"/>
              <a:t>2023-01-03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E36E15-29FA-4424-9C71-7ACCC44E2391}" type="slidenum">
              <a:rPr lang="en-CA" smtClean="0"/>
              <a:t>‹#›</a:t>
            </a:fld>
            <a:endParaRPr lang="en-CA"/>
          </a:p>
        </p:txBody>
      </p:sp>
    </p:spTree>
    <p:extLst>
      <p:ext uri="{BB962C8B-B14F-4D97-AF65-F5344CB8AC3E}">
        <p14:creationId xmlns:p14="http://schemas.microsoft.com/office/powerpoint/2010/main" val="2562973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32497-D15A-4160-85EA-0901E82B4CE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353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C7A9-2F82-4950-9AB4-522EC12F63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7BED31D-D396-4912-9C25-FE2541BB44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A17F7C-3B28-47A8-A644-CDE391FD0207}"/>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5" name="Footer Placeholder 4">
            <a:extLst>
              <a:ext uri="{FF2B5EF4-FFF2-40B4-BE49-F238E27FC236}">
                <a16:creationId xmlns:a16="http://schemas.microsoft.com/office/drawing/2014/main" id="{AC03CE72-38A3-46D2-BA3E-B4BFFA68F3F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D979E2-5FB8-4497-92BF-7788D1638B88}"/>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1121424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B442-1EB3-4470-8252-500CCB0FB5F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5364402-00FA-48DD-AFBD-810FE5514E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D60AF81-3D07-4D18-80FA-8FC312FF9250}"/>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5" name="Footer Placeholder 4">
            <a:extLst>
              <a:ext uri="{FF2B5EF4-FFF2-40B4-BE49-F238E27FC236}">
                <a16:creationId xmlns:a16="http://schemas.microsoft.com/office/drawing/2014/main" id="{352FB067-365D-4FE6-A3BB-DA79AB0575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0F77E36-4492-4C6F-AB01-CDBCE5303B4F}"/>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2799972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E67280-6981-4902-9B13-57E425AECB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CFE55B1-5D57-4C38-8629-0C4765594D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A7133E-0F35-4673-BFC3-4FF9D520904C}"/>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5" name="Footer Placeholder 4">
            <a:extLst>
              <a:ext uri="{FF2B5EF4-FFF2-40B4-BE49-F238E27FC236}">
                <a16:creationId xmlns:a16="http://schemas.microsoft.com/office/drawing/2014/main" id="{E24BE0F1-6309-4C28-A6FB-85DDDA70CB8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8AB26AA-E347-49FA-9442-2D720954C755}"/>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2053290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F478-1CC8-493B-9423-C546A636DB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634FC8A-A502-4B9A-A7DF-9F676CDED8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4A1264E-E963-487D-9131-6A15EB89D9B5}"/>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5" name="Footer Placeholder 4">
            <a:extLst>
              <a:ext uri="{FF2B5EF4-FFF2-40B4-BE49-F238E27FC236}">
                <a16:creationId xmlns:a16="http://schemas.microsoft.com/office/drawing/2014/main" id="{C2482EDF-7557-4807-B8CD-AAD00FD6607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C84B2A-0619-45C8-AC34-AB916E33136E}"/>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949255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A1CF38-F859-43FB-BB20-3FBA3623C185}"/>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5" name="Footer Placeholder 4">
            <a:extLst>
              <a:ext uri="{FF2B5EF4-FFF2-40B4-BE49-F238E27FC236}">
                <a16:creationId xmlns:a16="http://schemas.microsoft.com/office/drawing/2014/main" id="{8A35B5C5-A97E-4612-9509-BB9E37A55A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F1B966-1CCD-45FE-9F11-D945B4F61722}"/>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4096854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B41D-184E-4464-AE26-080618FF04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DE2D9E0-FBCE-496F-9B75-CBFC7A9291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E43A91-3D03-41F0-8A62-1863F248672E}"/>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5" name="Footer Placeholder 4">
            <a:extLst>
              <a:ext uri="{FF2B5EF4-FFF2-40B4-BE49-F238E27FC236}">
                <a16:creationId xmlns:a16="http://schemas.microsoft.com/office/drawing/2014/main" id="{AE457957-B4FD-4B83-9A26-BDFE6A9C58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6181FD-3A78-4377-B4A4-E68BFCF88902}"/>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3493595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2A2A-8126-436C-9564-EAC010AD9BF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E59336B-9A27-4C89-8667-660E3A6CD5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032A549-9081-4E97-92F5-189A0285BD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0946036-205F-46B5-84FC-FC4B296A7E4D}"/>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6" name="Footer Placeholder 5">
            <a:extLst>
              <a:ext uri="{FF2B5EF4-FFF2-40B4-BE49-F238E27FC236}">
                <a16:creationId xmlns:a16="http://schemas.microsoft.com/office/drawing/2014/main" id="{FD993541-6527-49C4-A732-2A58EEDCAAD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8FD6E6-0848-4859-819D-21813E84A3C2}"/>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2916928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28DD-C8C5-451B-B74A-D6F8243A979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FE220D7-14DB-43D8-B132-86007A111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4F61C1-6936-45F7-BA2F-CE3FBA0538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B432DC3-C3AD-479A-BCA7-ED97BCD34C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102DE4-BECF-4154-8415-14A51A7E7B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7D28498-E957-468C-87B4-79AF2EB7FCC3}"/>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8" name="Footer Placeholder 7">
            <a:extLst>
              <a:ext uri="{FF2B5EF4-FFF2-40B4-BE49-F238E27FC236}">
                <a16:creationId xmlns:a16="http://schemas.microsoft.com/office/drawing/2014/main" id="{A830A128-B19E-4C6F-A92C-C6BEB2C93DB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03352B6-ED3D-4356-93AB-C7F51ADE6934}"/>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3127214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C5E1-F194-477A-9762-3194D042BE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72592E3-2988-49BA-8746-14F1CAFE8C9A}"/>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4" name="Footer Placeholder 3">
            <a:extLst>
              <a:ext uri="{FF2B5EF4-FFF2-40B4-BE49-F238E27FC236}">
                <a16:creationId xmlns:a16="http://schemas.microsoft.com/office/drawing/2014/main" id="{C418BA9E-2D21-4D0D-B881-9F8DDC52420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E3D93C2-298B-4F6B-9E77-D1FF5C775D46}"/>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1832602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AC7986-AA71-4BAE-9664-6B3FDBFADC00}"/>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3" name="Footer Placeholder 2">
            <a:extLst>
              <a:ext uri="{FF2B5EF4-FFF2-40B4-BE49-F238E27FC236}">
                <a16:creationId xmlns:a16="http://schemas.microsoft.com/office/drawing/2014/main" id="{AD8020F2-F808-4A21-8A76-2F2A22D88C7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1BF0253-77F6-45BF-927C-04251B4AA40D}"/>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4177120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52B3A-7079-4D45-B16C-3F33FB313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B8AB7B3-452E-4813-8122-CEF157977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816141-455C-4230-858D-79219DCDA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DF8FDA-7EAC-461A-9539-BB67F0FE8733}"/>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6" name="Footer Placeholder 5">
            <a:extLst>
              <a:ext uri="{FF2B5EF4-FFF2-40B4-BE49-F238E27FC236}">
                <a16:creationId xmlns:a16="http://schemas.microsoft.com/office/drawing/2014/main" id="{5AA84154-240F-4E23-B127-A9196CE9A52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7B097E3-51F3-4E28-9B5B-4AF62AFEAADD}"/>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778855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3456-B018-4D33-8B1A-72A58303E73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5F91CEB-968C-4C02-AE53-67D3C34E85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0C94777-1292-42C5-8ED5-06EE4B224C54}"/>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5" name="Footer Placeholder 4">
            <a:extLst>
              <a:ext uri="{FF2B5EF4-FFF2-40B4-BE49-F238E27FC236}">
                <a16:creationId xmlns:a16="http://schemas.microsoft.com/office/drawing/2014/main" id="{5C7301F8-215A-42C4-8FC5-4F59394FEF2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E87BCC-B606-49C1-BB3F-DCC875ECA719}"/>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517666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B210-1BD8-43C8-BF70-CCE10BCE5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FEA2A9C-22B6-49D2-9819-D458A81B7B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3634434F-FD9C-4927-8487-170E81E05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85E65A-FD4F-4855-B1C0-96077AEEA731}"/>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6" name="Footer Placeholder 5">
            <a:extLst>
              <a:ext uri="{FF2B5EF4-FFF2-40B4-BE49-F238E27FC236}">
                <a16:creationId xmlns:a16="http://schemas.microsoft.com/office/drawing/2014/main" id="{8CD1080D-DD76-41C3-93A5-54607C779EB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3ED6BEB-1087-4C9E-84B4-879E2C26C371}"/>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1013327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AC2D-A54E-4555-91D1-582309BA600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DD56DCC-F4E1-4B96-AF80-E34A58A94D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552101-8AB7-4B5F-90A9-1DEA3654EE7E}"/>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5" name="Footer Placeholder 4">
            <a:extLst>
              <a:ext uri="{FF2B5EF4-FFF2-40B4-BE49-F238E27FC236}">
                <a16:creationId xmlns:a16="http://schemas.microsoft.com/office/drawing/2014/main" id="{8530F08C-3015-44AA-A1EB-6E98631B8A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7F79203-18E2-4DE0-A619-E397FAF49383}"/>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2853758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F9EDC5-9334-416E-A83A-39C9A3058D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F96FE73-4052-44BF-A54C-A130BDACCE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5B83BF5-7234-469B-97A8-D305803BE4E3}"/>
              </a:ext>
            </a:extLst>
          </p:cNvPr>
          <p:cNvSpPr>
            <a:spLocks noGrp="1"/>
          </p:cNvSpPr>
          <p:nvPr>
            <p:ph type="dt" sz="half" idx="10"/>
          </p:nvPr>
        </p:nvSpPr>
        <p:spPr/>
        <p:txBody>
          <a:bodyPr/>
          <a:lstStyle/>
          <a:p>
            <a:fld id="{97927BF0-E735-447F-9A32-6B17DEEEB6AA}" type="datetimeFigureOut">
              <a:rPr lang="en-CA" smtClean="0"/>
              <a:t>2023-01-03</a:t>
            </a:fld>
            <a:endParaRPr lang="en-CA"/>
          </a:p>
        </p:txBody>
      </p:sp>
      <p:sp>
        <p:nvSpPr>
          <p:cNvPr id="5" name="Footer Placeholder 4">
            <a:extLst>
              <a:ext uri="{FF2B5EF4-FFF2-40B4-BE49-F238E27FC236}">
                <a16:creationId xmlns:a16="http://schemas.microsoft.com/office/drawing/2014/main" id="{BDAA1E26-BC94-4E9D-885D-83E7786B68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4A007C6-6A9B-4297-B78C-BC7333BC059A}"/>
              </a:ext>
            </a:extLst>
          </p:cNvPr>
          <p:cNvSpPr>
            <a:spLocks noGrp="1"/>
          </p:cNvSpPr>
          <p:nvPr>
            <p:ph type="sldNum" sz="quarter" idx="12"/>
          </p:nvPr>
        </p:nvSpPr>
        <p:spPr/>
        <p:txBody>
          <a:bodyPr/>
          <a:lstStyle/>
          <a:p>
            <a:fld id="{F79C2F6A-BD88-4185-97FF-23D35F1D73D5}" type="slidenum">
              <a:rPr lang="en-CA" smtClean="0"/>
              <a:t>‹#›</a:t>
            </a:fld>
            <a:endParaRPr lang="en-CA"/>
          </a:p>
        </p:txBody>
      </p:sp>
    </p:spTree>
    <p:extLst>
      <p:ext uri="{BB962C8B-B14F-4D97-AF65-F5344CB8AC3E}">
        <p14:creationId xmlns:p14="http://schemas.microsoft.com/office/powerpoint/2010/main" val="1733202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pic>
        <p:nvPicPr>
          <p:cNvPr id="5" name="Picture 4" descr="Looking up to clouds and blue sky surrounded by glass-walled building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4895" y="1"/>
            <a:ext cx="7317105" cy="6858001"/>
          </a:xfrm>
          <a:prstGeom prst="rect">
            <a:avLst/>
          </a:prstGeom>
        </p:spPr>
      </p:pic>
      <p:sp>
        <p:nvSpPr>
          <p:cNvPr id="2" name="Title 1"/>
          <p:cNvSpPr>
            <a:spLocks noGrp="1"/>
          </p:cNvSpPr>
          <p:nvPr>
            <p:ph type="ctrTitle"/>
          </p:nvPr>
        </p:nvSpPr>
        <p:spPr>
          <a:xfrm>
            <a:off x="608171" y="685802"/>
            <a:ext cx="3963432" cy="4724399"/>
          </a:xfrm>
        </p:spPr>
        <p:txBody>
          <a:bodyPr>
            <a:normAutofit/>
          </a:bodyPr>
          <a:lstStyle>
            <a:lvl1pPr>
              <a:defRPr sz="4800"/>
            </a:lvl1pPr>
          </a:lstStyle>
          <a:p>
            <a:r>
              <a:rPr lang="en-US"/>
              <a:t>Click to edit Master title style</a:t>
            </a:r>
            <a:endParaRPr/>
          </a:p>
        </p:txBody>
      </p:sp>
      <p:sp>
        <p:nvSpPr>
          <p:cNvPr id="3" name="Subtitle 2"/>
          <p:cNvSpPr>
            <a:spLocks noGrp="1"/>
          </p:cNvSpPr>
          <p:nvPr>
            <p:ph type="subTitle" idx="1"/>
          </p:nvPr>
        </p:nvSpPr>
        <p:spPr>
          <a:xfrm>
            <a:off x="608171" y="5410200"/>
            <a:ext cx="3963432"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8" name="Date Placeholder 7"/>
          <p:cNvSpPr>
            <a:spLocks noGrp="1"/>
          </p:cNvSpPr>
          <p:nvPr>
            <p:ph type="dt" sz="half" idx="10"/>
          </p:nvPr>
        </p:nvSpPr>
        <p:spPr/>
        <p:txBody>
          <a:bodyPr/>
          <a:lstStyle/>
          <a:p>
            <a:fld id="{81C93FC7-9D1A-468B-98DB-D1E8D74418D9}" type="datetimeFigureOut">
              <a:rPr lang="en-US"/>
              <a:pPr/>
              <a:t>1/3/2023</a:t>
            </a:fld>
            <a:endParaRPr/>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96976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1/3/2023</a:t>
            </a:fld>
            <a:endParaRP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79655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172" y="2590800"/>
            <a:ext cx="8231743"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584" y="5410200"/>
            <a:ext cx="8233331"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81C93FC7-9D1A-468B-98DB-D1E8D74418D9}" type="datetimeFigureOut">
              <a:rPr lang="en-US"/>
              <a:pPr/>
              <a:t>1/3/2023</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38700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4150" y="685800"/>
            <a:ext cx="503051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53321" y="685800"/>
            <a:ext cx="503050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1C93FC7-9D1A-468B-98DB-D1E8D74418D9}" type="datetimeFigureOut">
              <a:rPr lang="en-US"/>
              <a:t>1/3/2023</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66676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4001" y="685800"/>
            <a:ext cx="503051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4001" y="1676400"/>
            <a:ext cx="503051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553320" y="685800"/>
            <a:ext cx="503051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1731" y="1676400"/>
            <a:ext cx="503051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81C93FC7-9D1A-468B-98DB-D1E8D74418D9}" type="datetimeFigureOut">
              <a:rPr lang="en-US"/>
              <a:t>1/3/2023</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4005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81C93FC7-9D1A-468B-98DB-D1E8D74418D9}" type="datetimeFigureOut">
              <a:rPr lang="en-US"/>
              <a:t>1/3/2023</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8941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93FC7-9D1A-468B-98DB-D1E8D74418D9}" type="datetimeFigureOut">
              <a:rPr lang="en-US"/>
              <a:t>1/3/2023</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5355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E6325-77C5-4D7C-8D00-402256F5CF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3EFB5D7-0D3C-41B9-8BCA-99B008E6A5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150E74-BD83-49DF-A488-D3FA8F61C880}"/>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5" name="Footer Placeholder 4">
            <a:extLst>
              <a:ext uri="{FF2B5EF4-FFF2-40B4-BE49-F238E27FC236}">
                <a16:creationId xmlns:a16="http://schemas.microsoft.com/office/drawing/2014/main" id="{5AA80F93-DC00-47DF-9BFB-53462B4BA7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846DFAF-31AC-4F8E-A509-DD576E0BD143}"/>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8907196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172" y="685800"/>
            <a:ext cx="3963432" cy="4724400"/>
          </a:xfrm>
        </p:spPr>
        <p:txBody>
          <a:bodyPr anchor="b">
            <a:no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6483" y="685800"/>
            <a:ext cx="6705917"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08171" y="5410200"/>
            <a:ext cx="3963432"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1/3/2023</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88604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172" y="685800"/>
            <a:ext cx="3963432" cy="4724400"/>
          </a:xfrm>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876483" y="685800"/>
            <a:ext cx="6707347"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08171" y="5410200"/>
            <a:ext cx="3963432"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1/3/2023</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166238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1/3/2023</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4960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685800"/>
            <a:ext cx="1295738"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8171" y="685800"/>
            <a:ext cx="9476721" cy="5486400"/>
          </a:xfrm>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1/3/2023</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6125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9799" y="2043585"/>
            <a:ext cx="9144000" cy="1641490"/>
          </a:xfrm>
        </p:spPr>
        <p:txBody>
          <a:bodyPr wrap="none" anchor="t">
            <a:normAutofit/>
          </a:bodyPr>
          <a:lstStyle>
            <a:lvl1pPr algn="r">
              <a:defRPr sz="5280" b="1" spc="-270">
                <a:solidFill>
                  <a:schemeClr val="tx1"/>
                </a:soli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2880" b="0">
                <a:solidFill>
                  <a:schemeClr val="tx1">
                    <a:lumMod val="85000"/>
                  </a:schemeClr>
                </a:solidFill>
                <a:latin typeface="+mj-lt"/>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Tree>
    <p:extLst>
      <p:ext uri="{BB962C8B-B14F-4D97-AF65-F5344CB8AC3E}">
        <p14:creationId xmlns:p14="http://schemas.microsoft.com/office/powerpoint/2010/main" val="262922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43840" y="365125"/>
            <a:ext cx="11704320" cy="724205"/>
          </a:xfrm>
        </p:spPr>
        <p:txBody>
          <a:bodyPr/>
          <a:lstStyle/>
          <a:p>
            <a:r>
              <a:rPr lang="en-US" dirty="0"/>
              <a:t>Click to edit Master title style</a:t>
            </a:r>
          </a:p>
        </p:txBody>
      </p:sp>
      <p:sp>
        <p:nvSpPr>
          <p:cNvPr id="3" name="Content Placeholder 2"/>
          <p:cNvSpPr>
            <a:spLocks noGrp="1"/>
          </p:cNvSpPr>
          <p:nvPr>
            <p:ph idx="1"/>
          </p:nvPr>
        </p:nvSpPr>
        <p:spPr>
          <a:xfrm>
            <a:off x="243840" y="1217980"/>
            <a:ext cx="11704320" cy="4674413"/>
          </a:xfrm>
        </p:spPr>
        <p:txBody>
          <a:bodyPr/>
          <a:lstStyle>
            <a:lvl1pPr>
              <a:defRPr sz="2880"/>
            </a:lvl1pPr>
            <a:lvl2pPr>
              <a:defRPr sz="2640"/>
            </a:lvl2pPr>
            <a:lvl3pPr>
              <a:defRPr sz="2400"/>
            </a:lvl3pPr>
            <a:lvl4pPr>
              <a:defRPr sz="2160"/>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3B8F30A-D219-404B-8250-0A37DFD0A4C2}" type="datetime1">
              <a:rPr lang="en-US" smtClean="0"/>
              <a:t>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6134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854532" y="1832270"/>
            <a:ext cx="9144000" cy="1641490"/>
          </a:xfrm>
        </p:spPr>
        <p:txBody>
          <a:bodyPr wrap="none" anchor="t">
            <a:normAutofit/>
          </a:bodyPr>
          <a:lstStyle>
            <a:lvl1pPr algn="l">
              <a:defRPr sz="5280" b="0" spc="-270">
                <a:solidFill>
                  <a:schemeClr val="tx1"/>
                </a:soli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1010482"/>
            <a:ext cx="9144000" cy="754025"/>
          </a:xfrm>
        </p:spPr>
        <p:txBody>
          <a:bodyPr anchor="b">
            <a:normAutofit/>
          </a:bodyPr>
          <a:lstStyle>
            <a:lvl1pPr marL="0" indent="0" algn="l">
              <a:buNone/>
              <a:defRPr sz="2880" b="0">
                <a:solidFill>
                  <a:schemeClr val="tx1">
                    <a:lumMod val="85000"/>
                  </a:schemeClr>
                </a:solidFill>
                <a:latin typeface="+mj-lt"/>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Tree>
    <p:extLst>
      <p:ext uri="{BB962C8B-B14F-4D97-AF65-F5344CB8AC3E}">
        <p14:creationId xmlns:p14="http://schemas.microsoft.com/office/powerpoint/2010/main" val="3329084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3840" y="1217981"/>
            <a:ext cx="5901376" cy="4674413"/>
          </a:xfrm>
        </p:spPr>
        <p:txBody>
          <a:bodyPr/>
          <a:lstStyle>
            <a:lvl1pPr>
              <a:defRPr sz="2880"/>
            </a:lvl1pPr>
            <a:lvl2pPr>
              <a:defRPr sz="2640"/>
            </a:lvl2pPr>
            <a:lvl3pPr>
              <a:defRPr sz="2400"/>
            </a:lvl3pPr>
            <a:lvl4pPr>
              <a:defRPr sz="2160"/>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19840" y="1217980"/>
            <a:ext cx="5628320" cy="4674413"/>
          </a:xfrm>
        </p:spPr>
        <p:txBody>
          <a:bodyPr/>
          <a:lstStyle>
            <a:lvl1pPr>
              <a:defRPr sz="2880"/>
            </a:lvl1pPr>
            <a:lvl2pPr>
              <a:defRPr sz="2640"/>
            </a:lvl2pPr>
            <a:lvl3pPr>
              <a:defRPr sz="2400"/>
            </a:lvl3pPr>
            <a:lvl4pPr>
              <a:defRPr sz="2160"/>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9669281-9CF2-484A-99CA-6562EA34A9EE}" type="datetime1">
              <a:rPr lang="en-US" smtClean="0"/>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11312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840" y="365125"/>
            <a:ext cx="11704320" cy="7242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3840" y="1086308"/>
            <a:ext cx="5766816" cy="574853"/>
          </a:xfrm>
        </p:spPr>
        <p:txBody>
          <a:bodyPr anchor="b">
            <a:normAutofit/>
          </a:bodyPr>
          <a:lstStyle>
            <a:lvl1pPr marL="0" indent="0">
              <a:buNone/>
              <a:defRPr sz="288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dirty="0"/>
              <a:t>Edit Master text styles</a:t>
            </a:r>
          </a:p>
        </p:txBody>
      </p:sp>
      <p:sp>
        <p:nvSpPr>
          <p:cNvPr id="4" name="Content Placeholder 3"/>
          <p:cNvSpPr>
            <a:spLocks noGrp="1"/>
          </p:cNvSpPr>
          <p:nvPr>
            <p:ph sz="half" idx="2"/>
          </p:nvPr>
        </p:nvSpPr>
        <p:spPr>
          <a:xfrm>
            <a:off x="243840" y="1661161"/>
            <a:ext cx="5766816" cy="4253177"/>
          </a:xfrm>
        </p:spPr>
        <p:txBody>
          <a:bodyPr/>
          <a:lstStyle>
            <a:lvl1pPr>
              <a:defRPr sz="2880"/>
            </a:lvl1pPr>
            <a:lvl2pPr>
              <a:defRPr sz="2640"/>
            </a:lvl2pPr>
            <a:lvl3pPr>
              <a:defRPr sz="2400"/>
            </a:lvl3pPr>
            <a:lvl4pPr>
              <a:defRPr sz="2160"/>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1344" y="1086308"/>
            <a:ext cx="5766816" cy="574853"/>
          </a:xfrm>
        </p:spPr>
        <p:txBody>
          <a:bodyPr vert="horz" lIns="91440" tIns="45720" rIns="91440" bIns="45720" rtlCol="0" anchor="b">
            <a:normAutofit/>
          </a:bodyPr>
          <a:lstStyle>
            <a:lvl1pPr>
              <a:buNone/>
              <a:defRPr lang="en-US" sz="2880" b="0">
                <a:solidFill>
                  <a:schemeClr val="tx2">
                    <a:lumMod val="50000"/>
                  </a:schemeClr>
                </a:solidFill>
              </a:defRPr>
            </a:lvl1pPr>
          </a:lstStyle>
          <a:p>
            <a:pPr marL="0" lvl="0" indent="0">
              <a:buNone/>
            </a:pPr>
            <a:r>
              <a:rPr lang="en-US" dirty="0"/>
              <a:t>Edit Master text styles</a:t>
            </a:r>
          </a:p>
        </p:txBody>
      </p:sp>
      <p:sp>
        <p:nvSpPr>
          <p:cNvPr id="6" name="Content Placeholder 5"/>
          <p:cNvSpPr>
            <a:spLocks noGrp="1"/>
          </p:cNvSpPr>
          <p:nvPr>
            <p:ph sz="quarter" idx="4"/>
          </p:nvPr>
        </p:nvSpPr>
        <p:spPr>
          <a:xfrm>
            <a:off x="6181343" y="1661161"/>
            <a:ext cx="5766815" cy="4253177"/>
          </a:xfrm>
        </p:spPr>
        <p:txBody>
          <a:bodyPr/>
          <a:lstStyle>
            <a:lvl1pPr>
              <a:defRPr sz="2880"/>
            </a:lvl1pPr>
            <a:lvl2pPr>
              <a:defRPr sz="2640"/>
            </a:lvl2pPr>
            <a:lvl3pPr>
              <a:defRPr sz="2400"/>
            </a:lvl3pPr>
            <a:lvl4pPr>
              <a:defRPr sz="2160"/>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8D29F8D-9E49-4537-B1B4-E6CEC9E33E2F}" type="datetime1">
              <a:rPr lang="en-US" smtClean="0"/>
              <a:t>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537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B91289-2251-4FD4-9DF9-53F318780700}" type="datetime1">
              <a:rPr lang="en-US" smtClean="0"/>
              <a:t>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1073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FCFFD-1F86-4009-B7D3-AD681FBE18C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4A44AD-2A00-4D27-9CFE-E5CF9BC57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FDB98F2-F901-4B9F-B135-5FAF307F34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F6C8484-38A0-45CA-A3E8-2332BA5B4B63}"/>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6" name="Footer Placeholder 5">
            <a:extLst>
              <a:ext uri="{FF2B5EF4-FFF2-40B4-BE49-F238E27FC236}">
                <a16:creationId xmlns:a16="http://schemas.microsoft.com/office/drawing/2014/main" id="{ED94B4EA-890E-4673-8B0C-42904283B7F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6EEED20-A49D-436F-BCEB-1AC98DC93905}"/>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9017723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39E057-AE29-4D19-9832-30C9B1731164}"/>
              </a:ext>
            </a:extLst>
          </p:cNvPr>
          <p:cNvSpPr>
            <a:spLocks noGrp="1"/>
          </p:cNvSpPr>
          <p:nvPr>
            <p:ph type="title"/>
          </p:nvPr>
        </p:nvSpPr>
        <p:spPr>
          <a:xfrm>
            <a:off x="243840" y="365125"/>
            <a:ext cx="11704320" cy="724205"/>
          </a:xfrm>
        </p:spPr>
        <p:txBody>
          <a:bodyPr/>
          <a:lstStyle/>
          <a:p>
            <a:r>
              <a:rPr lang="en-US"/>
              <a:t>Click to edit Master title style</a:t>
            </a:r>
            <a:endParaRPr lang="en-US" dirty="0"/>
          </a:p>
        </p:txBody>
      </p:sp>
    </p:spTree>
    <p:extLst>
      <p:ext uri="{BB962C8B-B14F-4D97-AF65-F5344CB8AC3E}">
        <p14:creationId xmlns:p14="http://schemas.microsoft.com/office/powerpoint/2010/main" val="6091312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39E057-AE29-4D19-9832-30C9B1731164}"/>
              </a:ext>
            </a:extLst>
          </p:cNvPr>
          <p:cNvSpPr>
            <a:spLocks noGrp="1"/>
          </p:cNvSpPr>
          <p:nvPr>
            <p:ph type="title"/>
          </p:nvPr>
        </p:nvSpPr>
        <p:spPr>
          <a:xfrm>
            <a:off x="243840" y="365125"/>
            <a:ext cx="11704320" cy="724205"/>
          </a:xfrm>
        </p:spPr>
        <p:txBody>
          <a:body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7A921784-DBDF-4060-BEA9-81379985F7BE}"/>
              </a:ext>
            </a:extLst>
          </p:cNvPr>
          <p:cNvSpPr>
            <a:spLocks noGrp="1"/>
          </p:cNvSpPr>
          <p:nvPr>
            <p:ph idx="1"/>
          </p:nvPr>
        </p:nvSpPr>
        <p:spPr>
          <a:xfrm>
            <a:off x="243840" y="1217979"/>
            <a:ext cx="11704320" cy="5455642"/>
          </a:xfrm>
        </p:spPr>
        <p:txBody>
          <a:bodyPr/>
          <a:lstStyle>
            <a:lvl1pPr>
              <a:defRPr sz="2880"/>
            </a:lvl1pPr>
            <a:lvl2pPr>
              <a:defRPr sz="2640"/>
            </a:lvl2pPr>
            <a:lvl3pPr>
              <a:defRPr sz="2400"/>
            </a:lvl3pPr>
            <a:lvl4pPr>
              <a:defRPr sz="2160"/>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9726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9976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ull Pictur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59885" y="362495"/>
            <a:ext cx="11872231" cy="5543958"/>
          </a:xfrm>
        </p:spPr>
        <p:txBody>
          <a:bodyPr anchor="t"/>
          <a:lstStyle>
            <a:lvl1pPr marL="0" indent="0">
              <a:buNone/>
              <a:defRPr sz="2880">
                <a:solidFill>
                  <a:schemeClr val="tx1">
                    <a:lumMod val="85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22389746-0E3C-4C86-804F-EB18979B1A3D}" type="datetime1">
              <a:rPr lang="en-US" smtClean="0"/>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80122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6"/>
            <a:ext cx="10515600" cy="3379735"/>
          </a:xfrm>
        </p:spPr>
        <p:txBody>
          <a:bodyPr anchor="t"/>
          <a:lstStyle>
            <a:lvl1pPr marL="0" indent="0">
              <a:buNone/>
              <a:defRPr sz="2880">
                <a:solidFill>
                  <a:schemeClr val="tx1">
                    <a:lumMod val="85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839789" y="5186517"/>
            <a:ext cx="10514012" cy="682472"/>
          </a:xfrm>
        </p:spPr>
        <p:txBody>
          <a:bodyPr/>
          <a:lstStyle>
            <a:lvl1pPr marL="0" indent="0">
              <a:buNone/>
              <a:defRPr sz="144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B5B41F-1C30-4FED-B7F9-71E8B8938EF4}" type="datetime1">
              <a:rPr lang="en-US" smtClean="0"/>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19716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2880">
                <a:solidFill>
                  <a:schemeClr val="tx1">
                    <a:lumMod val="85000"/>
                  </a:schemeClr>
                </a:solidFill>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120001" y="2057400"/>
            <a:ext cx="3652025" cy="3811588"/>
          </a:xfrm>
        </p:spPr>
        <p:txBody>
          <a:bodyPr/>
          <a:lstStyle>
            <a:lvl1pPr marL="0" indent="0">
              <a:buNone/>
              <a:defRPr sz="144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D7E01F9-7E34-4FB9-A92C-D30D32484D82}" type="datetime1">
              <a:rPr lang="en-US" smtClean="0"/>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22872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1" y="2057400"/>
            <a:ext cx="3652025" cy="3811588"/>
          </a:xfrm>
        </p:spPr>
        <p:txBody>
          <a:bodyPr/>
          <a:lstStyle>
            <a:lvl1pPr marL="0" indent="0">
              <a:buNone/>
              <a:defRPr sz="1440">
                <a:solidFill>
                  <a:schemeClr val="bg1"/>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711F5E-CCB4-466B-A66D-76D120459902}" type="datetime1">
              <a:rPr lang="en-US" smtClean="0"/>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29399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3534344"/>
          </a:xfrm>
        </p:spPr>
        <p:txBody>
          <a:bodyPr anchor="ctr"/>
          <a:lstStyle>
            <a:lvl1pPr>
              <a:defRPr sz="3840" b="1"/>
            </a:lvl1pPr>
          </a:lstStyle>
          <a:p>
            <a:r>
              <a:rPr lang="en-US"/>
              <a:t>Click to edit Master title style</a:t>
            </a:r>
            <a:endParaRPr lang="en-US" dirty="0"/>
          </a:p>
        </p:txBody>
      </p:sp>
      <p:sp>
        <p:nvSpPr>
          <p:cNvPr id="4" name="Text Placeholder 3"/>
          <p:cNvSpPr>
            <a:spLocks noGrp="1"/>
          </p:cNvSpPr>
          <p:nvPr>
            <p:ph type="body" sz="half" idx="2"/>
          </p:nvPr>
        </p:nvSpPr>
        <p:spPr>
          <a:xfrm>
            <a:off x="839789" y="4376997"/>
            <a:ext cx="10514012" cy="1501826"/>
          </a:xfrm>
        </p:spPr>
        <p:txBody>
          <a:bodyPr anchor="ct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D1C3E20-BD0F-4AEA-BA5B-18786EE6DEB4}" type="datetime1">
              <a:rPr lang="en-US" smtClean="0"/>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29524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6"/>
            <a:ext cx="9302752" cy="2992904"/>
          </a:xfrm>
        </p:spPr>
        <p:txBody>
          <a:bodyPr anchor="ctr"/>
          <a:lstStyle>
            <a:lvl1pPr>
              <a:defRPr sz="3840" b="1"/>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8"/>
            <a:ext cx="8752299" cy="548968"/>
          </a:xfrm>
        </p:spPr>
        <p:txBody>
          <a:bodyPr anchor="t">
            <a:normAutofit/>
          </a:bodyPr>
          <a:lstStyle>
            <a:lvl1pPr marL="0" indent="0" algn="r">
              <a:buNone/>
              <a:defRPr sz="1260" i="1">
                <a:solidFill>
                  <a:schemeClr val="tx2">
                    <a:lumMod val="50000"/>
                  </a:schemeClr>
                </a:solidFill>
              </a:defRPr>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4" name="Text Placeholder 3"/>
          <p:cNvSpPr>
            <a:spLocks noGrp="1"/>
          </p:cNvSpPr>
          <p:nvPr>
            <p:ph type="body" sz="half" idx="2"/>
          </p:nvPr>
        </p:nvSpPr>
        <p:spPr>
          <a:xfrm>
            <a:off x="839788" y="4399976"/>
            <a:ext cx="10512424" cy="1489496"/>
          </a:xfrm>
        </p:spPr>
        <p:txBody>
          <a:bodyPr anchor="ctr">
            <a:normAutofit/>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9F03976-C48E-46EF-9BDE-75CBC9F587E5}" type="datetime1">
              <a:rPr lang="en-US" smtClean="0"/>
              <a:t>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1111044" y="786825"/>
            <a:ext cx="609600" cy="584776"/>
          </a:xfrm>
          <a:prstGeom prst="rect">
            <a:avLst/>
          </a:prstGeom>
        </p:spPr>
        <p:txBody>
          <a:bodyPr vert="horz" lIns="82296" tIns="41148" rIns="82296" bIns="4114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82296" tIns="41148" rIns="82296" bIns="4114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3725053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232671"/>
            <a:ext cx="10515600" cy="2511835"/>
          </a:xfrm>
        </p:spPr>
        <p:txBody>
          <a:bodyPr anchor="b">
            <a:normAutofit/>
          </a:bodyPr>
          <a:lstStyle>
            <a:lvl1pPr>
              <a:defRPr sz="4860"/>
            </a:lvl1pPr>
          </a:lstStyle>
          <a:p>
            <a:r>
              <a:rPr lang="en-US"/>
              <a:t>Click to edit Master title style</a:t>
            </a:r>
            <a:endParaRPr lang="en-US" dirty="0"/>
          </a:p>
        </p:txBody>
      </p:sp>
      <p:sp>
        <p:nvSpPr>
          <p:cNvPr id="4" name="Text Placeholder 3"/>
          <p:cNvSpPr>
            <a:spLocks noGrp="1"/>
          </p:cNvSpPr>
          <p:nvPr>
            <p:ph type="body" sz="half" idx="2"/>
          </p:nvPr>
        </p:nvSpPr>
        <p:spPr>
          <a:xfrm>
            <a:off x="839789" y="4756285"/>
            <a:ext cx="10514012" cy="1140644"/>
          </a:xfrm>
        </p:spPr>
        <p:txBody>
          <a:bodyPr anchor="t"/>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68E4A7B-BB3C-47FD-B9AB-3A7259CCF927}" type="datetime1">
              <a:rPr lang="en-US" smtClean="0"/>
              <a:t>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749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72BE-4234-460B-952F-FDA74F1F976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C16A853-AE95-4C0B-93E1-7A3E58B3FF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2D8F54-3714-4ED6-A2F3-F4D93CF2F9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DE73E1-E5B8-4E2C-B8F2-7870F6FCF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34EF19-D3FE-4FDD-9A8B-93BEB0D51F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3E9A9C3-4587-44CF-9C1F-A6187996FC0F}"/>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8" name="Footer Placeholder 7">
            <a:extLst>
              <a:ext uri="{FF2B5EF4-FFF2-40B4-BE49-F238E27FC236}">
                <a16:creationId xmlns:a16="http://schemas.microsoft.com/office/drawing/2014/main" id="{68841E1B-223F-4AB0-A960-DC59E9B6D7E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895F17E-CD74-4EEC-BA75-A6F644246FA6}"/>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913907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724205"/>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1" y="1283817"/>
            <a:ext cx="2946867"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8" name="Text Placeholder 3"/>
          <p:cNvSpPr>
            <a:spLocks noGrp="1"/>
          </p:cNvSpPr>
          <p:nvPr>
            <p:ph type="body" sz="half" idx="15"/>
          </p:nvPr>
        </p:nvSpPr>
        <p:spPr>
          <a:xfrm>
            <a:off x="1356798" y="1964130"/>
            <a:ext cx="2927351" cy="3928262"/>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9" name="Text Placeholder 4"/>
          <p:cNvSpPr>
            <a:spLocks noGrp="1"/>
          </p:cNvSpPr>
          <p:nvPr>
            <p:ph type="body" sz="quarter" idx="3"/>
          </p:nvPr>
        </p:nvSpPr>
        <p:spPr>
          <a:xfrm>
            <a:off x="4587996" y="1283817"/>
            <a:ext cx="2936241" cy="576262"/>
          </a:xfrm>
        </p:spPr>
        <p:txBody>
          <a:bodyPr vert="horz" lIns="91440" tIns="45720" rIns="91440" bIns="45720" rtlCol="0" anchor="b">
            <a:noAutofit/>
          </a:bodyPr>
          <a:lstStyle>
            <a:lvl1pPr>
              <a:buNone/>
              <a:defRPr lang="en-US" sz="2160" b="0">
                <a:solidFill>
                  <a:schemeClr val="tx2">
                    <a:lumMod val="50000"/>
                  </a:schemeClr>
                </a:soli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1964130"/>
            <a:ext cx="2946795" cy="3928262"/>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11" name="Text Placeholder 4"/>
          <p:cNvSpPr>
            <a:spLocks noGrp="1"/>
          </p:cNvSpPr>
          <p:nvPr>
            <p:ph type="body" sz="quarter" idx="13"/>
          </p:nvPr>
        </p:nvSpPr>
        <p:spPr>
          <a:xfrm>
            <a:off x="7829037" y="1283817"/>
            <a:ext cx="2932113" cy="576262"/>
          </a:xfrm>
        </p:spPr>
        <p:txBody>
          <a:bodyPr vert="horz" lIns="91440" tIns="45720" rIns="91440" bIns="45720" rtlCol="0" anchor="b">
            <a:noAutofit/>
          </a:bodyPr>
          <a:lstStyle>
            <a:lvl1pPr>
              <a:buNone/>
              <a:defRPr lang="en-US" sz="2160" b="0" dirty="0">
                <a:solidFill>
                  <a:schemeClr val="tx2">
                    <a:lumMod val="50000"/>
                  </a:schemeClr>
                </a:soli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7" y="1964130"/>
            <a:ext cx="2932113" cy="3928262"/>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3" name="Date Placeholder 2"/>
          <p:cNvSpPr>
            <a:spLocks noGrp="1"/>
          </p:cNvSpPr>
          <p:nvPr>
            <p:ph type="dt" sz="half" idx="10"/>
          </p:nvPr>
        </p:nvSpPr>
        <p:spPr/>
        <p:txBody>
          <a:bodyPr/>
          <a:lstStyle/>
          <a:p>
            <a:fld id="{A7434604-7135-4419-B63C-769B2C166A0F}" type="datetime1">
              <a:rPr lang="en-US" smtClean="0"/>
              <a:t>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1801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72420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3697833"/>
            <a:ext cx="2940051"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20" name="Picture Placeholder 2"/>
          <p:cNvSpPr>
            <a:spLocks noGrp="1" noChangeAspect="1"/>
          </p:cNvSpPr>
          <p:nvPr>
            <p:ph type="pic" idx="15"/>
          </p:nvPr>
        </p:nvSpPr>
        <p:spPr>
          <a:xfrm>
            <a:off x="1332085" y="1656893"/>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endParaRPr lang="en-US" dirty="0"/>
          </a:p>
        </p:txBody>
      </p:sp>
      <p:sp>
        <p:nvSpPr>
          <p:cNvPr id="21" name="Text Placeholder 3"/>
          <p:cNvSpPr>
            <a:spLocks noGrp="1"/>
          </p:cNvSpPr>
          <p:nvPr>
            <p:ph type="body" sz="half" idx="18"/>
          </p:nvPr>
        </p:nvSpPr>
        <p:spPr>
          <a:xfrm>
            <a:off x="1332085" y="4268419"/>
            <a:ext cx="2940051" cy="1261872"/>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22" name="Text Placeholder 4"/>
          <p:cNvSpPr>
            <a:spLocks noGrp="1"/>
          </p:cNvSpPr>
          <p:nvPr>
            <p:ph type="body" sz="quarter" idx="3"/>
          </p:nvPr>
        </p:nvSpPr>
        <p:spPr>
          <a:xfrm>
            <a:off x="4568998" y="3697833"/>
            <a:ext cx="2930525"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23" name="Picture Placeholder 2"/>
          <p:cNvSpPr>
            <a:spLocks noGrp="1" noChangeAspect="1"/>
          </p:cNvSpPr>
          <p:nvPr>
            <p:ph type="pic" idx="21"/>
          </p:nvPr>
        </p:nvSpPr>
        <p:spPr>
          <a:xfrm>
            <a:off x="4568996" y="1656893"/>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endParaRPr lang="en-US" dirty="0"/>
          </a:p>
        </p:txBody>
      </p:sp>
      <p:sp>
        <p:nvSpPr>
          <p:cNvPr id="24" name="Text Placeholder 3"/>
          <p:cNvSpPr>
            <a:spLocks noGrp="1"/>
          </p:cNvSpPr>
          <p:nvPr>
            <p:ph type="body" sz="half" idx="19"/>
          </p:nvPr>
        </p:nvSpPr>
        <p:spPr>
          <a:xfrm>
            <a:off x="4567645" y="4268419"/>
            <a:ext cx="2934407" cy="1261872"/>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25" name="Text Placeholder 4"/>
          <p:cNvSpPr>
            <a:spLocks noGrp="1"/>
          </p:cNvSpPr>
          <p:nvPr>
            <p:ph type="body" sz="quarter" idx="13"/>
          </p:nvPr>
        </p:nvSpPr>
        <p:spPr>
          <a:xfrm>
            <a:off x="7804324" y="3697833"/>
            <a:ext cx="2932113" cy="576262"/>
          </a:xfrm>
        </p:spPr>
        <p:txBody>
          <a:bodyPr anchor="b">
            <a:noAutofit/>
          </a:bodyPr>
          <a:lstStyle>
            <a:lvl1pPr marL="0" indent="0">
              <a:buNone/>
              <a:defRPr sz="2160" b="0">
                <a:solidFill>
                  <a:schemeClr val="tx2">
                    <a:lumMod val="50000"/>
                  </a:schemeClr>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p>
        </p:txBody>
      </p:sp>
      <p:sp>
        <p:nvSpPr>
          <p:cNvPr id="26" name="Picture Placeholder 2"/>
          <p:cNvSpPr>
            <a:spLocks noGrp="1" noChangeAspect="1"/>
          </p:cNvSpPr>
          <p:nvPr>
            <p:ph type="pic" idx="22"/>
          </p:nvPr>
        </p:nvSpPr>
        <p:spPr>
          <a:xfrm>
            <a:off x="7804322" y="1656893"/>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endParaRPr lang="en-US" dirty="0"/>
          </a:p>
        </p:txBody>
      </p:sp>
      <p:sp>
        <p:nvSpPr>
          <p:cNvPr id="27" name="Text Placeholder 3"/>
          <p:cNvSpPr>
            <a:spLocks noGrp="1"/>
          </p:cNvSpPr>
          <p:nvPr>
            <p:ph type="body" sz="half" idx="20"/>
          </p:nvPr>
        </p:nvSpPr>
        <p:spPr>
          <a:xfrm>
            <a:off x="7804198" y="4268419"/>
            <a:ext cx="2935997" cy="1261872"/>
          </a:xfrm>
        </p:spPr>
        <p:txBody>
          <a:bodyPr anchor="t">
            <a:normAutofit/>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Edit Master text styles</a:t>
            </a:r>
          </a:p>
        </p:txBody>
      </p:sp>
      <p:sp>
        <p:nvSpPr>
          <p:cNvPr id="3" name="Date Placeholder 2"/>
          <p:cNvSpPr>
            <a:spLocks noGrp="1"/>
          </p:cNvSpPr>
          <p:nvPr>
            <p:ph type="dt" sz="half" idx="10"/>
          </p:nvPr>
        </p:nvSpPr>
        <p:spPr/>
        <p:txBody>
          <a:bodyPr/>
          <a:lstStyle/>
          <a:p>
            <a:fld id="{7079E966-EFA6-406A-A4CA-F4107E206592}" type="datetime1">
              <a:rPr lang="en-US" smtClean="0"/>
              <a:t>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54722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1217981"/>
            <a:ext cx="10515600" cy="522305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263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6072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6072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13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A31C-D13A-4F88-8271-F108D977DDD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E1305AD-39F9-4914-905D-9515EF04A4C4}"/>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4" name="Footer Placeholder 3">
            <a:extLst>
              <a:ext uri="{FF2B5EF4-FFF2-40B4-BE49-F238E27FC236}">
                <a16:creationId xmlns:a16="http://schemas.microsoft.com/office/drawing/2014/main" id="{16FB4011-4BDA-4B39-851E-645B8A0B390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3C638B5-DD23-4424-AEA1-4265C4248B43}"/>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2661853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59B8C-2E6F-4D2B-8BCE-547159238B3D}"/>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3" name="Footer Placeholder 2">
            <a:extLst>
              <a:ext uri="{FF2B5EF4-FFF2-40B4-BE49-F238E27FC236}">
                <a16:creationId xmlns:a16="http://schemas.microsoft.com/office/drawing/2014/main" id="{FEDC9907-7312-4B05-9472-5C88EA79824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AAF613-157C-494E-AC51-797F32BCDF82}"/>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337156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9E89-50F2-4957-B721-9AABB5A49B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7E81608-B827-430E-92D3-114E8423E6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B166EF7-DA49-455F-B6CE-9AA5BDAF8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34964-2EFA-4358-9450-ECCA691E51B9}"/>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6" name="Footer Placeholder 5">
            <a:extLst>
              <a:ext uri="{FF2B5EF4-FFF2-40B4-BE49-F238E27FC236}">
                <a16:creationId xmlns:a16="http://schemas.microsoft.com/office/drawing/2014/main" id="{F87D97C7-E697-4D07-AA1F-3FBF1F1FC8A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38D59B9-9B45-4255-8C3A-A535DF3346EA}"/>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3646233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75BC-5F8B-4FA2-A30F-1844209AA8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B5E39A8-4138-4B1F-B639-64AC5424B1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9305B2C-F8E4-4F68-99CC-334EFF96D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D08A99-BDD3-4E7B-A593-E3C9E8A7BD09}"/>
              </a:ext>
            </a:extLst>
          </p:cNvPr>
          <p:cNvSpPr>
            <a:spLocks noGrp="1"/>
          </p:cNvSpPr>
          <p:nvPr>
            <p:ph type="dt" sz="half" idx="10"/>
          </p:nvPr>
        </p:nvSpPr>
        <p:spPr/>
        <p:txBody>
          <a:bodyPr/>
          <a:lstStyle/>
          <a:p>
            <a:fld id="{AD0CE825-B3DC-484F-AF8F-E8D1DB0D0D90}" type="datetimeFigureOut">
              <a:rPr lang="en-CA" smtClean="0"/>
              <a:t>2023-01-03</a:t>
            </a:fld>
            <a:endParaRPr lang="en-CA"/>
          </a:p>
        </p:txBody>
      </p:sp>
      <p:sp>
        <p:nvSpPr>
          <p:cNvPr id="6" name="Footer Placeholder 5">
            <a:extLst>
              <a:ext uri="{FF2B5EF4-FFF2-40B4-BE49-F238E27FC236}">
                <a16:creationId xmlns:a16="http://schemas.microsoft.com/office/drawing/2014/main" id="{3037A74B-2D4B-49BA-B78F-D66FB3BA6C7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C716898-B9AC-4A95-8347-BFC4DF0D2643}"/>
              </a:ext>
            </a:extLst>
          </p:cNvPr>
          <p:cNvSpPr>
            <a:spLocks noGrp="1"/>
          </p:cNvSpPr>
          <p:nvPr>
            <p:ph type="sldNum" sz="quarter" idx="12"/>
          </p:nvPr>
        </p:nvSpPr>
        <p:spPr/>
        <p:txBody>
          <a:bodyPr/>
          <a:lstStyle/>
          <a:p>
            <a:fld id="{C38C16EB-6D00-4D95-B042-5A37286B85B8}" type="slidenum">
              <a:rPr lang="en-CA" smtClean="0"/>
              <a:t>‹#›</a:t>
            </a:fld>
            <a:endParaRPr lang="en-CA"/>
          </a:p>
        </p:txBody>
      </p:sp>
    </p:spTree>
    <p:extLst>
      <p:ext uri="{BB962C8B-B14F-4D97-AF65-F5344CB8AC3E}">
        <p14:creationId xmlns:p14="http://schemas.microsoft.com/office/powerpoint/2010/main" val="878787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09E8A-54D4-41EA-AACC-A60A7685E4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8EB462C-EBB8-440D-94DA-6D5D0353C2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B6924DA-33DC-4DBD-95FB-A067984DC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0CE825-B3DC-484F-AF8F-E8D1DB0D0D90}" type="datetimeFigureOut">
              <a:rPr lang="en-CA" smtClean="0"/>
              <a:t>2023-01-03</a:t>
            </a:fld>
            <a:endParaRPr lang="en-CA"/>
          </a:p>
        </p:txBody>
      </p:sp>
      <p:sp>
        <p:nvSpPr>
          <p:cNvPr id="5" name="Footer Placeholder 4">
            <a:extLst>
              <a:ext uri="{FF2B5EF4-FFF2-40B4-BE49-F238E27FC236}">
                <a16:creationId xmlns:a16="http://schemas.microsoft.com/office/drawing/2014/main" id="{6B1BCF0C-C6C1-4557-BAF4-1237124D1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44C28B4-C2FF-4A18-ABB1-1FDE42C98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8C16EB-6D00-4D95-B042-5A37286B85B8}" type="slidenum">
              <a:rPr lang="en-CA" smtClean="0"/>
              <a:t>‹#›</a:t>
            </a:fld>
            <a:endParaRPr lang="en-CA"/>
          </a:p>
        </p:txBody>
      </p:sp>
    </p:spTree>
    <p:extLst>
      <p:ext uri="{BB962C8B-B14F-4D97-AF65-F5344CB8AC3E}">
        <p14:creationId xmlns:p14="http://schemas.microsoft.com/office/powerpoint/2010/main" val="3615777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6A2832-807E-47DE-9410-A4410A5841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6209794-E81D-4170-990B-C261B2FB7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CEB58A1-17DD-4F0D-8733-4C6EF0EAC6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27BF0-E735-447F-9A32-6B17DEEEB6AA}" type="datetimeFigureOut">
              <a:rPr lang="en-CA" smtClean="0"/>
              <a:t>2023-01-03</a:t>
            </a:fld>
            <a:endParaRPr lang="en-CA"/>
          </a:p>
        </p:txBody>
      </p:sp>
      <p:sp>
        <p:nvSpPr>
          <p:cNvPr id="5" name="Footer Placeholder 4">
            <a:extLst>
              <a:ext uri="{FF2B5EF4-FFF2-40B4-BE49-F238E27FC236}">
                <a16:creationId xmlns:a16="http://schemas.microsoft.com/office/drawing/2014/main" id="{0346BE70-937D-4743-AD14-C503CFC074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3FF3AB7-6A79-4A35-B9C9-0A2C0D0BD9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C2F6A-BD88-4185-97FF-23D35F1D73D5}" type="slidenum">
              <a:rPr lang="en-CA" smtClean="0"/>
              <a:t>‹#›</a:t>
            </a:fld>
            <a:endParaRPr lang="en-CA"/>
          </a:p>
        </p:txBody>
      </p:sp>
    </p:spTree>
    <p:extLst>
      <p:ext uri="{BB962C8B-B14F-4D97-AF65-F5344CB8AC3E}">
        <p14:creationId xmlns:p14="http://schemas.microsoft.com/office/powerpoint/2010/main" val="446489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105400"/>
            <a:ext cx="10974230"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94150" y="685801"/>
            <a:ext cx="10289680" cy="4190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81C93FC7-9D1A-468B-98DB-D1E8D74418D9}" type="datetimeFigureOut">
              <a:rPr lang="en-US" smtClean="0"/>
              <a:pPr/>
              <a:t>1/3/2023</a:t>
            </a:fld>
            <a:endParaRPr lang="en-US" dirty="0"/>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91440" tIns="45720" rIns="91440" bIns="45720" rtlCol="0" anchor="ctr"/>
          <a:lstStyle>
            <a:lvl1pPr algn="r">
              <a:defRPr sz="1200">
                <a:solidFill>
                  <a:schemeClr val="tx2">
                    <a:lumMod val="65000"/>
                    <a:lumOff val="35000"/>
                  </a:schemeClr>
                </a:solidFill>
              </a:defRPr>
            </a:lvl1pPr>
          </a:lstStyle>
          <a:p>
            <a:fld id="{A3F31473-23EB-4724-8B59-FE6D21D89FA4}" type="slidenum">
              <a:rPr lang="en-US" smtClean="0"/>
              <a:pPr/>
              <a:t>‹#›</a:t>
            </a:fld>
            <a:endParaRPr lang="en-US"/>
          </a:p>
        </p:txBody>
      </p:sp>
    </p:spTree>
    <p:extLst>
      <p:ext uri="{BB962C8B-B14F-4D97-AF65-F5344CB8AC3E}">
        <p14:creationId xmlns:p14="http://schemas.microsoft.com/office/powerpoint/2010/main" val="1925789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3840" y="365125"/>
            <a:ext cx="11704320" cy="72420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43840" y="1217979"/>
            <a:ext cx="11704320" cy="49597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320988" y="6356352"/>
            <a:ext cx="1586753" cy="365125"/>
          </a:xfrm>
          <a:prstGeom prst="rect">
            <a:avLst/>
          </a:prstGeom>
        </p:spPr>
        <p:txBody>
          <a:bodyPr vert="horz" lIns="91440" tIns="45720" rIns="91440" bIns="45720" rtlCol="0" anchor="ctr"/>
          <a:lstStyle>
            <a:lvl1pPr algn="l">
              <a:defRPr sz="1080">
                <a:solidFill>
                  <a:schemeClr val="tx1">
                    <a:lumMod val="85000"/>
                  </a:schemeClr>
                </a:solidFill>
              </a:defRPr>
            </a:lvl1pPr>
          </a:lstStyle>
          <a:p>
            <a:fld id="{CD377B08-804C-4C1E-96BB-F2B4B8EDDDC9}" type="datetime1">
              <a:rPr lang="en-US" smtClean="0"/>
              <a:t>1/3/2023</a:t>
            </a:fld>
            <a:endParaRPr lang="en-US" dirty="0"/>
          </a:p>
        </p:txBody>
      </p:sp>
      <p:sp>
        <p:nvSpPr>
          <p:cNvPr id="5" name="Footer Placeholder 4"/>
          <p:cNvSpPr>
            <a:spLocks noGrp="1"/>
          </p:cNvSpPr>
          <p:nvPr>
            <p:ph type="ftr" sz="quarter" idx="3"/>
          </p:nvPr>
        </p:nvSpPr>
        <p:spPr>
          <a:xfrm>
            <a:off x="6096000" y="6356352"/>
            <a:ext cx="4114800" cy="365125"/>
          </a:xfrm>
          <a:prstGeom prst="rect">
            <a:avLst/>
          </a:prstGeom>
        </p:spPr>
        <p:txBody>
          <a:bodyPr vert="horz" lIns="91440" tIns="45720" rIns="91440" bIns="45720" rtlCol="0" anchor="ctr"/>
          <a:lstStyle>
            <a:lvl1pPr algn="ctr">
              <a:defRPr sz="1080">
                <a:solidFill>
                  <a:schemeClr val="tx1">
                    <a:lumMod val="85000"/>
                  </a:schemeClr>
                </a:solidFill>
              </a:defRPr>
            </a:lvl1pPr>
          </a:lstStyle>
          <a:p>
            <a:endParaRPr lang="en-US" dirty="0"/>
          </a:p>
        </p:txBody>
      </p:sp>
      <p:sp>
        <p:nvSpPr>
          <p:cNvPr id="6" name="Slide Number Placeholder 5"/>
          <p:cNvSpPr>
            <a:spLocks noGrp="1"/>
          </p:cNvSpPr>
          <p:nvPr>
            <p:ph type="sldNum" sz="quarter" idx="4"/>
          </p:nvPr>
        </p:nvSpPr>
        <p:spPr>
          <a:xfrm>
            <a:off x="10399059" y="6356352"/>
            <a:ext cx="954741" cy="365125"/>
          </a:xfrm>
          <a:prstGeom prst="rect">
            <a:avLst/>
          </a:prstGeom>
        </p:spPr>
        <p:txBody>
          <a:bodyPr vert="horz" lIns="91440" tIns="45720" rIns="91440" bIns="45720" rtlCol="0" anchor="ctr"/>
          <a:lstStyle>
            <a:lvl1pPr algn="r">
              <a:defRPr sz="1080">
                <a:solidFill>
                  <a:schemeClr val="tx1">
                    <a:lumMod val="8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399587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Lst>
  <p:hf hdr="0" ftr="0" dt="0"/>
  <p:txStyles>
    <p:titleStyle>
      <a:lvl1pPr algn="l" defTabSz="822960" rtl="0" eaLnBrk="1" latinLnBrk="0" hangingPunct="1">
        <a:lnSpc>
          <a:spcPct val="90000"/>
        </a:lnSpc>
        <a:spcBef>
          <a:spcPct val="0"/>
        </a:spcBef>
        <a:buNone/>
        <a:defRPr sz="3960" b="0" kern="1200">
          <a:solidFill>
            <a:schemeClr val="tx2">
              <a:lumMod val="50000"/>
            </a:schemeClr>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3840" kern="1200">
          <a:solidFill>
            <a:schemeClr val="bg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3360" kern="1200">
          <a:solidFill>
            <a:schemeClr val="bg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2880" kern="1200">
          <a:solidFill>
            <a:schemeClr val="bg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2400" kern="1200">
          <a:solidFill>
            <a:schemeClr val="bg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920" kern="1200">
          <a:solidFill>
            <a:schemeClr val="bg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packtpub.com/product/business-process-driven-soa-using-bpmn-and-bpel/9781847191465"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martinfowler.com/bliki/CQR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codemag.com/article/1203061/CODE-Framework-Building-Services-and-SOA-Business-Layer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arcitura.com/soa-schoo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cleverism.com/how-to-build-service-oriented-architecture-soa/"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app.knowmia.com/Zj5R" TargetMode="External"/><Relationship Id="rId2" Type="http://schemas.openxmlformats.org/officeDocument/2006/relationships/hyperlink" Target="https://app.knowmia.com/oBHo"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DnCYcvRL9xg" TargetMode="External"/><Relationship Id="rId2" Type="http://schemas.openxmlformats.org/officeDocument/2006/relationships/hyperlink" Target="https://docs.google.com/document/d/1evJ1dE-Xc7_oZeSin1yTSpXemdmxUwG1Xzlg9m9tWAc/edit?usp=sharing" TargetMode="External"/><Relationship Id="rId1" Type="http://schemas.openxmlformats.org/officeDocument/2006/relationships/slideLayout" Target="../slideLayouts/slideLayout2.xml"/><Relationship Id="rId5" Type="http://schemas.openxmlformats.org/officeDocument/2006/relationships/hyperlink" Target="https://www.dropbox.com/s/n900il32bm2joaz/INFO-6103.docx?dl=0" TargetMode="External"/><Relationship Id="rId4" Type="http://schemas.openxmlformats.org/officeDocument/2006/relationships/hyperlink" Target="https://share.mindmanager.com/#publish/fNjDulYtaY7sjPwcDV-n6s-JGLM9fidSsr03GXOK" TargetMode="External"/></Relationships>
</file>

<file path=ppt/slides/_rels/slide130.xml.rels><?xml version="1.0" encoding="UTF-8" standalone="yes"?>
<Relationships xmlns="http://schemas.openxmlformats.org/package/2006/relationships"><Relationship Id="rId2" Type="http://schemas.openxmlformats.org/officeDocument/2006/relationships/hyperlink" Target="http://www.w3.org/2001/XMLSchema-instance"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share.mindmanager.com/?mm_link_external=true#publish/biFdOKL8uHXod2qENAoylISjMTEyvdh1NFgOZla5"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www.apachefriends.org/index.html"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dropbox.com/sh/ejy0joisa00ktoi/AAAB5VS307q7o8TiMzOzpIF5a?dl=0"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docs.oracle.com/javase/7/docs/api/java/lang/Object.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www.dropbox.com/s/5c5wx51tuz43j0s/SOA%20Enterprise%20Service%20Bus%20implementation%20with%20Spring%20Boot.docx?dl=0"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www.dropbox.com/s/sgcn3ruho3gxu1p/Agile%20Project%20Management%20with%20Use%20Cases%20and%20UML%20to%20do%20Unified%20Process%202.pptx?dl=0" TargetMode="External"/><Relationship Id="rId2" Type="http://schemas.openxmlformats.org/officeDocument/2006/relationships/hyperlink" Target="https://www.dropbox.com/sh/ua6yppm87wgklz0/AADfgAD8MRw-yfOQk-pFKMrRa?dl=0"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www.dropbox.com/sh/ua6yppm87wgklz0/AADfgAD8MRw-yfOQk-pFKMrRa?dl=0"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s://youtu.be/4w27DveigS0" TargetMode="External"/><Relationship Id="rId2" Type="http://schemas.openxmlformats.org/officeDocument/2006/relationships/hyperlink" Target="https://www.apachefriends.org/index.html"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dropbox.com/sh/9kxbskr5j5khspq/AACBUWSSXserpRnY7sjUdI1ea?dl=0" TargetMode="External"/><Relationship Id="rId3" Type="http://schemas.openxmlformats.org/officeDocument/2006/relationships/hyperlink" Target="https://share.mindmanager.com/#publish/vPgwISe2yeF512XLicEx653ExYrnkSITUhfciYc4" TargetMode="External"/><Relationship Id="rId7" Type="http://schemas.openxmlformats.org/officeDocument/2006/relationships/hyperlink" Target="https://join.slack.com/t/petersigurdsongroup/shared_invite/zt-r1bt06s1-SJh44BsGDsMi34XTjSCidw" TargetMode="External"/><Relationship Id="rId2" Type="http://schemas.openxmlformats.org/officeDocument/2006/relationships/hyperlink" Target="https://docs.google.com/document/d/1ZoETXjRLi3kR2LGngMJZX75PB9yyJoOPzwZ9scd1z0Y/edit?usp=sharing" TargetMode="External"/><Relationship Id="rId1" Type="http://schemas.openxmlformats.org/officeDocument/2006/relationships/slideLayout" Target="../slideLayouts/slideLayout2.xml"/><Relationship Id="rId6" Type="http://schemas.openxmlformats.org/officeDocument/2006/relationships/hyperlink" Target="https://youtu.be/DnCYcvRL9xg" TargetMode="External"/><Relationship Id="rId5" Type="http://schemas.openxmlformats.org/officeDocument/2006/relationships/hyperlink" Target="https://www.dropbox.com/sh/ejy0joisa00ktoi/AAAB5VS307q7o8TiMzOzpIF5a?dl=0" TargetMode="External"/><Relationship Id="rId4" Type="http://schemas.openxmlformats.org/officeDocument/2006/relationships/hyperlink" Target="https://www.dropbox.com/sh/ua6yppm87wgklz0/AADfgAD8MRw-yfOQk-pFKMrRa?dl=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share.mindmanager.com/#publish/4egQjo_I43Z2rXFQm0BUzFPmsO2KT6UEwq-VF-1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ibm.com/cloud/architecture/architectures/event-driven-cqrs-pattern/"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edium.com/design-microservices-architecture-with-patterns/cqrs-design-pattern-in-microservices-architectures-5d41e359768c"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https://enterprisemodelling.slack.com/archives/C023C1UE206" TargetMode="External"/><Relationship Id="rId2" Type="http://schemas.openxmlformats.org/officeDocument/2006/relationships/hyperlink" Target="https://www.dropbox.com/s/3sttyqtr6oi59p8/INFO-6103%20-%20Lab%201.docx?dl=0"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https://www.ibm.com/cloud/learn/networking-a-complete-guide"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hyperlink" Target="https://www.ibm.com/cloud/learn/microservices"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hyperlink" Target="https://www.ibm.com/cloud/learn/microservices"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hyperlink" Target="https://www.ibm.com/cloud/learn/cloud-computing" TargetMode="External"/><Relationship Id="rId2" Type="http://schemas.openxmlformats.org/officeDocument/2006/relationships/hyperlink" Target="https://www.ibm.com/cloud/learn/virtualization-a-complete-guide" TargetMode="External"/><Relationship Id="rId1" Type="http://schemas.openxmlformats.org/officeDocument/2006/relationships/slideLayout" Target="../slideLayouts/slideLayout2.xml"/><Relationship Id="rId4" Type="http://schemas.openxmlformats.org/officeDocument/2006/relationships/hyperlink" Target="https://www.ibm.com/cloud/learn/devops-a-complete-guide" TargetMode="External"/></Relationships>
</file>

<file path=ppt/slides/_rels/slide234.xml.rels><?xml version="1.0" encoding="UTF-8" standalone="yes"?>
<Relationships xmlns="http://schemas.openxmlformats.org/package/2006/relationships"><Relationship Id="rId2" Type="http://schemas.openxmlformats.org/officeDocument/2006/relationships/hyperlink" Target="https://www.ibm.com/cloud/integration/agile-integration"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hyperlink" Target="https://www.dropbox.com/sh/ua6yppm87wgklz0/AADfgAD8MRw-yfOQk-pFKMrRa?dl=0" TargetMode="Externa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hyperlink" Target="https://www.dropbox.com/sh/3mo6uftpb8l7o2n/AADhf_n4lY-gUU2kHL-cxp9Xa?dl=0" TargetMode="Externa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docs.oracle.com/javase/specs/" TargetMode="Externa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arcitura.com/soa-school/" TargetMode="Externa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hyperlink" Target="https://www.dropbox.com/sh/g5lab8mp8ic5gi8/AADzohHAMyYV-nzH23LxbJmIa?dl=0" TargetMode="Externa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dropbox.com/s/fznig7y86a5a41e/AWS_Serverless_Multi-Tier_Architectures.pdf?dl=0" TargetMode="Externa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hyperlink" Target="https://www.educba.com/soap-vs-wsdl/" TargetMode="Externa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cnbc.com/2021/05/07/chip-shortage-is-starting-to-have-major-real-world-consequences.html"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hyperlink" Target="https://www.dropbox.com/s/16je6ak8cegw12g/UML%20For%20Java%20Programmers%20-%20A%20tutorial%20workbook%20by%20The%20Prof.docx?dl=0" TargetMode="Externa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hyperlink" Target="https://youtu.be/2uzrgAfVhsI" TargetMode="External"/><Relationship Id="rId2" Type="http://schemas.openxmlformats.org/officeDocument/2006/relationships/hyperlink" Target="https://www.youtube.com/channel/UC4CgwQujHFc90ujjWVeX_rw" TargetMode="External"/><Relationship Id="rId1" Type="http://schemas.openxmlformats.org/officeDocument/2006/relationships/slideLayout" Target="../slideLayouts/slideLayout2.xml"/><Relationship Id="rId5" Type="http://schemas.openxmlformats.org/officeDocument/2006/relationships/hyperlink" Target="https://youtu.be/DnCYcvRL9xg" TargetMode="External"/><Relationship Id="rId4" Type="http://schemas.openxmlformats.org/officeDocument/2006/relationships/hyperlink" Target="https://youtu.be/1LWmYZQl-jA" TargetMode="Externa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hyperlink" Target="https://youtu.be/EKWGGDXe5MA" TargetMode="Externa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hyperlink" Target="https://www.overleaf.com/read/sttdwjtyvtzg" TargetMode="External"/><Relationship Id="rId2" Type="http://schemas.openxmlformats.org/officeDocument/2006/relationships/hyperlink" Target="https://share.mindmanager.com/#publish/J2d5c61m9zDF0vm6ispDanT7_OmBRCLAdVL7biyK" TargetMode="External"/><Relationship Id="rId1" Type="http://schemas.openxmlformats.org/officeDocument/2006/relationships/slideLayout" Target="../slideLayouts/slideLayout2.xml"/><Relationship Id="rId5" Type="http://schemas.openxmlformats.org/officeDocument/2006/relationships/hyperlink" Target="https://www.youtube.com/channel/UC4CgwQujHFc90ujjWVeX_rw" TargetMode="External"/><Relationship Id="rId4" Type="http://schemas.openxmlformats.org/officeDocument/2006/relationships/hyperlink" Target="https://docs.google.com/document/d/1ZoETXjRLi3kR2LGngMJZX75PB9yyJoOPzwZ9scd1z0Y/edit?usp=sharing" TargetMode="Externa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6.xml"/></Relationships>
</file>

<file path=ppt/slides/_rels/slide319.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 Id="rId4" Type="http://schemas.openxmlformats.org/officeDocument/2006/relationships/image" Target="../media/image129.jpeg"/></Relationships>
</file>

<file path=ppt/slides/_rels/slide3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www.computerscience.gcse.guru/theory/von-neumann-architecture" TargetMode="External"/><Relationship Id="rId1" Type="http://schemas.openxmlformats.org/officeDocument/2006/relationships/slideLayout" Target="../slideLayouts/slideLayout13.xml"/><Relationship Id="rId5" Type="http://schemas.openxmlformats.org/officeDocument/2006/relationships/hyperlink" Target="https://www.computerscience.gcse.guru/glossary/register" TargetMode="External"/><Relationship Id="rId4" Type="http://schemas.openxmlformats.org/officeDocument/2006/relationships/hyperlink" Target="https://www.computerscience.gcse.guru/glossary/arithmetic-logic-unit" TargetMode="External"/></Relationships>
</file>

<file path=ppt/slides/_rels/slide3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hyperlink" Target="https://www.dropbox.com/sh/hakwtimfiflwmf4/AACgeiblfCam8dKrMRuNEx6ga?dl=0" TargetMode="External"/><Relationship Id="rId2" Type="http://schemas.openxmlformats.org/officeDocument/2006/relationships/hyperlink" Target="https://www.dropbox.com/s/p6k0exh6dwozm5u/Create%20Your%20Own%20Programming%20Language.pdf?dl=0" TargetMode="External"/><Relationship Id="rId1" Type="http://schemas.openxmlformats.org/officeDocument/2006/relationships/slideLayout" Target="../slideLayouts/slideLayout2.xml"/><Relationship Id="rId4" Type="http://schemas.openxmlformats.org/officeDocument/2006/relationships/hyperlink" Target="https://share.mindmanager.com/#publish/KjLnAlJ2W8jEOouWjlIR517PwhOaw-4m3zO4flpD" TargetMode="Externa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hyperlink" Target="https://www.dropbox.com/sh/2883jr2nvv3174t/AABeCrQ2Ktxc3Z_9vF2T_S7Fa?dl=0" TargetMode="External"/><Relationship Id="rId2" Type="http://schemas.openxmlformats.org/officeDocument/2006/relationships/hyperlink" Target="https://www.overleaf.com/read/kycvbdxqgfty" TargetMode="External"/><Relationship Id="rId1" Type="http://schemas.openxmlformats.org/officeDocument/2006/relationships/slideLayout" Target="../slideLayouts/slideLayout2.xml"/><Relationship Id="rId5" Type="http://schemas.openxmlformats.org/officeDocument/2006/relationships/hyperlink" Target="https://youtu.be/DnCYcvRL9xg" TargetMode="External"/><Relationship Id="rId4" Type="http://schemas.openxmlformats.org/officeDocument/2006/relationships/hyperlink" Target="https://www.youtube.com/channel/UC4CgwQujHFc90ujjWVeX_rw" TargetMode="Externa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app.knowmia.com/oBHo" TargetMode="Externa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hyperlink" Target="https://caveofprogramming.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reports.valuates.com/market-reports/QYRE-Auto-19J2259/global-hybrid-integration-platfor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dropbox.com/s/jp9fzzjek4x2y39/INFO-6103.docx?dl=0" TargetMode="External"/><Relationship Id="rId2" Type="http://schemas.openxmlformats.org/officeDocument/2006/relationships/hyperlink" Target="https://www.dropbox.com/sh/ua6yppm87wgklz0/AADfgAD8MRw-yfOQk-pFKMrRa?dl=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dropbox.com/s/sgcn3ruho3gxu1p/agile%20project%20management%20with%20use%20cases%20and%20uml%20to%20do%20unified%20process%202.pptx?dl=0" TargetMode="External"/><Relationship Id="rId7" Type="http://schemas.openxmlformats.org/officeDocument/2006/relationships/hyperlink" Target="https://www.dropbox.com/sh/93ds2si70k4erpg/AACQ0mPkaKxazt0vsiegmvUoa?dl=0" TargetMode="External"/><Relationship Id="rId2" Type="http://schemas.openxmlformats.org/officeDocument/2006/relationships/hyperlink" Target="https://youtu.be/2uzrgAfVhsI" TargetMode="External"/><Relationship Id="rId1" Type="http://schemas.openxmlformats.org/officeDocument/2006/relationships/slideLayout" Target="../slideLayouts/slideLayout2.xml"/><Relationship Id="rId6" Type="http://schemas.openxmlformats.org/officeDocument/2006/relationships/hyperlink" Target="https://www.dropbox.com/sh/t98hh4ldjxdtbbs/AAAiGHybUWLqHRPAw-cyLrMqa?dl=0" TargetMode="External"/><Relationship Id="rId5" Type="http://schemas.openxmlformats.org/officeDocument/2006/relationships/hyperlink" Target="https://www.dropbox.com/sh/ua6yppm87wgklz0/AADfgAD8MRw-yfOQk-pFKMrRa?dl=0" TargetMode="External"/><Relationship Id="rId4" Type="http://schemas.openxmlformats.org/officeDocument/2006/relationships/hyperlink" Target="https://youtu.be/DnCYcvRL9x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pp.knowmia.com/vdcb" TargetMode="External"/><Relationship Id="rId2" Type="http://schemas.openxmlformats.org/officeDocument/2006/relationships/hyperlink" Target="https://app.knowmia.com/m6K1" TargetMode="External"/><Relationship Id="rId1" Type="http://schemas.openxmlformats.org/officeDocument/2006/relationships/slideLayout" Target="../slideLayouts/slideLayout2.xml"/><Relationship Id="rId6" Type="http://schemas.openxmlformats.org/officeDocument/2006/relationships/hyperlink" Target="https://app.knowmia.com/oBHo" TargetMode="External"/><Relationship Id="rId5" Type="http://schemas.openxmlformats.org/officeDocument/2006/relationships/hyperlink" Target="https://app.knowmia.com/qhqj" TargetMode="External"/><Relationship Id="rId4" Type="http://schemas.openxmlformats.org/officeDocument/2006/relationships/hyperlink" Target="https://app.knowmia.com/ZqDL"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modeling-languages.com/uml-opinions-creators/" TargetMode="Externa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hyperlink" Target="http://blog.ivarjacobson.com/taking-the-temperature-of-uml/" TargetMode="External"/><Relationship Id="rId5" Type="http://schemas.openxmlformats.org/officeDocument/2006/relationships/hyperlink" Target="http://www.drdobbs.com/architecture-and-design/the-road-ahead-for-uml/224701702?pgno=1" TargetMode="External"/><Relationship Id="rId4" Type="http://schemas.openxmlformats.org/officeDocument/2006/relationships/hyperlink" Target="https://www.linkedin.com/pulse/rumors-death-uml-all-false-ivar-jacobson/"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docs.google.com/document/d/1evJ1dE-Xc7_oZeSin1yTSpXemdmxUwG1Xzlg9m9tWAc/edit?usp=sharin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app.knowmia.com/oBHo"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www.dropbox.com/s/raydvqtdg95if9h/AML3304_Lecture%20Notes%202021F.pptx?dl=0"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4070FB-3C36-440F-BEDA-D30DA52A457A}"/>
              </a:ext>
            </a:extLst>
          </p:cNvPr>
          <p:cNvPicPr>
            <a:picLocks noChangeAspect="1"/>
          </p:cNvPicPr>
          <p:nvPr/>
        </p:nvPicPr>
        <p:blipFill rotWithShape="1">
          <a:blip r:embed="rId2"/>
          <a:srcRect r="-1" b="9936"/>
          <a:stretch/>
        </p:blipFill>
        <p:spPr>
          <a:xfrm>
            <a:off x="321733" y="321733"/>
            <a:ext cx="11548534" cy="6214534"/>
          </a:xfrm>
          <a:prstGeom prst="rect">
            <a:avLst/>
          </a:prstGeom>
        </p:spPr>
      </p:pic>
      <p:pic>
        <p:nvPicPr>
          <p:cNvPr id="3" name="Picture 2">
            <a:extLst>
              <a:ext uri="{FF2B5EF4-FFF2-40B4-BE49-F238E27FC236}">
                <a16:creationId xmlns:a16="http://schemas.microsoft.com/office/drawing/2014/main" id="{9468EE1B-E734-4880-8483-A1A7FE8871EC}"/>
              </a:ext>
            </a:extLst>
          </p:cNvPr>
          <p:cNvPicPr>
            <a:picLocks noChangeAspect="1"/>
          </p:cNvPicPr>
          <p:nvPr/>
        </p:nvPicPr>
        <p:blipFill>
          <a:blip r:embed="rId3"/>
          <a:stretch>
            <a:fillRect/>
          </a:stretch>
        </p:blipFill>
        <p:spPr>
          <a:xfrm>
            <a:off x="325929" y="321733"/>
            <a:ext cx="7106970" cy="1322800"/>
          </a:xfrm>
          <a:prstGeom prst="rect">
            <a:avLst/>
          </a:prstGeom>
        </p:spPr>
      </p:pic>
      <p:sp>
        <p:nvSpPr>
          <p:cNvPr id="4" name="TextBox 3">
            <a:extLst>
              <a:ext uri="{FF2B5EF4-FFF2-40B4-BE49-F238E27FC236}">
                <a16:creationId xmlns:a16="http://schemas.microsoft.com/office/drawing/2014/main" id="{E802013C-31EC-7A8F-4C0E-2C04D4361C16}"/>
              </a:ext>
            </a:extLst>
          </p:cNvPr>
          <p:cNvSpPr txBox="1"/>
          <p:nvPr/>
        </p:nvSpPr>
        <p:spPr>
          <a:xfrm>
            <a:off x="0" y="4272677"/>
            <a:ext cx="4961299" cy="2585323"/>
          </a:xfrm>
          <a:prstGeom prst="rect">
            <a:avLst/>
          </a:prstGeom>
          <a:solidFill>
            <a:srgbClr val="FFC000"/>
          </a:solidFill>
        </p:spPr>
        <p:txBody>
          <a:bodyPr wrap="square">
            <a:spAutoFit/>
          </a:bodyPr>
          <a:lstStyle/>
          <a:p>
            <a:r>
              <a:rPr lang="en-US" b="0" i="0" dirty="0" err="1">
                <a:solidFill>
                  <a:srgbClr val="202122"/>
                </a:solidFill>
                <a:effectLst/>
                <a:latin typeface="Kigelia Arabic" panose="020B0604020202020204" pitchFamily="34" charset="-78"/>
                <a:cs typeface="Kigelia Arabic" panose="020B0604020202020204" pitchFamily="34" charset="-78"/>
              </a:rPr>
              <a:t>SOA:service-oriented</a:t>
            </a:r>
            <a:r>
              <a:rPr lang="en-US" b="0" i="0" dirty="0">
                <a:solidFill>
                  <a:srgbClr val="202122"/>
                </a:solidFill>
                <a:effectLst/>
                <a:latin typeface="Kigelia Arabic" panose="020B0604020202020204" pitchFamily="34" charset="-78"/>
                <a:cs typeface="Kigelia Arabic" panose="020B0604020202020204" pitchFamily="34" charset="-78"/>
              </a:rPr>
              <a:t> architecture, defines a way to make software components reusable and interoperable via service interfaces. Services use common interface standards and an architectural pattern so they can be rapidly incorporated into new applications. </a:t>
            </a:r>
          </a:p>
          <a:p>
            <a:r>
              <a:rPr lang="en-US" b="0" i="0" dirty="0">
                <a:solidFill>
                  <a:srgbClr val="202122"/>
                </a:solidFill>
                <a:effectLst/>
                <a:latin typeface="Kigelia Arabic" panose="020B0604020202020204" pitchFamily="34" charset="-78"/>
                <a:cs typeface="Kigelia Arabic" panose="020B0604020202020204" pitchFamily="34" charset="-78"/>
              </a:rPr>
              <a:t>These services can be built from scratch but are often created by exposing functions from legacy systems of record as service interfaces.</a:t>
            </a:r>
            <a:endParaRPr lang="en-CA" dirty="0">
              <a:latin typeface="Kigelia Arabic" panose="020B0604020202020204" pitchFamily="34" charset="-78"/>
              <a:cs typeface="Kigelia Arabic" panose="020B0604020202020204" pitchFamily="34" charset="-78"/>
            </a:endParaRPr>
          </a:p>
        </p:txBody>
      </p:sp>
    </p:spTree>
    <p:extLst>
      <p:ext uri="{BB962C8B-B14F-4D97-AF65-F5344CB8AC3E}">
        <p14:creationId xmlns:p14="http://schemas.microsoft.com/office/powerpoint/2010/main" val="291073211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6BC8-575A-D877-8163-36C55E4FFFA2}"/>
              </a:ext>
            </a:extLst>
          </p:cNvPr>
          <p:cNvSpPr>
            <a:spLocks noGrp="1"/>
          </p:cNvSpPr>
          <p:nvPr>
            <p:ph type="title"/>
          </p:nvPr>
        </p:nvSpPr>
        <p:spPr>
          <a:xfrm>
            <a:off x="656492" y="365125"/>
            <a:ext cx="10697308" cy="1325563"/>
          </a:xfrm>
          <a:solidFill>
            <a:schemeClr val="accent4">
              <a:lumMod val="60000"/>
              <a:lumOff val="40000"/>
            </a:schemeClr>
          </a:solidFill>
        </p:spPr>
        <p:txBody>
          <a:bodyPr/>
          <a:lstStyle/>
          <a:p>
            <a:r>
              <a:rPr lang="en-CA" dirty="0"/>
              <a:t>Test Question: </a:t>
            </a:r>
            <a:br>
              <a:rPr lang="en-CA" dirty="0"/>
            </a:br>
            <a:r>
              <a:rPr lang="en-CA" dirty="0"/>
              <a:t>What is Remote Method Invocation:</a:t>
            </a:r>
          </a:p>
        </p:txBody>
      </p:sp>
      <p:sp>
        <p:nvSpPr>
          <p:cNvPr id="3" name="Content Placeholder 2">
            <a:extLst>
              <a:ext uri="{FF2B5EF4-FFF2-40B4-BE49-F238E27FC236}">
                <a16:creationId xmlns:a16="http://schemas.microsoft.com/office/drawing/2014/main" id="{51B05A69-F618-1FC6-B97E-59718B4BEE3B}"/>
              </a:ext>
            </a:extLst>
          </p:cNvPr>
          <p:cNvSpPr>
            <a:spLocks noGrp="1"/>
          </p:cNvSpPr>
          <p:nvPr>
            <p:ph idx="1"/>
          </p:nvPr>
        </p:nvSpPr>
        <p:spPr/>
        <p:txBody>
          <a:bodyPr/>
          <a:lstStyle/>
          <a:p>
            <a:r>
              <a:rPr lang="en-CA" dirty="0"/>
              <a:t>RMI is what happens when:</a:t>
            </a:r>
          </a:p>
          <a:p>
            <a:r>
              <a:rPr lang="en-CA" dirty="0"/>
              <a:t>I have a Java Class (Class A) in one JVM</a:t>
            </a:r>
          </a:p>
          <a:p>
            <a:r>
              <a:rPr lang="en-CA" dirty="0"/>
              <a:t>I have another Java Class (Class B) in another JVM: and both JVMs are connected by a TCP/IP connection</a:t>
            </a:r>
          </a:p>
          <a:p>
            <a:r>
              <a:rPr lang="en-CA" dirty="0"/>
              <a:t>From Class A, I can call a method that lives in Class B</a:t>
            </a:r>
          </a:p>
        </p:txBody>
      </p:sp>
      <p:sp>
        <p:nvSpPr>
          <p:cNvPr id="4" name="Rectangle 3">
            <a:extLst>
              <a:ext uri="{FF2B5EF4-FFF2-40B4-BE49-F238E27FC236}">
                <a16:creationId xmlns:a16="http://schemas.microsoft.com/office/drawing/2014/main" id="{03997592-C4E6-C331-1B60-DAC7A2288456}"/>
              </a:ext>
            </a:extLst>
          </p:cNvPr>
          <p:cNvSpPr/>
          <p:nvPr/>
        </p:nvSpPr>
        <p:spPr>
          <a:xfrm>
            <a:off x="453292" y="365126"/>
            <a:ext cx="250093" cy="5811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96126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5774-0CD2-41A5-84E1-F94FA8555A7E}"/>
              </a:ext>
            </a:extLst>
          </p:cNvPr>
          <p:cNvSpPr>
            <a:spLocks noGrp="1"/>
          </p:cNvSpPr>
          <p:nvPr>
            <p:ph type="title"/>
          </p:nvPr>
        </p:nvSpPr>
        <p:spPr>
          <a:xfrm>
            <a:off x="838200" y="90806"/>
            <a:ext cx="10515600" cy="790344"/>
          </a:xfrm>
          <a:solidFill>
            <a:srgbClr val="0070C0"/>
          </a:solidFill>
        </p:spPr>
        <p:txBody>
          <a:bodyPr/>
          <a:lstStyle/>
          <a:p>
            <a:r>
              <a:rPr lang="en-CA" dirty="0">
                <a:solidFill>
                  <a:srgbClr val="FFFF00"/>
                </a:solidFill>
                <a:latin typeface="Amasis MT Pro" panose="02040504050005020304" pitchFamily="18" charset="0"/>
              </a:rPr>
              <a:t>Course Learning Roadmap</a:t>
            </a:r>
          </a:p>
        </p:txBody>
      </p:sp>
      <p:sp>
        <p:nvSpPr>
          <p:cNvPr id="4" name="TextBox 3">
            <a:extLst>
              <a:ext uri="{FF2B5EF4-FFF2-40B4-BE49-F238E27FC236}">
                <a16:creationId xmlns:a16="http://schemas.microsoft.com/office/drawing/2014/main" id="{21C91BAB-6D5E-4D1F-B730-E83CBE872755}"/>
              </a:ext>
            </a:extLst>
          </p:cNvPr>
          <p:cNvSpPr txBox="1"/>
          <p:nvPr/>
        </p:nvSpPr>
        <p:spPr>
          <a:xfrm>
            <a:off x="980902" y="1340135"/>
            <a:ext cx="3832167" cy="369332"/>
          </a:xfrm>
          <a:prstGeom prst="rect">
            <a:avLst/>
          </a:prstGeom>
          <a:noFill/>
        </p:spPr>
        <p:txBody>
          <a:bodyPr wrap="square" rtlCol="0">
            <a:spAutoFit/>
          </a:bodyPr>
          <a:lstStyle/>
          <a:p>
            <a:r>
              <a:rPr lang="en-CA" dirty="0"/>
              <a:t>Using BPMN and BPEL</a:t>
            </a:r>
          </a:p>
        </p:txBody>
      </p:sp>
      <p:sp>
        <p:nvSpPr>
          <p:cNvPr id="5" name="TextBox 4">
            <a:extLst>
              <a:ext uri="{FF2B5EF4-FFF2-40B4-BE49-F238E27FC236}">
                <a16:creationId xmlns:a16="http://schemas.microsoft.com/office/drawing/2014/main" id="{994D9733-5EBC-4E07-9C8D-7AA62332209A}"/>
              </a:ext>
            </a:extLst>
          </p:cNvPr>
          <p:cNvSpPr txBox="1"/>
          <p:nvPr/>
        </p:nvSpPr>
        <p:spPr>
          <a:xfrm>
            <a:off x="980901" y="2099365"/>
            <a:ext cx="3832167" cy="369332"/>
          </a:xfrm>
          <a:prstGeom prst="rect">
            <a:avLst/>
          </a:prstGeom>
          <a:noFill/>
        </p:spPr>
        <p:txBody>
          <a:bodyPr wrap="square" rtlCol="0">
            <a:spAutoFit/>
          </a:bodyPr>
          <a:lstStyle/>
          <a:p>
            <a:r>
              <a:rPr lang="en-CA" dirty="0"/>
              <a:t>Storing BPMN and BPEL in a Database</a:t>
            </a:r>
          </a:p>
        </p:txBody>
      </p:sp>
      <p:sp>
        <p:nvSpPr>
          <p:cNvPr id="6" name="TextBox 5">
            <a:extLst>
              <a:ext uri="{FF2B5EF4-FFF2-40B4-BE49-F238E27FC236}">
                <a16:creationId xmlns:a16="http://schemas.microsoft.com/office/drawing/2014/main" id="{58D50611-9E17-4080-92FC-5E96232E31DA}"/>
              </a:ext>
            </a:extLst>
          </p:cNvPr>
          <p:cNvSpPr txBox="1"/>
          <p:nvPr/>
        </p:nvSpPr>
        <p:spPr>
          <a:xfrm>
            <a:off x="980901" y="2858595"/>
            <a:ext cx="3832167" cy="369332"/>
          </a:xfrm>
          <a:prstGeom prst="rect">
            <a:avLst/>
          </a:prstGeom>
          <a:noFill/>
        </p:spPr>
        <p:txBody>
          <a:bodyPr wrap="square" rtlCol="0">
            <a:spAutoFit/>
          </a:bodyPr>
          <a:lstStyle/>
          <a:p>
            <a:r>
              <a:rPr lang="en-CA" dirty="0"/>
              <a:t>Using Spring Framework</a:t>
            </a:r>
          </a:p>
        </p:txBody>
      </p:sp>
      <p:sp>
        <p:nvSpPr>
          <p:cNvPr id="7" name="TextBox 6">
            <a:extLst>
              <a:ext uri="{FF2B5EF4-FFF2-40B4-BE49-F238E27FC236}">
                <a16:creationId xmlns:a16="http://schemas.microsoft.com/office/drawing/2014/main" id="{BD45C40A-D314-4F7E-99DA-5D1E3E78A68B}"/>
              </a:ext>
            </a:extLst>
          </p:cNvPr>
          <p:cNvSpPr txBox="1"/>
          <p:nvPr/>
        </p:nvSpPr>
        <p:spPr>
          <a:xfrm>
            <a:off x="980900" y="3502246"/>
            <a:ext cx="3832167" cy="369332"/>
          </a:xfrm>
          <a:prstGeom prst="rect">
            <a:avLst/>
          </a:prstGeom>
          <a:noFill/>
        </p:spPr>
        <p:txBody>
          <a:bodyPr wrap="square" rtlCol="0">
            <a:spAutoFit/>
          </a:bodyPr>
          <a:lstStyle/>
          <a:p>
            <a:r>
              <a:rPr lang="en-CA" dirty="0"/>
              <a:t>Programming SOAP and WSDL</a:t>
            </a:r>
          </a:p>
        </p:txBody>
      </p:sp>
    </p:spTree>
    <p:extLst>
      <p:ext uri="{BB962C8B-B14F-4D97-AF65-F5344CB8AC3E}">
        <p14:creationId xmlns:p14="http://schemas.microsoft.com/office/powerpoint/2010/main" val="8905805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5E4FAD-BFD0-449A-A35A-A8AAFB548B14}"/>
              </a:ext>
            </a:extLst>
          </p:cNvPr>
          <p:cNvPicPr>
            <a:picLocks noChangeAspect="1"/>
          </p:cNvPicPr>
          <p:nvPr/>
        </p:nvPicPr>
        <p:blipFill>
          <a:blip r:embed="rId2"/>
          <a:stretch>
            <a:fillRect/>
          </a:stretch>
        </p:blipFill>
        <p:spPr>
          <a:xfrm>
            <a:off x="555213" y="0"/>
            <a:ext cx="4803321" cy="6858000"/>
          </a:xfrm>
          <a:prstGeom prst="rect">
            <a:avLst/>
          </a:prstGeom>
        </p:spPr>
      </p:pic>
    </p:spTree>
    <p:extLst>
      <p:ext uri="{BB962C8B-B14F-4D97-AF65-F5344CB8AC3E}">
        <p14:creationId xmlns:p14="http://schemas.microsoft.com/office/powerpoint/2010/main" val="22559264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A9640-BC72-45DD-BF7C-A68F3CDCA40F}"/>
              </a:ext>
            </a:extLst>
          </p:cNvPr>
          <p:cNvPicPr>
            <a:picLocks noChangeAspect="1"/>
          </p:cNvPicPr>
          <p:nvPr/>
        </p:nvPicPr>
        <p:blipFill>
          <a:blip r:embed="rId2"/>
          <a:stretch>
            <a:fillRect/>
          </a:stretch>
        </p:blipFill>
        <p:spPr>
          <a:xfrm>
            <a:off x="0" y="0"/>
            <a:ext cx="12192000" cy="6045341"/>
          </a:xfrm>
          <a:prstGeom prst="rect">
            <a:avLst/>
          </a:prstGeom>
        </p:spPr>
      </p:pic>
      <p:sp>
        <p:nvSpPr>
          <p:cNvPr id="7" name="TextBox 6">
            <a:extLst>
              <a:ext uri="{FF2B5EF4-FFF2-40B4-BE49-F238E27FC236}">
                <a16:creationId xmlns:a16="http://schemas.microsoft.com/office/drawing/2014/main" id="{D2C0EAA6-CFF2-4278-ADC8-C85B5FA4E613}"/>
              </a:ext>
            </a:extLst>
          </p:cNvPr>
          <p:cNvSpPr txBox="1"/>
          <p:nvPr/>
        </p:nvSpPr>
        <p:spPr>
          <a:xfrm>
            <a:off x="187636" y="6045341"/>
            <a:ext cx="10394465" cy="369332"/>
          </a:xfrm>
          <a:prstGeom prst="rect">
            <a:avLst/>
          </a:prstGeom>
          <a:noFill/>
        </p:spPr>
        <p:txBody>
          <a:bodyPr wrap="square">
            <a:spAutoFit/>
          </a:bodyPr>
          <a:lstStyle/>
          <a:p>
            <a:r>
              <a:rPr lang="en-CA" dirty="0">
                <a:hlinkClick r:id="rId3"/>
              </a:rPr>
              <a:t>https://www.packtpub.com/product/business-process-driven-soa-using-bpmn-and-bpel/9781847191465</a:t>
            </a:r>
            <a:r>
              <a:rPr lang="en-CA" dirty="0"/>
              <a:t> </a:t>
            </a:r>
          </a:p>
        </p:txBody>
      </p:sp>
    </p:spTree>
    <p:extLst>
      <p:ext uri="{BB962C8B-B14F-4D97-AF65-F5344CB8AC3E}">
        <p14:creationId xmlns:p14="http://schemas.microsoft.com/office/powerpoint/2010/main" val="40837806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DA3851-DB57-43AF-9180-2822098F4EE5}"/>
              </a:ext>
            </a:extLst>
          </p:cNvPr>
          <p:cNvSpPr/>
          <p:nvPr/>
        </p:nvSpPr>
        <p:spPr>
          <a:xfrm>
            <a:off x="838201" y="307571"/>
            <a:ext cx="10532226" cy="100584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D8871B0-951F-4043-BE7D-51033501D4D5}"/>
              </a:ext>
            </a:extLst>
          </p:cNvPr>
          <p:cNvSpPr>
            <a:spLocks noGrp="1"/>
          </p:cNvSpPr>
          <p:nvPr>
            <p:ph type="title"/>
          </p:nvPr>
        </p:nvSpPr>
        <p:spPr>
          <a:xfrm>
            <a:off x="838200" y="344054"/>
            <a:ext cx="10515600" cy="673966"/>
          </a:xfrm>
          <a:noFill/>
        </p:spPr>
        <p:txBody>
          <a:bodyPr>
            <a:noAutofit/>
          </a:bodyPr>
          <a:lstStyle/>
          <a:p>
            <a:r>
              <a:rPr lang="en-CA" dirty="0">
                <a:solidFill>
                  <a:srgbClr val="FFFF00"/>
                </a:solidFill>
                <a:latin typeface="Bahnschrift" panose="020B0502040204020203" pitchFamily="34" charset="0"/>
              </a:rPr>
              <a:t>DIY Integrations with Spring Framework</a:t>
            </a:r>
          </a:p>
        </p:txBody>
      </p:sp>
      <p:sp>
        <p:nvSpPr>
          <p:cNvPr id="3" name="Content Placeholder 2">
            <a:extLst>
              <a:ext uri="{FF2B5EF4-FFF2-40B4-BE49-F238E27FC236}">
                <a16:creationId xmlns:a16="http://schemas.microsoft.com/office/drawing/2014/main" id="{C6A1AFDD-0A26-448B-BFE1-58F3ACA98835}"/>
              </a:ext>
            </a:extLst>
          </p:cNvPr>
          <p:cNvSpPr>
            <a:spLocks noGrp="1"/>
          </p:cNvSpPr>
          <p:nvPr>
            <p:ph idx="1"/>
          </p:nvPr>
        </p:nvSpPr>
        <p:spPr>
          <a:xfrm>
            <a:off x="838200" y="1479665"/>
            <a:ext cx="10515600" cy="4697298"/>
          </a:xfrm>
        </p:spPr>
        <p:txBody>
          <a:bodyPr/>
          <a:lstStyle/>
          <a:p>
            <a:endParaRPr lang="en-CA" dirty="0"/>
          </a:p>
        </p:txBody>
      </p:sp>
      <p:sp>
        <p:nvSpPr>
          <p:cNvPr id="5" name="Title 1">
            <a:extLst>
              <a:ext uri="{FF2B5EF4-FFF2-40B4-BE49-F238E27FC236}">
                <a16:creationId xmlns:a16="http://schemas.microsoft.com/office/drawing/2014/main" id="{B011C61E-8472-4ABA-BDF5-91E627C3CD8D}"/>
              </a:ext>
            </a:extLst>
          </p:cNvPr>
          <p:cNvSpPr txBox="1">
            <a:spLocks/>
          </p:cNvSpPr>
          <p:nvPr/>
        </p:nvSpPr>
        <p:spPr>
          <a:xfrm>
            <a:off x="854826" y="363911"/>
            <a:ext cx="10515600" cy="67396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solidFill>
                  <a:schemeClr val="bg1"/>
                </a:solidFill>
                <a:latin typeface="Bahnschrift" panose="020B0502040204020203" pitchFamily="34" charset="0"/>
              </a:rPr>
              <a:t>DIY Integrations with Spring Framework</a:t>
            </a:r>
          </a:p>
        </p:txBody>
      </p:sp>
    </p:spTree>
    <p:extLst>
      <p:ext uri="{BB962C8B-B14F-4D97-AF65-F5344CB8AC3E}">
        <p14:creationId xmlns:p14="http://schemas.microsoft.com/office/powerpoint/2010/main" val="40071465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957C-29C3-4694-943E-3F5A8A4DE77E}"/>
              </a:ext>
            </a:extLst>
          </p:cNvPr>
          <p:cNvSpPr>
            <a:spLocks noGrp="1"/>
          </p:cNvSpPr>
          <p:nvPr>
            <p:ph type="title"/>
          </p:nvPr>
        </p:nvSpPr>
        <p:spPr>
          <a:xfrm>
            <a:off x="331124" y="99117"/>
            <a:ext cx="11529752" cy="1325563"/>
          </a:xfrm>
          <a:solidFill>
            <a:schemeClr val="bg2"/>
          </a:solidFill>
        </p:spPr>
        <p:txBody>
          <a:bodyPr/>
          <a:lstStyle/>
          <a:p>
            <a:r>
              <a:rPr lang="en-CA" dirty="0"/>
              <a:t>You should be aware of the total spectrum of the 3 Concerns to you as an INFORMATICS SPECIALIST:</a:t>
            </a:r>
          </a:p>
        </p:txBody>
      </p:sp>
      <p:sp>
        <p:nvSpPr>
          <p:cNvPr id="4" name="Oval 3">
            <a:extLst>
              <a:ext uri="{FF2B5EF4-FFF2-40B4-BE49-F238E27FC236}">
                <a16:creationId xmlns:a16="http://schemas.microsoft.com/office/drawing/2014/main" id="{D2B44404-6072-46F4-9AD8-BA7930996084}"/>
              </a:ext>
            </a:extLst>
          </p:cNvPr>
          <p:cNvSpPr/>
          <p:nvPr/>
        </p:nvSpPr>
        <p:spPr>
          <a:xfrm>
            <a:off x="4197927" y="1866207"/>
            <a:ext cx="2801389" cy="2818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Write GOOD Code:</a:t>
            </a:r>
          </a:p>
          <a:p>
            <a:pPr algn="ctr"/>
            <a:r>
              <a:rPr lang="en-CA" dirty="0"/>
              <a:t>UML design</a:t>
            </a:r>
          </a:p>
          <a:p>
            <a:pPr algn="ctr"/>
            <a:r>
              <a:rPr lang="en-CA" dirty="0"/>
              <a:t>Use of architectural patterns and code designs</a:t>
            </a:r>
          </a:p>
        </p:txBody>
      </p:sp>
      <p:sp>
        <p:nvSpPr>
          <p:cNvPr id="5" name="Rectangle 4">
            <a:extLst>
              <a:ext uri="{FF2B5EF4-FFF2-40B4-BE49-F238E27FC236}">
                <a16:creationId xmlns:a16="http://schemas.microsoft.com/office/drawing/2014/main" id="{8C470A1A-47AB-4755-9739-E2FB66E0EBF4}"/>
              </a:ext>
            </a:extLst>
          </p:cNvPr>
          <p:cNvSpPr/>
          <p:nvPr/>
        </p:nvSpPr>
        <p:spPr>
          <a:xfrm>
            <a:off x="1072342" y="3275215"/>
            <a:ext cx="2801389" cy="26101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Problem inception development and solution design:</a:t>
            </a:r>
          </a:p>
          <a:p>
            <a:pPr algn="ctr"/>
            <a:endParaRPr lang="en-CA" dirty="0">
              <a:ln w="0"/>
              <a:solidFill>
                <a:schemeClr val="tx1"/>
              </a:solidFill>
              <a:effectLst>
                <a:outerShdw blurRad="38100" dist="19050" dir="2700000" algn="tl" rotWithShape="0">
                  <a:schemeClr val="dk1">
                    <a:alpha val="40000"/>
                  </a:schemeClr>
                </a:outerShdw>
              </a:effectLst>
            </a:endParaRPr>
          </a:p>
          <a:p>
            <a:pPr algn="ctr"/>
            <a:r>
              <a:rPr lang="en-CA" dirty="0">
                <a:ln w="0"/>
                <a:solidFill>
                  <a:schemeClr val="tx1"/>
                </a:solidFill>
                <a:effectLst>
                  <a:outerShdw blurRad="38100" dist="19050" dir="2700000" algn="tl" rotWithShape="0">
                    <a:schemeClr val="dk1">
                      <a:alpha val="40000"/>
                    </a:schemeClr>
                  </a:outerShdw>
                </a:effectLst>
              </a:rPr>
              <a:t>Addressed by Unified Process</a:t>
            </a:r>
          </a:p>
        </p:txBody>
      </p:sp>
      <p:sp>
        <p:nvSpPr>
          <p:cNvPr id="6" name="Arrow: Right 5">
            <a:extLst>
              <a:ext uri="{FF2B5EF4-FFF2-40B4-BE49-F238E27FC236}">
                <a16:creationId xmlns:a16="http://schemas.microsoft.com/office/drawing/2014/main" id="{9F75E584-5D5C-47FB-8FB6-9A4E4D0E91D0}"/>
              </a:ext>
            </a:extLst>
          </p:cNvPr>
          <p:cNvSpPr/>
          <p:nvPr/>
        </p:nvSpPr>
        <p:spPr>
          <a:xfrm>
            <a:off x="3196244" y="2959331"/>
            <a:ext cx="1354974" cy="63176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B3286094-6D20-40B5-A433-C4C5C47D937A}"/>
              </a:ext>
            </a:extLst>
          </p:cNvPr>
          <p:cNvSpPr/>
          <p:nvPr/>
        </p:nvSpPr>
        <p:spPr>
          <a:xfrm>
            <a:off x="7656022" y="2435629"/>
            <a:ext cx="2435629" cy="34497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dirty="0">
                <a:ln w="0"/>
                <a:solidFill>
                  <a:schemeClr val="tx1"/>
                </a:solidFill>
                <a:effectLst>
                  <a:outerShdw blurRad="38100" dist="19050" dir="2700000" algn="tl" rotWithShape="0">
                    <a:schemeClr val="dk1">
                      <a:alpha val="40000"/>
                    </a:schemeClr>
                  </a:outerShdw>
                </a:effectLst>
              </a:rPr>
              <a:t>How to make the code available to our User and Customers:</a:t>
            </a:r>
          </a:p>
          <a:p>
            <a:pPr algn="ctr"/>
            <a:endParaRPr lang="en-CA" dirty="0">
              <a:ln w="0"/>
              <a:solidFill>
                <a:schemeClr val="tx1"/>
              </a:solidFill>
              <a:effectLst>
                <a:outerShdw blurRad="38100" dist="19050" dir="2700000" algn="tl" rotWithShape="0">
                  <a:schemeClr val="dk1">
                    <a:alpha val="40000"/>
                  </a:schemeClr>
                </a:outerShdw>
              </a:effectLst>
            </a:endParaRPr>
          </a:p>
          <a:p>
            <a:pPr algn="ctr"/>
            <a:r>
              <a:rPr lang="en-CA" dirty="0">
                <a:ln w="0"/>
                <a:solidFill>
                  <a:schemeClr val="tx1"/>
                </a:solidFill>
                <a:effectLst>
                  <a:outerShdw blurRad="38100" dist="19050" dir="2700000" algn="tl" rotWithShape="0">
                    <a:schemeClr val="dk1">
                      <a:alpha val="40000"/>
                    </a:schemeClr>
                  </a:outerShdw>
                </a:effectLst>
              </a:rPr>
              <a:t>Running the CI/CD Devops Pipeline as efficiently as possible using the DEVOPS pipeline.</a:t>
            </a:r>
          </a:p>
          <a:p>
            <a:pPr algn="ctr"/>
            <a:r>
              <a:rPr lang="en-CA" dirty="0">
                <a:ln w="0"/>
                <a:solidFill>
                  <a:schemeClr val="tx1"/>
                </a:solidFill>
                <a:effectLst>
                  <a:outerShdw blurRad="38100" dist="19050" dir="2700000" algn="tl" rotWithShape="0">
                    <a:schemeClr val="dk1">
                      <a:alpha val="40000"/>
                    </a:schemeClr>
                  </a:outerShdw>
                </a:effectLst>
              </a:rPr>
              <a:t>Using for Example a Tool like JENKINS.</a:t>
            </a:r>
          </a:p>
        </p:txBody>
      </p:sp>
    </p:spTree>
    <p:extLst>
      <p:ext uri="{BB962C8B-B14F-4D97-AF65-F5344CB8AC3E}">
        <p14:creationId xmlns:p14="http://schemas.microsoft.com/office/powerpoint/2010/main" val="41141654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6F64FD-B472-4B96-B34D-CC52297259BC}"/>
              </a:ext>
            </a:extLst>
          </p:cNvPr>
          <p:cNvPicPr>
            <a:picLocks noChangeAspect="1"/>
          </p:cNvPicPr>
          <p:nvPr/>
        </p:nvPicPr>
        <p:blipFill>
          <a:blip r:embed="rId2"/>
          <a:stretch>
            <a:fillRect/>
          </a:stretch>
        </p:blipFill>
        <p:spPr>
          <a:xfrm>
            <a:off x="146538" y="0"/>
            <a:ext cx="11898924" cy="6858000"/>
          </a:xfrm>
          <a:prstGeom prst="rect">
            <a:avLst/>
          </a:prstGeom>
        </p:spPr>
      </p:pic>
    </p:spTree>
    <p:extLst>
      <p:ext uri="{BB962C8B-B14F-4D97-AF65-F5344CB8AC3E}">
        <p14:creationId xmlns:p14="http://schemas.microsoft.com/office/powerpoint/2010/main" val="8303811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C1FE24-16A7-4A76-A904-0DE10145E774}"/>
              </a:ext>
            </a:extLst>
          </p:cNvPr>
          <p:cNvSpPr/>
          <p:nvPr/>
        </p:nvSpPr>
        <p:spPr>
          <a:xfrm>
            <a:off x="1263534" y="1661160"/>
            <a:ext cx="3100648" cy="3200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Continuous Integration/</a:t>
            </a:r>
          </a:p>
          <a:p>
            <a:pPr algn="ctr"/>
            <a:r>
              <a:rPr lang="en-CA" dirty="0"/>
              <a:t>Continuous Delivery</a:t>
            </a:r>
          </a:p>
        </p:txBody>
      </p:sp>
      <p:sp>
        <p:nvSpPr>
          <p:cNvPr id="5" name="Oval 4">
            <a:extLst>
              <a:ext uri="{FF2B5EF4-FFF2-40B4-BE49-F238E27FC236}">
                <a16:creationId xmlns:a16="http://schemas.microsoft.com/office/drawing/2014/main" id="{BE6561CD-3411-4C70-B689-8012FD6F956F}"/>
              </a:ext>
            </a:extLst>
          </p:cNvPr>
          <p:cNvSpPr/>
          <p:nvPr/>
        </p:nvSpPr>
        <p:spPr>
          <a:xfrm>
            <a:off x="5442064" y="1442258"/>
            <a:ext cx="3100648" cy="3200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400" dirty="0">
                <a:ln w="0"/>
                <a:solidFill>
                  <a:schemeClr val="tx1"/>
                </a:solidFill>
                <a:effectLst>
                  <a:outerShdw blurRad="38100" dist="19050" dir="2700000" algn="tl" rotWithShape="0">
                    <a:schemeClr val="dk1">
                      <a:alpha val="40000"/>
                    </a:schemeClr>
                  </a:outerShdw>
                </a:effectLst>
                <a:latin typeface="Abadi" panose="020B0604020104020204" pitchFamily="34" charset="0"/>
              </a:rPr>
              <a:t>Microservices</a:t>
            </a:r>
          </a:p>
        </p:txBody>
      </p:sp>
      <p:sp>
        <p:nvSpPr>
          <p:cNvPr id="7" name="TextBox 6">
            <a:extLst>
              <a:ext uri="{FF2B5EF4-FFF2-40B4-BE49-F238E27FC236}">
                <a16:creationId xmlns:a16="http://schemas.microsoft.com/office/drawing/2014/main" id="{DFCFC071-093D-4BFE-B510-DC85D9160E97}"/>
              </a:ext>
            </a:extLst>
          </p:cNvPr>
          <p:cNvSpPr txBox="1"/>
          <p:nvPr/>
        </p:nvSpPr>
        <p:spPr>
          <a:xfrm>
            <a:off x="1263535" y="4475294"/>
            <a:ext cx="3466408" cy="830997"/>
          </a:xfrm>
          <a:prstGeom prst="rect">
            <a:avLst/>
          </a:prstGeom>
          <a:solidFill>
            <a:schemeClr val="bg2">
              <a:lumMod val="10000"/>
            </a:schemeClr>
          </a:solidFill>
        </p:spPr>
        <p:txBody>
          <a:bodyPr wrap="square" rtlCol="0">
            <a:spAutoFit/>
          </a:bodyPr>
          <a:lstStyle/>
          <a:p>
            <a:pPr algn="ctr"/>
            <a:r>
              <a:rPr lang="en-CA" sz="2400" dirty="0">
                <a:solidFill>
                  <a:schemeClr val="accent1">
                    <a:lumMod val="20000"/>
                    <a:lumOff val="80000"/>
                  </a:schemeClr>
                </a:solidFill>
                <a:latin typeface="Amasis MT Pro Medium" panose="02040604050005020304" pitchFamily="18" charset="0"/>
              </a:rPr>
              <a:t>Service-Oriented Architectures</a:t>
            </a:r>
          </a:p>
        </p:txBody>
      </p:sp>
      <p:grpSp>
        <p:nvGrpSpPr>
          <p:cNvPr id="11" name="Group 10">
            <a:extLst>
              <a:ext uri="{FF2B5EF4-FFF2-40B4-BE49-F238E27FC236}">
                <a16:creationId xmlns:a16="http://schemas.microsoft.com/office/drawing/2014/main" id="{016625F4-D655-4FBE-80C7-CB016693D081}"/>
              </a:ext>
            </a:extLst>
          </p:cNvPr>
          <p:cNvGrpSpPr/>
          <p:nvPr/>
        </p:nvGrpSpPr>
        <p:grpSpPr>
          <a:xfrm>
            <a:off x="5394959" y="4454512"/>
            <a:ext cx="4134199" cy="1552017"/>
            <a:chOff x="1377139" y="4987636"/>
            <a:chExt cx="4134199" cy="1552017"/>
          </a:xfrm>
        </p:grpSpPr>
        <p:sp>
          <p:nvSpPr>
            <p:cNvPr id="8" name="TextBox 7">
              <a:extLst>
                <a:ext uri="{FF2B5EF4-FFF2-40B4-BE49-F238E27FC236}">
                  <a16:creationId xmlns:a16="http://schemas.microsoft.com/office/drawing/2014/main" id="{DC79E963-2EB6-424B-B0C6-EFAA550E5BAD}"/>
                </a:ext>
              </a:extLst>
            </p:cNvPr>
            <p:cNvSpPr txBox="1"/>
            <p:nvPr/>
          </p:nvSpPr>
          <p:spPr>
            <a:xfrm>
              <a:off x="1377139" y="4987636"/>
              <a:ext cx="4134197" cy="461665"/>
            </a:xfrm>
            <a:prstGeom prst="rect">
              <a:avLst/>
            </a:prstGeom>
            <a:solidFill>
              <a:schemeClr val="accent5">
                <a:lumMod val="60000"/>
                <a:lumOff val="40000"/>
              </a:schemeClr>
            </a:solidFill>
          </p:spPr>
          <p:txBody>
            <a:bodyPr wrap="square" rtlCol="0">
              <a:spAutoFit/>
            </a:bodyPr>
            <a:lstStyle/>
            <a:p>
              <a:pPr algn="ctr"/>
              <a:r>
                <a:rPr lang="en-CA" sz="2400" dirty="0">
                  <a:solidFill>
                    <a:schemeClr val="tx1">
                      <a:lumMod val="95000"/>
                      <a:lumOff val="5000"/>
                    </a:schemeClr>
                  </a:solidFill>
                  <a:latin typeface="Amasis MT Pro Medium" panose="02040604050005020304" pitchFamily="18" charset="0"/>
                </a:rPr>
                <a:t>SOAP and WSDL</a:t>
              </a:r>
            </a:p>
          </p:txBody>
        </p:sp>
        <p:sp>
          <p:nvSpPr>
            <p:cNvPr id="9" name="TextBox 8">
              <a:extLst>
                <a:ext uri="{FF2B5EF4-FFF2-40B4-BE49-F238E27FC236}">
                  <a16:creationId xmlns:a16="http://schemas.microsoft.com/office/drawing/2014/main" id="{B665EF75-63E2-4FD3-AE1F-47E4DDA726BA}"/>
                </a:ext>
              </a:extLst>
            </p:cNvPr>
            <p:cNvSpPr txBox="1"/>
            <p:nvPr/>
          </p:nvSpPr>
          <p:spPr>
            <a:xfrm>
              <a:off x="1377139" y="5521575"/>
              <a:ext cx="4134197" cy="461665"/>
            </a:xfrm>
            <a:prstGeom prst="rect">
              <a:avLst/>
            </a:prstGeom>
            <a:solidFill>
              <a:srgbClr val="FFFF00"/>
            </a:solidFill>
          </p:spPr>
          <p:txBody>
            <a:bodyPr wrap="square" rtlCol="0">
              <a:spAutoFit/>
            </a:bodyPr>
            <a:lstStyle/>
            <a:p>
              <a:pPr algn="ctr"/>
              <a:r>
                <a:rPr lang="en-CA" sz="2400" dirty="0">
                  <a:solidFill>
                    <a:schemeClr val="tx2">
                      <a:lumMod val="50000"/>
                    </a:schemeClr>
                  </a:solidFill>
                  <a:latin typeface="Amasis MT Pro Medium" panose="02040604050005020304" pitchFamily="18" charset="0"/>
                </a:rPr>
                <a:t>Java Spring Framework</a:t>
              </a:r>
            </a:p>
          </p:txBody>
        </p:sp>
        <p:sp>
          <p:nvSpPr>
            <p:cNvPr id="10" name="TextBox 9">
              <a:extLst>
                <a:ext uri="{FF2B5EF4-FFF2-40B4-BE49-F238E27FC236}">
                  <a16:creationId xmlns:a16="http://schemas.microsoft.com/office/drawing/2014/main" id="{6EF581D9-E8F6-4569-89BF-5D3DABFED4D4}"/>
                </a:ext>
              </a:extLst>
            </p:cNvPr>
            <p:cNvSpPr txBox="1"/>
            <p:nvPr/>
          </p:nvSpPr>
          <p:spPr>
            <a:xfrm>
              <a:off x="1377140" y="6077988"/>
              <a:ext cx="4134198" cy="461665"/>
            </a:xfrm>
            <a:prstGeom prst="rect">
              <a:avLst/>
            </a:prstGeom>
            <a:solidFill>
              <a:srgbClr val="00B050"/>
            </a:solidFill>
          </p:spPr>
          <p:txBody>
            <a:bodyPr wrap="square" rtlCol="0">
              <a:spAutoFit/>
            </a:bodyPr>
            <a:lstStyle/>
            <a:p>
              <a:pPr algn="ctr"/>
              <a:r>
                <a:rPr lang="en-CA" sz="2400" dirty="0">
                  <a:solidFill>
                    <a:schemeClr val="bg1"/>
                  </a:solidFill>
                  <a:latin typeface="Amasis MT Pro Medium" panose="02040604050005020304" pitchFamily="18" charset="0"/>
                </a:rPr>
                <a:t>J2EE Servlets, JSP, EJB, JPA</a:t>
              </a:r>
            </a:p>
          </p:txBody>
        </p:sp>
      </p:grpSp>
      <p:sp>
        <p:nvSpPr>
          <p:cNvPr id="12" name="TextBox 11">
            <a:extLst>
              <a:ext uri="{FF2B5EF4-FFF2-40B4-BE49-F238E27FC236}">
                <a16:creationId xmlns:a16="http://schemas.microsoft.com/office/drawing/2014/main" id="{6BA475A5-6475-4231-8126-7BAC2160D684}"/>
              </a:ext>
            </a:extLst>
          </p:cNvPr>
          <p:cNvSpPr txBox="1"/>
          <p:nvPr/>
        </p:nvSpPr>
        <p:spPr>
          <a:xfrm>
            <a:off x="1263534" y="5351395"/>
            <a:ext cx="3466408" cy="923330"/>
          </a:xfrm>
          <a:prstGeom prst="rect">
            <a:avLst/>
          </a:prstGeom>
          <a:noFill/>
        </p:spPr>
        <p:txBody>
          <a:bodyPr wrap="square" rtlCol="0">
            <a:spAutoFit/>
          </a:bodyPr>
          <a:lstStyle/>
          <a:p>
            <a:r>
              <a:rPr lang="en-CA" dirty="0"/>
              <a:t>Architectural Patterns to implement the Business Processes and GOALs of SOA</a:t>
            </a:r>
          </a:p>
        </p:txBody>
      </p:sp>
      <p:sp>
        <p:nvSpPr>
          <p:cNvPr id="13" name="TextBox 12">
            <a:extLst>
              <a:ext uri="{FF2B5EF4-FFF2-40B4-BE49-F238E27FC236}">
                <a16:creationId xmlns:a16="http://schemas.microsoft.com/office/drawing/2014/main" id="{030BBA6D-72C3-40A9-9266-38D0B9921C9C}"/>
              </a:ext>
            </a:extLst>
          </p:cNvPr>
          <p:cNvSpPr txBox="1"/>
          <p:nvPr/>
        </p:nvSpPr>
        <p:spPr>
          <a:xfrm>
            <a:off x="5394958" y="6078803"/>
            <a:ext cx="4134197" cy="646331"/>
          </a:xfrm>
          <a:prstGeom prst="rect">
            <a:avLst/>
          </a:prstGeom>
          <a:noFill/>
        </p:spPr>
        <p:txBody>
          <a:bodyPr wrap="square" rtlCol="0">
            <a:spAutoFit/>
          </a:bodyPr>
          <a:lstStyle/>
          <a:p>
            <a:r>
              <a:rPr lang="en-CA" dirty="0">
                <a:solidFill>
                  <a:schemeClr val="tx2">
                    <a:lumMod val="50000"/>
                  </a:schemeClr>
                </a:solidFill>
                <a:highlight>
                  <a:srgbClr val="FFFF00"/>
                </a:highlight>
                <a:latin typeface="Amasis MT Pro" panose="02040504050005020304" pitchFamily="18" charset="0"/>
              </a:rPr>
              <a:t>Technologies to deliver and realize SOA Intentions</a:t>
            </a:r>
          </a:p>
        </p:txBody>
      </p:sp>
      <p:sp>
        <p:nvSpPr>
          <p:cNvPr id="14" name="TextBox 13">
            <a:extLst>
              <a:ext uri="{FF2B5EF4-FFF2-40B4-BE49-F238E27FC236}">
                <a16:creationId xmlns:a16="http://schemas.microsoft.com/office/drawing/2014/main" id="{D6F202C0-26CE-4265-9C5E-565AEABEA79E}"/>
              </a:ext>
            </a:extLst>
          </p:cNvPr>
          <p:cNvSpPr txBox="1"/>
          <p:nvPr/>
        </p:nvSpPr>
        <p:spPr>
          <a:xfrm>
            <a:off x="8711737" y="382385"/>
            <a:ext cx="3100648" cy="3970318"/>
          </a:xfrm>
          <a:prstGeom prst="rect">
            <a:avLst/>
          </a:prstGeom>
          <a:solidFill>
            <a:schemeClr val="tx2">
              <a:lumMod val="75000"/>
            </a:schemeClr>
          </a:solidFill>
        </p:spPr>
        <p:txBody>
          <a:bodyPr wrap="square" rtlCol="0">
            <a:spAutoFit/>
          </a:bodyPr>
          <a:lstStyle/>
          <a:p>
            <a:r>
              <a:rPr lang="en-CA" dirty="0">
                <a:solidFill>
                  <a:srgbClr val="FFFF00"/>
                </a:solidFill>
                <a:latin typeface="Arvo" panose="02000000000000000000" pitchFamily="2" charset="0"/>
              </a:rPr>
              <a:t>SOA is NOT a Java </a:t>
            </a:r>
            <a:r>
              <a:rPr lang="en-CA" b="1" dirty="0">
                <a:solidFill>
                  <a:srgbClr val="FFFF00"/>
                </a:solidFill>
                <a:latin typeface="Arvo" panose="02000000000000000000" pitchFamily="2" charset="0"/>
              </a:rPr>
              <a:t>Programming</a:t>
            </a:r>
            <a:r>
              <a:rPr lang="en-CA" dirty="0">
                <a:solidFill>
                  <a:srgbClr val="FFFF00"/>
                </a:solidFill>
                <a:latin typeface="Arvo" panose="02000000000000000000" pitchFamily="2" charset="0"/>
              </a:rPr>
              <a:t> Framework</a:t>
            </a:r>
          </a:p>
          <a:p>
            <a:endParaRPr lang="en-CA" dirty="0">
              <a:solidFill>
                <a:srgbClr val="FFFF00"/>
              </a:solidFill>
              <a:latin typeface="Arvo" panose="02000000000000000000" pitchFamily="2" charset="0"/>
            </a:endParaRPr>
          </a:p>
          <a:p>
            <a:r>
              <a:rPr lang="en-CA" dirty="0">
                <a:solidFill>
                  <a:srgbClr val="FFFF00"/>
                </a:solidFill>
                <a:latin typeface="Arvo" panose="02000000000000000000" pitchFamily="2" charset="0"/>
              </a:rPr>
              <a:t>SOA is a set of Intentionality Statements about WHAT the Enterprise Application Integration Frameworks should DO and how they should BEHAVE – to service the business goals in the most potent and useful way.</a:t>
            </a:r>
          </a:p>
        </p:txBody>
      </p:sp>
      <p:sp>
        <p:nvSpPr>
          <p:cNvPr id="15" name="Rectangle: Rounded Corners 14">
            <a:extLst>
              <a:ext uri="{FF2B5EF4-FFF2-40B4-BE49-F238E27FC236}">
                <a16:creationId xmlns:a16="http://schemas.microsoft.com/office/drawing/2014/main" id="{4247229D-CE59-474B-8A10-1A9AFD6771E0}"/>
              </a:ext>
            </a:extLst>
          </p:cNvPr>
          <p:cNvSpPr/>
          <p:nvPr/>
        </p:nvSpPr>
        <p:spPr>
          <a:xfrm>
            <a:off x="2300140" y="382386"/>
            <a:ext cx="5128182" cy="148716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1800" dirty="0">
                <a:ln w="0"/>
                <a:solidFill>
                  <a:schemeClr val="tx1"/>
                </a:solidFill>
                <a:effectLst>
                  <a:outerShdw blurRad="38100" dist="19050" dir="2700000" algn="tl" rotWithShape="0">
                    <a:schemeClr val="dk1">
                      <a:alpha val="40000"/>
                    </a:schemeClr>
                  </a:outerShdw>
                </a:effectLst>
                <a:latin typeface="Abadi" panose="020B0604020104020204" pitchFamily="34" charset="0"/>
              </a:rPr>
              <a:t>Kubernetics Containers: The best practice to quickly setup your Laptop to write Java-delivered SOAP Programs</a:t>
            </a:r>
          </a:p>
        </p:txBody>
      </p:sp>
      <p:sp>
        <p:nvSpPr>
          <p:cNvPr id="16" name="Oval 15">
            <a:extLst>
              <a:ext uri="{FF2B5EF4-FFF2-40B4-BE49-F238E27FC236}">
                <a16:creationId xmlns:a16="http://schemas.microsoft.com/office/drawing/2014/main" id="{5F2899D7-1B2E-4453-B7B6-1AA50EF67470}"/>
              </a:ext>
            </a:extLst>
          </p:cNvPr>
          <p:cNvSpPr/>
          <p:nvPr/>
        </p:nvSpPr>
        <p:spPr>
          <a:xfrm>
            <a:off x="9417378" y="4454512"/>
            <a:ext cx="2774622" cy="2200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latin typeface="Amasis MT Pro Medium" panose="02040604050005020304" pitchFamily="18" charset="0"/>
              </a:rPr>
              <a:t>THESE are EAI Frameworks</a:t>
            </a:r>
          </a:p>
        </p:txBody>
      </p:sp>
    </p:spTree>
    <p:extLst>
      <p:ext uri="{BB962C8B-B14F-4D97-AF65-F5344CB8AC3E}">
        <p14:creationId xmlns:p14="http://schemas.microsoft.com/office/powerpoint/2010/main" val="16190638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 text, application&#10;&#10;Description automatically generated">
            <a:extLst>
              <a:ext uri="{FF2B5EF4-FFF2-40B4-BE49-F238E27FC236}">
                <a16:creationId xmlns:a16="http://schemas.microsoft.com/office/drawing/2014/main" id="{96FDEFC6-E637-4FAC-97C9-2349AD039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273"/>
            <a:ext cx="12192000" cy="6357454"/>
          </a:xfrm>
          <a:prstGeom prst="rect">
            <a:avLst/>
          </a:prstGeom>
        </p:spPr>
      </p:pic>
    </p:spTree>
    <p:extLst>
      <p:ext uri="{BB962C8B-B14F-4D97-AF65-F5344CB8AC3E}">
        <p14:creationId xmlns:p14="http://schemas.microsoft.com/office/powerpoint/2010/main" val="41662757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E9DE-135A-44A5-85EE-AF93D4DBA9A7}"/>
              </a:ext>
            </a:extLst>
          </p:cNvPr>
          <p:cNvSpPr>
            <a:spLocks noGrp="1"/>
          </p:cNvSpPr>
          <p:nvPr>
            <p:ph type="title"/>
          </p:nvPr>
        </p:nvSpPr>
        <p:spPr>
          <a:solidFill>
            <a:schemeClr val="accent2">
              <a:lumMod val="20000"/>
              <a:lumOff val="80000"/>
            </a:schemeClr>
          </a:solidFill>
        </p:spPr>
        <p:txBody>
          <a:bodyPr/>
          <a:lstStyle/>
          <a:p>
            <a:r>
              <a:rPr lang="en-CA" dirty="0"/>
              <a:t>What is the connection between software development and </a:t>
            </a:r>
            <a:r>
              <a:rPr lang="en-CA" b="1" dirty="0">
                <a:solidFill>
                  <a:schemeClr val="accent1">
                    <a:lumMod val="75000"/>
                  </a:schemeClr>
                </a:solidFill>
              </a:rPr>
              <a:t>software deployment</a:t>
            </a:r>
            <a:r>
              <a:rPr lang="en-CA" dirty="0"/>
              <a:t>:</a:t>
            </a:r>
          </a:p>
        </p:txBody>
      </p:sp>
      <p:sp>
        <p:nvSpPr>
          <p:cNvPr id="3" name="Content Placeholder 2">
            <a:extLst>
              <a:ext uri="{FF2B5EF4-FFF2-40B4-BE49-F238E27FC236}">
                <a16:creationId xmlns:a16="http://schemas.microsoft.com/office/drawing/2014/main" id="{3A204763-75FA-43B7-91FD-C05290F89E22}"/>
              </a:ext>
            </a:extLst>
          </p:cNvPr>
          <p:cNvSpPr>
            <a:spLocks noGrp="1"/>
          </p:cNvSpPr>
          <p:nvPr>
            <p:ph idx="1"/>
          </p:nvPr>
        </p:nvSpPr>
        <p:spPr>
          <a:xfrm>
            <a:off x="838200" y="1690688"/>
            <a:ext cx="10515600" cy="4351338"/>
          </a:xfrm>
        </p:spPr>
        <p:txBody>
          <a:bodyPr/>
          <a:lstStyle/>
          <a:p>
            <a:r>
              <a:rPr lang="en-CA" dirty="0"/>
              <a:t>The Devops Pipeline:</a:t>
            </a:r>
          </a:p>
          <a:p>
            <a:r>
              <a:rPr lang="en-CA" dirty="0"/>
              <a:t>Old School: dev team would commit their Code to the Repository:</a:t>
            </a:r>
          </a:p>
          <a:p>
            <a:pPr lvl="1"/>
            <a:r>
              <a:rPr lang="en-CA" dirty="0"/>
              <a:t>Every day: BRE (Build Release Engineer): run Maven, Groovy, Ant Scripts to compile all the code in the Project Git Repository to create a “SPRINT” for the day: a testable unit of the Code Base would be conveyed by FTP to an Intranet FTP Server: QA test team and early adopters in the Client Team to run their own test cases and create Bug Reports or new Feature Requests.</a:t>
            </a:r>
          </a:p>
          <a:p>
            <a:pPr lvl="1"/>
            <a:r>
              <a:rPr lang="en-CA" dirty="0"/>
              <a:t>New Way: Continuous Integration / Continuous Deployment: Using the Devops Pipeline: Using for example tooling like JENKINS</a:t>
            </a:r>
          </a:p>
          <a:p>
            <a:pPr lvl="1"/>
            <a:r>
              <a:rPr lang="en-CA" dirty="0"/>
              <a:t>In all cases: The CI/CD goal =&gt; find and fix new code commits that cause compile failures as quickly as possible.</a:t>
            </a:r>
          </a:p>
          <a:p>
            <a:pPr lvl="1" indent="-685800"/>
            <a:endParaRPr lang="en-CA" dirty="0"/>
          </a:p>
        </p:txBody>
      </p:sp>
    </p:spTree>
    <p:extLst>
      <p:ext uri="{BB962C8B-B14F-4D97-AF65-F5344CB8AC3E}">
        <p14:creationId xmlns:p14="http://schemas.microsoft.com/office/powerpoint/2010/main" val="38088582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B949CE-EB8F-4C8E-B346-D280ECCEFA29}"/>
              </a:ext>
            </a:extLst>
          </p:cNvPr>
          <p:cNvSpPr txBox="1"/>
          <p:nvPr/>
        </p:nvSpPr>
        <p:spPr>
          <a:xfrm>
            <a:off x="654627" y="226814"/>
            <a:ext cx="6097384" cy="369332"/>
          </a:xfrm>
          <a:prstGeom prst="rect">
            <a:avLst/>
          </a:prstGeom>
          <a:noFill/>
        </p:spPr>
        <p:txBody>
          <a:bodyPr wrap="square">
            <a:spAutoFit/>
          </a:bodyPr>
          <a:lstStyle/>
          <a:p>
            <a:r>
              <a:rPr lang="en-CA" dirty="0">
                <a:hlinkClick r:id="rId2"/>
              </a:rPr>
              <a:t>https://martinfowler.com/bliki/CQRS.html</a:t>
            </a:r>
            <a:r>
              <a:rPr lang="en-CA" dirty="0"/>
              <a:t> </a:t>
            </a:r>
          </a:p>
        </p:txBody>
      </p:sp>
      <p:pic>
        <p:nvPicPr>
          <p:cNvPr id="7" name="Picture 6">
            <a:extLst>
              <a:ext uri="{FF2B5EF4-FFF2-40B4-BE49-F238E27FC236}">
                <a16:creationId xmlns:a16="http://schemas.microsoft.com/office/drawing/2014/main" id="{9EAB5742-4402-45BD-BF04-67CD28401AE2}"/>
              </a:ext>
            </a:extLst>
          </p:cNvPr>
          <p:cNvPicPr>
            <a:picLocks noChangeAspect="1"/>
          </p:cNvPicPr>
          <p:nvPr/>
        </p:nvPicPr>
        <p:blipFill>
          <a:blip r:embed="rId3"/>
          <a:stretch>
            <a:fillRect/>
          </a:stretch>
        </p:blipFill>
        <p:spPr>
          <a:xfrm>
            <a:off x="654627" y="648762"/>
            <a:ext cx="6942751" cy="5839905"/>
          </a:xfrm>
          <a:prstGeom prst="rect">
            <a:avLst/>
          </a:prstGeom>
        </p:spPr>
      </p:pic>
    </p:spTree>
    <p:extLst>
      <p:ext uri="{BB962C8B-B14F-4D97-AF65-F5344CB8AC3E}">
        <p14:creationId xmlns:p14="http://schemas.microsoft.com/office/powerpoint/2010/main" val="1327724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639E-4369-4381-9ADA-15C5B782DD4A}"/>
              </a:ext>
            </a:extLst>
          </p:cNvPr>
          <p:cNvSpPr>
            <a:spLocks noGrp="1"/>
          </p:cNvSpPr>
          <p:nvPr>
            <p:ph type="title"/>
          </p:nvPr>
        </p:nvSpPr>
        <p:spPr>
          <a:xfrm>
            <a:off x="595878" y="167899"/>
            <a:ext cx="10515600" cy="1325563"/>
          </a:xfrm>
          <a:solidFill>
            <a:schemeClr val="accent1">
              <a:lumMod val="20000"/>
              <a:lumOff val="80000"/>
            </a:schemeClr>
          </a:solidFill>
        </p:spPr>
        <p:txBody>
          <a:bodyPr/>
          <a:lstStyle/>
          <a:p>
            <a:r>
              <a:rPr lang="en-US" b="0" i="0" dirty="0">
                <a:solidFill>
                  <a:srgbClr val="444444"/>
                </a:solidFill>
                <a:effectLst/>
                <a:latin typeface="helvetica" panose="020B0604020202020204" pitchFamily="34" charset="0"/>
              </a:rPr>
              <a:t>Describe the phases of Development of the Business Solution:</a:t>
            </a:r>
            <a:endParaRPr lang="en-CA" dirty="0"/>
          </a:p>
        </p:txBody>
      </p:sp>
      <p:sp>
        <p:nvSpPr>
          <p:cNvPr id="4" name="Oval 3">
            <a:extLst>
              <a:ext uri="{FF2B5EF4-FFF2-40B4-BE49-F238E27FC236}">
                <a16:creationId xmlns:a16="http://schemas.microsoft.com/office/drawing/2014/main" id="{D0E28DD7-56ED-40E4-B051-56DCCA50086A}"/>
              </a:ext>
            </a:extLst>
          </p:cNvPr>
          <p:cNvSpPr/>
          <p:nvPr/>
        </p:nvSpPr>
        <p:spPr>
          <a:xfrm>
            <a:off x="100854" y="1368330"/>
            <a:ext cx="3083859" cy="24115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JAD : Project Ideation</a:t>
            </a:r>
          </a:p>
        </p:txBody>
      </p:sp>
      <p:sp>
        <p:nvSpPr>
          <p:cNvPr id="5" name="Oval 4">
            <a:extLst>
              <a:ext uri="{FF2B5EF4-FFF2-40B4-BE49-F238E27FC236}">
                <a16:creationId xmlns:a16="http://schemas.microsoft.com/office/drawing/2014/main" id="{66B3DD9A-E0C1-4BBF-9352-B172C80779AD}"/>
              </a:ext>
            </a:extLst>
          </p:cNvPr>
          <p:cNvSpPr/>
          <p:nvPr/>
        </p:nvSpPr>
        <p:spPr>
          <a:xfrm>
            <a:off x="2559424" y="1574265"/>
            <a:ext cx="3083859" cy="241150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Create user activity flows</a:t>
            </a:r>
          </a:p>
        </p:txBody>
      </p:sp>
      <p:sp>
        <p:nvSpPr>
          <p:cNvPr id="6" name="Oval 5">
            <a:extLst>
              <a:ext uri="{FF2B5EF4-FFF2-40B4-BE49-F238E27FC236}">
                <a16:creationId xmlns:a16="http://schemas.microsoft.com/office/drawing/2014/main" id="{39D4798B-135A-4B99-8923-D63E5650054D}"/>
              </a:ext>
            </a:extLst>
          </p:cNvPr>
          <p:cNvSpPr/>
          <p:nvPr/>
        </p:nvSpPr>
        <p:spPr>
          <a:xfrm>
            <a:off x="452157" y="3541665"/>
            <a:ext cx="4002742" cy="3006445"/>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600" b="1" i="0" u="none" strike="noStrike" kern="1200" cap="none" spc="0" normalizeH="0" baseline="0" noProof="0" dirty="0">
                <a:ln w="6600">
                  <a:solidFill>
                    <a:srgbClr val="ED7D31"/>
                  </a:solidFill>
                  <a:prstDash val="solid"/>
                </a:ln>
                <a:solidFill>
                  <a:prstClr val="black">
                    <a:lumMod val="85000"/>
                    <a:lumOff val="15000"/>
                  </a:prstClr>
                </a:solidFill>
                <a:effectLst>
                  <a:outerShdw dist="38100" dir="2700000" algn="tl" rotWithShape="0">
                    <a:srgbClr val="ED7D31"/>
                  </a:outerShdw>
                </a:effectLst>
                <a:uLnTx/>
                <a:uFillTx/>
                <a:latin typeface="Calibri" panose="020F0502020204030204"/>
                <a:ea typeface="+mn-ea"/>
                <a:cs typeface="+mn-cs"/>
              </a:rPr>
              <a:t>WBS: plan time, cost, resources: </a:t>
            </a:r>
            <a:r>
              <a:rPr kumimoji="0" lang="en-CA" sz="2000" b="1" i="0" u="none" strike="noStrike" kern="1200" cap="none" spc="0" normalizeH="0" baseline="0" noProof="0" dirty="0">
                <a:ln w="6600">
                  <a:solidFill>
                    <a:srgbClr val="ED7D31"/>
                  </a:solidFill>
                  <a:prstDash val="solid"/>
                </a:ln>
                <a:solidFill>
                  <a:prstClr val="black">
                    <a:lumMod val="85000"/>
                    <a:lumOff val="15000"/>
                  </a:prstClr>
                </a:solidFill>
                <a:effectLst>
                  <a:outerShdw dist="38100" dir="2700000" algn="tl" rotWithShape="0">
                    <a:srgbClr val="ED7D31"/>
                  </a:outerShdw>
                </a:effectLst>
                <a:uLnTx/>
                <a:uFillTx/>
                <a:latin typeface="Arbotek Light" panose="02000606020000020004" pitchFamily="50" charset="0"/>
                <a:ea typeface="+mn-ea"/>
                <a:cs typeface="+mn-cs"/>
              </a:rPr>
              <a:t>factor these items into Sprints</a:t>
            </a:r>
          </a:p>
        </p:txBody>
      </p:sp>
      <p:sp>
        <p:nvSpPr>
          <p:cNvPr id="7" name="Rectangle 6">
            <a:extLst>
              <a:ext uri="{FF2B5EF4-FFF2-40B4-BE49-F238E27FC236}">
                <a16:creationId xmlns:a16="http://schemas.microsoft.com/office/drawing/2014/main" id="{8CA4F878-964B-4AE4-83ED-B55002F9F32E}"/>
              </a:ext>
            </a:extLst>
          </p:cNvPr>
          <p:cNvSpPr/>
          <p:nvPr/>
        </p:nvSpPr>
        <p:spPr>
          <a:xfrm>
            <a:off x="4355727" y="3779836"/>
            <a:ext cx="2913529" cy="2926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w="22225">
                  <a:solidFill>
                    <a:srgbClr val="ED7D31"/>
                  </a:solidFill>
                  <a:prstDash val="solid"/>
                </a:ln>
                <a:solidFill>
                  <a:prstClr val="white"/>
                </a:solidFill>
                <a:effectLst/>
                <a:uLnTx/>
                <a:uFillTx/>
                <a:latin typeface="Abadi" panose="020B0604020104020204" pitchFamily="34" charset="0"/>
                <a:ea typeface="+mn-ea"/>
                <a:cs typeface="+mn-cs"/>
              </a:rPr>
              <a:t>Product Architecture Plan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helvetica" panose="020B0604020202020204" pitchFamily="34" charset="0"/>
                <a:ea typeface="+mn-ea"/>
                <a:cs typeface="+mn-cs"/>
              </a:rPr>
              <a:t>UML </a:t>
            </a:r>
            <a:r>
              <a:rPr kumimoji="0" lang="en-US" sz="1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diagrams, Traceability matrix, Test cases</a:t>
            </a:r>
            <a:endParaRPr kumimoji="0" lang="en-CA" sz="1400" b="1" i="0" u="none" strike="noStrike" kern="1200" cap="none" spc="0" normalizeH="0" baseline="0" noProof="0" dirty="0">
              <a:ln w="22225">
                <a:solidFill>
                  <a:srgbClr val="ED7D31"/>
                </a:solidFill>
                <a:prstDash val="solid"/>
              </a:ln>
              <a:solidFill>
                <a:prstClr val="white"/>
              </a:solidFill>
              <a:effectLst/>
              <a:uLnTx/>
              <a:uFillTx/>
              <a:latin typeface="Abadi" panose="020B0604020104020204" pitchFamily="34" charset="0"/>
              <a:ea typeface="+mn-ea"/>
              <a:cs typeface="+mn-cs"/>
            </a:endParaRPr>
          </a:p>
        </p:txBody>
      </p:sp>
      <p:pic>
        <p:nvPicPr>
          <p:cNvPr id="8" name="Picture 7" descr="A picture containing graphical user interface&#10;&#10;Description automatically generated">
            <a:extLst>
              <a:ext uri="{FF2B5EF4-FFF2-40B4-BE49-F238E27FC236}">
                <a16:creationId xmlns:a16="http://schemas.microsoft.com/office/drawing/2014/main" id="{4C0DC071-ACB6-4ABD-ACEC-2B99976323AE}"/>
              </a:ext>
            </a:extLst>
          </p:cNvPr>
          <p:cNvPicPr>
            <a:picLocks noChangeAspect="1"/>
          </p:cNvPicPr>
          <p:nvPr/>
        </p:nvPicPr>
        <p:blipFill>
          <a:blip r:embed="rId3"/>
          <a:stretch>
            <a:fillRect/>
          </a:stretch>
        </p:blipFill>
        <p:spPr>
          <a:xfrm>
            <a:off x="7252456" y="830682"/>
            <a:ext cx="4796146" cy="5876129"/>
          </a:xfrm>
          <a:prstGeom prst="rect">
            <a:avLst/>
          </a:prstGeom>
        </p:spPr>
      </p:pic>
    </p:spTree>
    <p:extLst>
      <p:ext uri="{BB962C8B-B14F-4D97-AF65-F5344CB8AC3E}">
        <p14:creationId xmlns:p14="http://schemas.microsoft.com/office/powerpoint/2010/main" val="21392259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17C586-578C-4F89-B749-B4C6D45635DB}"/>
              </a:ext>
            </a:extLst>
          </p:cNvPr>
          <p:cNvPicPr>
            <a:picLocks noChangeAspect="1"/>
          </p:cNvPicPr>
          <p:nvPr/>
        </p:nvPicPr>
        <p:blipFill>
          <a:blip r:embed="rId2"/>
          <a:stretch>
            <a:fillRect/>
          </a:stretch>
        </p:blipFill>
        <p:spPr>
          <a:xfrm>
            <a:off x="161192" y="0"/>
            <a:ext cx="11869616" cy="6858000"/>
          </a:xfrm>
          <a:prstGeom prst="rect">
            <a:avLst/>
          </a:prstGeom>
        </p:spPr>
      </p:pic>
    </p:spTree>
    <p:extLst>
      <p:ext uri="{BB962C8B-B14F-4D97-AF65-F5344CB8AC3E}">
        <p14:creationId xmlns:p14="http://schemas.microsoft.com/office/powerpoint/2010/main" val="24498662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928941-1B52-4D71-AFD4-A5112A945632}"/>
              </a:ext>
            </a:extLst>
          </p:cNvPr>
          <p:cNvSpPr>
            <a:spLocks noGrp="1"/>
          </p:cNvSpPr>
          <p:nvPr>
            <p:ph idx="1"/>
          </p:nvPr>
        </p:nvSpPr>
        <p:spPr>
          <a:xfrm>
            <a:off x="838200" y="6297106"/>
            <a:ext cx="10515600" cy="391212"/>
          </a:xfrm>
        </p:spPr>
        <p:txBody>
          <a:bodyPr>
            <a:normAutofit/>
          </a:bodyPr>
          <a:lstStyle/>
          <a:p>
            <a:pPr marL="0" indent="0">
              <a:buNone/>
            </a:pPr>
            <a:r>
              <a:rPr lang="en-CA" sz="1400" dirty="0">
                <a:latin typeface="Cascadia Code" panose="020B0609020000020004" pitchFamily="49" charset="0"/>
                <a:ea typeface="Cascadia Code" panose="020B0609020000020004" pitchFamily="49" charset="0"/>
                <a:cs typeface="Cascadia Code" panose="020B0609020000020004" pitchFamily="49" charset="0"/>
                <a:hlinkClick r:id="rId2"/>
              </a:rPr>
              <a:t>https://www.codemag.com/article/1203061/CODE-Framework-Building-Services-and-SOA-Business-Layers</a:t>
            </a:r>
            <a:r>
              <a:rPr lang="en-CA" sz="1400" dirty="0">
                <a:latin typeface="Cascadia Code" panose="020B0609020000020004" pitchFamily="49" charset="0"/>
                <a:ea typeface="Cascadia Code" panose="020B0609020000020004" pitchFamily="49" charset="0"/>
                <a:cs typeface="Cascadia Code" panose="020B0609020000020004" pitchFamily="49" charset="0"/>
              </a:rPr>
              <a:t> </a:t>
            </a:r>
          </a:p>
        </p:txBody>
      </p:sp>
      <p:pic>
        <p:nvPicPr>
          <p:cNvPr id="5" name="Picture 4">
            <a:extLst>
              <a:ext uri="{FF2B5EF4-FFF2-40B4-BE49-F238E27FC236}">
                <a16:creationId xmlns:a16="http://schemas.microsoft.com/office/drawing/2014/main" id="{5D62D447-C87F-492B-8520-F3418367FF8F}"/>
              </a:ext>
            </a:extLst>
          </p:cNvPr>
          <p:cNvPicPr>
            <a:picLocks noChangeAspect="1"/>
          </p:cNvPicPr>
          <p:nvPr/>
        </p:nvPicPr>
        <p:blipFill>
          <a:blip r:embed="rId3"/>
          <a:stretch>
            <a:fillRect/>
          </a:stretch>
        </p:blipFill>
        <p:spPr>
          <a:xfrm>
            <a:off x="-1" y="-1"/>
            <a:ext cx="11906055" cy="6269942"/>
          </a:xfrm>
          <a:prstGeom prst="rect">
            <a:avLst/>
          </a:prstGeom>
        </p:spPr>
      </p:pic>
    </p:spTree>
    <p:extLst>
      <p:ext uri="{BB962C8B-B14F-4D97-AF65-F5344CB8AC3E}">
        <p14:creationId xmlns:p14="http://schemas.microsoft.com/office/powerpoint/2010/main" val="35672545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7B27-E760-463F-A2DF-4210545BC677}"/>
              </a:ext>
            </a:extLst>
          </p:cNvPr>
          <p:cNvSpPr>
            <a:spLocks noGrp="1"/>
          </p:cNvSpPr>
          <p:nvPr>
            <p:ph type="title"/>
          </p:nvPr>
        </p:nvSpPr>
        <p:spPr>
          <a:xfrm>
            <a:off x="838200" y="0"/>
            <a:ext cx="11037722" cy="740864"/>
          </a:xfrm>
          <a:solidFill>
            <a:schemeClr val="bg2"/>
          </a:solidFill>
        </p:spPr>
        <p:txBody>
          <a:bodyPr/>
          <a:lstStyle/>
          <a:p>
            <a:r>
              <a:rPr lang="en-CA" dirty="0"/>
              <a:t>A Case Study of Java SOA:</a:t>
            </a:r>
          </a:p>
        </p:txBody>
      </p:sp>
      <p:pic>
        <p:nvPicPr>
          <p:cNvPr id="5" name="Picture 4">
            <a:extLst>
              <a:ext uri="{FF2B5EF4-FFF2-40B4-BE49-F238E27FC236}">
                <a16:creationId xmlns:a16="http://schemas.microsoft.com/office/drawing/2014/main" id="{7FB02953-76D1-41AF-90F8-8DB6A930D0E1}"/>
              </a:ext>
            </a:extLst>
          </p:cNvPr>
          <p:cNvPicPr>
            <a:picLocks noChangeAspect="1"/>
          </p:cNvPicPr>
          <p:nvPr/>
        </p:nvPicPr>
        <p:blipFill>
          <a:blip r:embed="rId2"/>
          <a:stretch>
            <a:fillRect/>
          </a:stretch>
        </p:blipFill>
        <p:spPr>
          <a:xfrm>
            <a:off x="838200" y="602892"/>
            <a:ext cx="11037722" cy="6255108"/>
          </a:xfrm>
          <a:prstGeom prst="rect">
            <a:avLst/>
          </a:prstGeom>
        </p:spPr>
      </p:pic>
    </p:spTree>
    <p:extLst>
      <p:ext uri="{BB962C8B-B14F-4D97-AF65-F5344CB8AC3E}">
        <p14:creationId xmlns:p14="http://schemas.microsoft.com/office/powerpoint/2010/main" val="3273889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40A7C-8B37-43D5-B634-82C21C1C6C84}"/>
              </a:ext>
            </a:extLst>
          </p:cNvPr>
          <p:cNvPicPr>
            <a:picLocks noChangeAspect="1"/>
          </p:cNvPicPr>
          <p:nvPr/>
        </p:nvPicPr>
        <p:blipFill>
          <a:blip r:embed="rId2"/>
          <a:stretch>
            <a:fillRect/>
          </a:stretch>
        </p:blipFill>
        <p:spPr>
          <a:xfrm>
            <a:off x="0" y="291401"/>
            <a:ext cx="12192000" cy="6275198"/>
          </a:xfrm>
          <a:prstGeom prst="rect">
            <a:avLst/>
          </a:prstGeom>
        </p:spPr>
      </p:pic>
    </p:spTree>
    <p:extLst>
      <p:ext uri="{BB962C8B-B14F-4D97-AF65-F5344CB8AC3E}">
        <p14:creationId xmlns:p14="http://schemas.microsoft.com/office/powerpoint/2010/main" val="3063710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E1E161C-6B07-4EA1-A7EC-093C02C47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0"/>
            <a:ext cx="1022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013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7E2119-0100-4AB2-8707-3AA0F72D071C}"/>
              </a:ext>
            </a:extLst>
          </p:cNvPr>
          <p:cNvPicPr>
            <a:picLocks noChangeAspect="1"/>
          </p:cNvPicPr>
          <p:nvPr/>
        </p:nvPicPr>
        <p:blipFill>
          <a:blip r:embed="rId2"/>
          <a:stretch>
            <a:fillRect/>
          </a:stretch>
        </p:blipFill>
        <p:spPr>
          <a:xfrm>
            <a:off x="1765580" y="0"/>
            <a:ext cx="8660839" cy="6858000"/>
          </a:xfrm>
          <a:prstGeom prst="rect">
            <a:avLst/>
          </a:prstGeom>
        </p:spPr>
      </p:pic>
    </p:spTree>
    <p:extLst>
      <p:ext uri="{BB962C8B-B14F-4D97-AF65-F5344CB8AC3E}">
        <p14:creationId xmlns:p14="http://schemas.microsoft.com/office/powerpoint/2010/main" val="36335071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2FA785-069E-4D17-976F-D49D254D10D3}"/>
              </a:ext>
            </a:extLst>
          </p:cNvPr>
          <p:cNvPicPr>
            <a:picLocks noChangeAspect="1"/>
          </p:cNvPicPr>
          <p:nvPr/>
        </p:nvPicPr>
        <p:blipFill>
          <a:blip r:embed="rId2"/>
          <a:stretch>
            <a:fillRect/>
          </a:stretch>
        </p:blipFill>
        <p:spPr>
          <a:xfrm>
            <a:off x="1153942" y="0"/>
            <a:ext cx="9884115" cy="6858000"/>
          </a:xfrm>
          <a:prstGeom prst="rect">
            <a:avLst/>
          </a:prstGeom>
        </p:spPr>
      </p:pic>
    </p:spTree>
    <p:extLst>
      <p:ext uri="{BB962C8B-B14F-4D97-AF65-F5344CB8AC3E}">
        <p14:creationId xmlns:p14="http://schemas.microsoft.com/office/powerpoint/2010/main" val="40423604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E75CB5-E886-4615-8231-2F18FD13D972}"/>
              </a:ext>
            </a:extLst>
          </p:cNvPr>
          <p:cNvPicPr>
            <a:picLocks noChangeAspect="1"/>
          </p:cNvPicPr>
          <p:nvPr/>
        </p:nvPicPr>
        <p:blipFill>
          <a:blip r:embed="rId2"/>
          <a:stretch>
            <a:fillRect/>
          </a:stretch>
        </p:blipFill>
        <p:spPr>
          <a:xfrm>
            <a:off x="1361360" y="0"/>
            <a:ext cx="9469280" cy="6858000"/>
          </a:xfrm>
          <a:prstGeom prst="rect">
            <a:avLst/>
          </a:prstGeom>
        </p:spPr>
      </p:pic>
    </p:spTree>
    <p:extLst>
      <p:ext uri="{BB962C8B-B14F-4D97-AF65-F5344CB8AC3E}">
        <p14:creationId xmlns:p14="http://schemas.microsoft.com/office/powerpoint/2010/main" val="40491781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F169A-417F-43C3-A0CE-4C7A0FBAB5D7}"/>
              </a:ext>
            </a:extLst>
          </p:cNvPr>
          <p:cNvPicPr>
            <a:picLocks noChangeAspect="1"/>
          </p:cNvPicPr>
          <p:nvPr/>
        </p:nvPicPr>
        <p:blipFill>
          <a:blip r:embed="rId2"/>
          <a:stretch>
            <a:fillRect/>
          </a:stretch>
        </p:blipFill>
        <p:spPr>
          <a:xfrm>
            <a:off x="0" y="0"/>
            <a:ext cx="7447175" cy="4928625"/>
          </a:xfrm>
          <a:prstGeom prst="rect">
            <a:avLst/>
          </a:prstGeom>
        </p:spPr>
      </p:pic>
      <p:pic>
        <p:nvPicPr>
          <p:cNvPr id="9" name="Picture 8">
            <a:extLst>
              <a:ext uri="{FF2B5EF4-FFF2-40B4-BE49-F238E27FC236}">
                <a16:creationId xmlns:a16="http://schemas.microsoft.com/office/drawing/2014/main" id="{903620B7-7735-4600-8C3B-37701EA565C1}"/>
              </a:ext>
            </a:extLst>
          </p:cNvPr>
          <p:cNvPicPr>
            <a:picLocks noChangeAspect="1"/>
          </p:cNvPicPr>
          <p:nvPr/>
        </p:nvPicPr>
        <p:blipFill>
          <a:blip r:embed="rId3"/>
          <a:stretch>
            <a:fillRect/>
          </a:stretch>
        </p:blipFill>
        <p:spPr>
          <a:xfrm>
            <a:off x="6012894" y="725865"/>
            <a:ext cx="6179106" cy="5151748"/>
          </a:xfrm>
          <a:prstGeom prst="rect">
            <a:avLst/>
          </a:prstGeom>
        </p:spPr>
      </p:pic>
    </p:spTree>
    <p:extLst>
      <p:ext uri="{BB962C8B-B14F-4D97-AF65-F5344CB8AC3E}">
        <p14:creationId xmlns:p14="http://schemas.microsoft.com/office/powerpoint/2010/main" val="843980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6411-A5DC-4031-BB45-C98FAD67AC0E}"/>
              </a:ext>
            </a:extLst>
          </p:cNvPr>
          <p:cNvSpPr>
            <a:spLocks noGrp="1"/>
          </p:cNvSpPr>
          <p:nvPr>
            <p:ph type="title"/>
          </p:nvPr>
        </p:nvSpPr>
        <p:spPr>
          <a:xfrm>
            <a:off x="838200" y="365126"/>
            <a:ext cx="10515600" cy="931660"/>
          </a:xfrm>
        </p:spPr>
        <p:txBody>
          <a:bodyPr>
            <a:normAutofit/>
          </a:bodyPr>
          <a:lstStyle/>
          <a:p>
            <a:r>
              <a:rPr lang="en-US" sz="3600" u="sng" dirty="0">
                <a:solidFill>
                  <a:srgbClr val="0000FF"/>
                </a:solidFill>
                <a:effectLst/>
                <a:latin typeface="Cascadia Mono" panose="020B0609020000020004" pitchFamily="49" charset="0"/>
                <a:ea typeface="Cascadia Mono" panose="020B0609020000020004" pitchFamily="49" charset="0"/>
                <a:cs typeface="Cascadia Mono" panose="020B0609020000020004" pitchFamily="49" charset="0"/>
                <a:hlinkClick r:id="rId2"/>
              </a:rPr>
              <a:t>https://www.arcitura.com/soa-school/</a:t>
            </a:r>
            <a:endParaRPr lang="en-CA" sz="3600" dirty="0">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3" name="Content Placeholder 2">
            <a:extLst>
              <a:ext uri="{FF2B5EF4-FFF2-40B4-BE49-F238E27FC236}">
                <a16:creationId xmlns:a16="http://schemas.microsoft.com/office/drawing/2014/main" id="{8A00E15B-9DE3-43F4-A402-0CC8E898EC80}"/>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91993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94F44-CF22-46DE-8DF4-96F9B62A307B}"/>
              </a:ext>
            </a:extLst>
          </p:cNvPr>
          <p:cNvPicPr>
            <a:picLocks noChangeAspect="1"/>
          </p:cNvPicPr>
          <p:nvPr/>
        </p:nvPicPr>
        <p:blipFill>
          <a:blip r:embed="rId2"/>
          <a:stretch>
            <a:fillRect/>
          </a:stretch>
        </p:blipFill>
        <p:spPr>
          <a:xfrm>
            <a:off x="954381" y="0"/>
            <a:ext cx="10283237" cy="6858000"/>
          </a:xfrm>
          <a:prstGeom prst="rect">
            <a:avLst/>
          </a:prstGeom>
        </p:spPr>
      </p:pic>
      <p:sp>
        <p:nvSpPr>
          <p:cNvPr id="2" name="TextBox 1">
            <a:extLst>
              <a:ext uri="{FF2B5EF4-FFF2-40B4-BE49-F238E27FC236}">
                <a16:creationId xmlns:a16="http://schemas.microsoft.com/office/drawing/2014/main" id="{F3847FF8-0C33-4A34-8372-753C3A1A3329}"/>
              </a:ext>
            </a:extLst>
          </p:cNvPr>
          <p:cNvSpPr txBox="1"/>
          <p:nvPr/>
        </p:nvSpPr>
        <p:spPr>
          <a:xfrm>
            <a:off x="8088284" y="6392487"/>
            <a:ext cx="2951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555555"/>
                </a:solidFill>
                <a:effectLst/>
                <a:uLnTx/>
                <a:uFillTx/>
                <a:latin typeface="Roboto"/>
                <a:ea typeface="+mn-ea"/>
                <a:cs typeface="+mn-cs"/>
              </a:rPr>
              <a:t>psigurdson@fanshawec.ca</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697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FEE86-2313-4EFA-B564-2C104BCD58C7}"/>
              </a:ext>
            </a:extLst>
          </p:cNvPr>
          <p:cNvSpPr>
            <a:spLocks noGrp="1"/>
          </p:cNvSpPr>
          <p:nvPr>
            <p:ph type="title"/>
          </p:nvPr>
        </p:nvSpPr>
        <p:spPr>
          <a:xfrm>
            <a:off x="838200" y="365125"/>
            <a:ext cx="10515600" cy="848533"/>
          </a:xfrm>
          <a:solidFill>
            <a:schemeClr val="accent2"/>
          </a:solidFill>
        </p:spPr>
        <p:txBody>
          <a:bodyPr/>
          <a:lstStyle/>
          <a:p>
            <a:r>
              <a:rPr lang="en-US" dirty="0"/>
              <a:t>How to build a service-oriented architecture</a:t>
            </a:r>
            <a:endParaRPr lang="en-CA" dirty="0"/>
          </a:p>
        </p:txBody>
      </p:sp>
      <p:sp>
        <p:nvSpPr>
          <p:cNvPr id="3" name="Content Placeholder 2">
            <a:extLst>
              <a:ext uri="{FF2B5EF4-FFF2-40B4-BE49-F238E27FC236}">
                <a16:creationId xmlns:a16="http://schemas.microsoft.com/office/drawing/2014/main" id="{27AB50D3-85BE-4B51-BA23-F1070E268AFB}"/>
              </a:ext>
            </a:extLst>
          </p:cNvPr>
          <p:cNvSpPr>
            <a:spLocks noGrp="1"/>
          </p:cNvSpPr>
          <p:nvPr>
            <p:ph idx="1"/>
          </p:nvPr>
        </p:nvSpPr>
        <p:spPr>
          <a:xfrm>
            <a:off x="838200" y="1213658"/>
            <a:ext cx="10515600" cy="4680672"/>
          </a:xfrm>
        </p:spPr>
        <p:txBody>
          <a:bodyPr>
            <a:normAutofit fontScale="77500" lnSpcReduction="20000"/>
          </a:bodyPr>
          <a:lstStyle/>
          <a:p>
            <a:r>
              <a:rPr lang="en-CA" dirty="0"/>
              <a:t>What are the </a:t>
            </a:r>
            <a:r>
              <a:rPr lang="en-CA" sz="5200" dirty="0">
                <a:solidFill>
                  <a:schemeClr val="accent1">
                    <a:lumMod val="75000"/>
                  </a:schemeClr>
                </a:solidFill>
                <a:latin typeface="Arial Nova" panose="020B0504020202020204" pitchFamily="34" charset="0"/>
              </a:rPr>
              <a:t>use cases </a:t>
            </a:r>
            <a:r>
              <a:rPr lang="en-CA" dirty="0"/>
              <a:t>(SOA Value Checklist) of the SOA?</a:t>
            </a:r>
          </a:p>
          <a:p>
            <a:r>
              <a:rPr lang="en-CA" dirty="0">
                <a:hlinkClick r:id="rId2"/>
              </a:rPr>
              <a:t>https://www.cleverism.com/how-to-build-service-oriented-architecture-soa/</a:t>
            </a:r>
            <a:r>
              <a:rPr lang="en-CA" dirty="0"/>
              <a:t> </a:t>
            </a:r>
          </a:p>
          <a:p>
            <a:r>
              <a:rPr lang="en-CA" dirty="0"/>
              <a:t>An architecture is a set of components (Java Classes) that implements a set of business rules</a:t>
            </a:r>
          </a:p>
          <a:p>
            <a:r>
              <a:rPr lang="en-CA" dirty="0"/>
              <a:t>Compare SOA to the old way of Code Oriented Architecture</a:t>
            </a:r>
          </a:p>
          <a:p>
            <a:r>
              <a:rPr lang="en-CA" dirty="0"/>
              <a:t>In a COA: the business rules and algorithms are poured in the cement of how the code is written in the CONTROLLER of Model-View-Controller</a:t>
            </a:r>
          </a:p>
          <a:p>
            <a:r>
              <a:rPr lang="en-CA" dirty="0"/>
              <a:t>In SOA: The Business Rules are encoded in the System as TEXT DESCRIPTIONS in the Model. The Model now serves Data AND Business Rules.</a:t>
            </a:r>
          </a:p>
          <a:p>
            <a:r>
              <a:rPr lang="en-CA" dirty="0"/>
              <a:t>The mechanism that allows us to store Business Processes in a Database is BPM Notation, and Business Process Execution Language. These are Notational Languages, just like UML is a Notational Language. Because they are text descriptions in a database (Just like SQL is text-descriptive that directs how to formulate Data Results from a Database), BPEL can formulate the flow of execution in the SOA application, and change the flow of business processes, dynamically, at runtime, under program control.</a:t>
            </a:r>
          </a:p>
        </p:txBody>
      </p:sp>
    </p:spTree>
    <p:extLst>
      <p:ext uri="{BB962C8B-B14F-4D97-AF65-F5344CB8AC3E}">
        <p14:creationId xmlns:p14="http://schemas.microsoft.com/office/powerpoint/2010/main" val="37296993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FEE86-2313-4EFA-B564-2C104BCD58C7}"/>
              </a:ext>
            </a:extLst>
          </p:cNvPr>
          <p:cNvSpPr>
            <a:spLocks noGrp="1"/>
          </p:cNvSpPr>
          <p:nvPr>
            <p:ph type="title"/>
          </p:nvPr>
        </p:nvSpPr>
        <p:spPr>
          <a:xfrm>
            <a:off x="838200" y="365125"/>
            <a:ext cx="10515600" cy="848533"/>
          </a:xfrm>
          <a:solidFill>
            <a:schemeClr val="accent2"/>
          </a:solidFill>
        </p:spPr>
        <p:txBody>
          <a:bodyPr/>
          <a:lstStyle/>
          <a:p>
            <a:r>
              <a:rPr lang="en-US" dirty="0"/>
              <a:t>A service-oriented architecture is:</a:t>
            </a:r>
            <a:endParaRPr lang="en-CA" dirty="0"/>
          </a:p>
        </p:txBody>
      </p:sp>
      <p:sp>
        <p:nvSpPr>
          <p:cNvPr id="3" name="Content Placeholder 2">
            <a:extLst>
              <a:ext uri="{FF2B5EF4-FFF2-40B4-BE49-F238E27FC236}">
                <a16:creationId xmlns:a16="http://schemas.microsoft.com/office/drawing/2014/main" id="{27AB50D3-85BE-4B51-BA23-F1070E268AFB}"/>
              </a:ext>
            </a:extLst>
          </p:cNvPr>
          <p:cNvSpPr>
            <a:spLocks noGrp="1"/>
          </p:cNvSpPr>
          <p:nvPr>
            <p:ph idx="1"/>
          </p:nvPr>
        </p:nvSpPr>
        <p:spPr>
          <a:xfrm>
            <a:off x="838200" y="1271846"/>
            <a:ext cx="10515600" cy="4622483"/>
          </a:xfrm>
        </p:spPr>
        <p:txBody>
          <a:bodyPr>
            <a:normAutofit/>
          </a:bodyPr>
          <a:lstStyle/>
          <a:p>
            <a:r>
              <a:rPr lang="en-CA" dirty="0">
                <a:solidFill>
                  <a:srgbClr val="002060"/>
                </a:solidFill>
                <a:latin typeface="Cascadia Code" panose="020B0609020000020004" pitchFamily="49" charset="0"/>
                <a:ea typeface="Cascadia Code" panose="020B0609020000020004" pitchFamily="49" charset="0"/>
                <a:cs typeface="Cascadia Code" panose="020B0609020000020004" pitchFamily="49" charset="0"/>
              </a:rPr>
              <a:t>A set of </a:t>
            </a:r>
            <a:r>
              <a:rPr lang="en-CA" dirty="0">
                <a:solidFill>
                  <a:srgbClr val="002060"/>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behavioral contracts </a:t>
            </a:r>
            <a:r>
              <a:rPr lang="en-CA" dirty="0">
                <a:solidFill>
                  <a:srgbClr val="002060"/>
                </a:solidFill>
                <a:latin typeface="Cascadia Code" panose="020B0609020000020004" pitchFamily="49" charset="0"/>
                <a:ea typeface="Cascadia Code" panose="020B0609020000020004" pitchFamily="49" charset="0"/>
                <a:cs typeface="Cascadia Code" panose="020B0609020000020004" pitchFamily="49" charset="0"/>
              </a:rPr>
              <a:t>that control how the Java Classes that make up the Application, interact and provide business services in the form of how the Methods are being called.</a:t>
            </a:r>
          </a:p>
          <a:p>
            <a:r>
              <a:rPr lang="en-CA" dirty="0">
                <a:solidFill>
                  <a:srgbClr val="002060"/>
                </a:solidFill>
                <a:latin typeface="Cascadia Code" panose="020B0609020000020004" pitchFamily="49" charset="0"/>
                <a:ea typeface="Cascadia Code" panose="020B0609020000020004" pitchFamily="49" charset="0"/>
                <a:cs typeface="Cascadia Code" panose="020B0609020000020004" pitchFamily="49" charset="0"/>
              </a:rPr>
              <a:t>These behavioral contracts ARE the Use Cases, also known as the SOA Value Checklist or SOA value proposition.</a:t>
            </a:r>
          </a:p>
        </p:txBody>
      </p:sp>
    </p:spTree>
    <p:extLst>
      <p:ext uri="{BB962C8B-B14F-4D97-AF65-F5344CB8AC3E}">
        <p14:creationId xmlns:p14="http://schemas.microsoft.com/office/powerpoint/2010/main" val="14903513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7F35-49E8-4985-920E-2FC4251FE7A6}"/>
              </a:ext>
            </a:extLst>
          </p:cNvPr>
          <p:cNvSpPr>
            <a:spLocks noGrp="1"/>
          </p:cNvSpPr>
          <p:nvPr>
            <p:ph type="title"/>
          </p:nvPr>
        </p:nvSpPr>
        <p:spPr>
          <a:xfrm>
            <a:off x="615142" y="56948"/>
            <a:ext cx="11139054" cy="624089"/>
          </a:xfrm>
          <a:solidFill>
            <a:schemeClr val="bg2">
              <a:lumMod val="90000"/>
            </a:schemeClr>
          </a:solidFill>
        </p:spPr>
        <p:txBody>
          <a:bodyPr>
            <a:normAutofit fontScale="90000"/>
          </a:bodyPr>
          <a:lstStyle/>
          <a:p>
            <a:r>
              <a:rPr lang="en-CA" dirty="0"/>
              <a:t>Service-Oriented Architecture</a:t>
            </a:r>
          </a:p>
        </p:txBody>
      </p:sp>
      <p:sp>
        <p:nvSpPr>
          <p:cNvPr id="3" name="Content Placeholder 2">
            <a:extLst>
              <a:ext uri="{FF2B5EF4-FFF2-40B4-BE49-F238E27FC236}">
                <a16:creationId xmlns:a16="http://schemas.microsoft.com/office/drawing/2014/main" id="{9009206C-1FEA-4076-9A73-DBB9697A4401}"/>
              </a:ext>
            </a:extLst>
          </p:cNvPr>
          <p:cNvSpPr>
            <a:spLocks noGrp="1"/>
          </p:cNvSpPr>
          <p:nvPr>
            <p:ph idx="1"/>
          </p:nvPr>
        </p:nvSpPr>
        <p:spPr>
          <a:xfrm>
            <a:off x="615142" y="681037"/>
            <a:ext cx="11139054" cy="4880178"/>
          </a:xfrm>
        </p:spPr>
        <p:txBody>
          <a:bodyPr>
            <a:normAutofit fontScale="92500"/>
          </a:bodyPr>
          <a:lstStyle/>
          <a:p>
            <a:r>
              <a:rPr lang="en-CA" sz="1800" dirty="0">
                <a:latin typeface="Cascadia Code" panose="020B0609020000020004" pitchFamily="49" charset="0"/>
                <a:ea typeface="Cascadia Code" panose="020B0609020000020004" pitchFamily="49" charset="0"/>
                <a:cs typeface="Cascadia Code" panose="020B0609020000020004" pitchFamily="49" charset="0"/>
              </a:rPr>
              <a:t>A SOA is written in Java. Java was intended from the beginning to be an expressive Framework in which to develop </a:t>
            </a:r>
            <a:r>
              <a:rPr lang="en-CA" sz="1800" b="1" dirty="0">
                <a:latin typeface="Cascadia Code" panose="020B0609020000020004" pitchFamily="49" charset="0"/>
                <a:ea typeface="Cascadia Code" panose="020B0609020000020004" pitchFamily="49" charset="0"/>
                <a:cs typeface="Cascadia Code" panose="020B0609020000020004" pitchFamily="49" charset="0"/>
              </a:rPr>
              <a:t>Distributed Systems/Architectures</a:t>
            </a:r>
            <a:r>
              <a:rPr lang="en-CA" sz="1800" dirty="0">
                <a:latin typeface="Cascadia Code" panose="020B0609020000020004" pitchFamily="49" charset="0"/>
                <a:ea typeface="Cascadia Code" panose="020B0609020000020004" pitchFamily="49" charset="0"/>
                <a:cs typeface="Cascadia Code" panose="020B0609020000020004" pitchFamily="49" charset="0"/>
              </a:rPr>
              <a:t>.</a:t>
            </a:r>
          </a:p>
          <a:p>
            <a:r>
              <a:rPr lang="en-CA" sz="1800" dirty="0">
                <a:latin typeface="Cascadia Code" panose="020B0609020000020004" pitchFamily="49" charset="0"/>
                <a:ea typeface="Cascadia Code" panose="020B0609020000020004" pitchFamily="49" charset="0"/>
                <a:cs typeface="Cascadia Code" panose="020B0609020000020004" pitchFamily="49" charset="0"/>
              </a:rPr>
              <a:t>In SOA, you have Java Objects living in different JVMs on hosts connected by TCP/IP (TCP pipe): SOA works by Java Objects doing Remote Method Invocation on Java Objects living in other JVMs. Even before Java WS and SOAP, </a:t>
            </a:r>
            <a:r>
              <a:rPr lang="en-CA" sz="1900" b="1"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rPr>
              <a:t>CORBA/RMI was doing this.</a:t>
            </a:r>
          </a:p>
          <a:p>
            <a:r>
              <a:rPr lang="en-CA" sz="1800" dirty="0">
                <a:latin typeface="Cascadia Code" panose="020B0609020000020004" pitchFamily="49" charset="0"/>
                <a:ea typeface="Cascadia Code" panose="020B0609020000020004" pitchFamily="49" charset="0"/>
                <a:cs typeface="Cascadia Code" panose="020B0609020000020004" pitchFamily="49" charset="0"/>
              </a:rPr>
              <a:t>Addressing: We need to find that other JVM Host: </a:t>
            </a:r>
            <a:r>
              <a:rPr lang="en-CA" sz="1800" dirty="0">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WSDL</a:t>
            </a:r>
            <a:r>
              <a:rPr lang="en-CA" sz="1800" dirty="0">
                <a:latin typeface="Cascadia Code" panose="020B0609020000020004" pitchFamily="49" charset="0"/>
                <a:ea typeface="Cascadia Code" panose="020B0609020000020004" pitchFamily="49" charset="0"/>
                <a:cs typeface="Cascadia Code" panose="020B0609020000020004" pitchFamily="49" charset="0"/>
              </a:rPr>
              <a:t> (WSDL is like IP in TCP/IP): What is the Platform upon which I am seeking addresses on? What is the substructure that our Java/SOAP objects are living on – that lets them connect and communicate? </a:t>
            </a:r>
            <a:r>
              <a:rPr lang="en-CA" sz="1800" dirty="0">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The Enterprise Service Bus IS the SOA Runtime Engine: the Java WS Spring Framework.</a:t>
            </a:r>
          </a:p>
          <a:p>
            <a:r>
              <a:rPr lang="en-CA" sz="1800" dirty="0">
                <a:solidFill>
                  <a:schemeClr val="accent1">
                    <a:lumMod val="75000"/>
                  </a:schemeClr>
                </a:solidFill>
                <a:latin typeface="Cascadia Code" panose="020B0609020000020004" pitchFamily="49" charset="0"/>
                <a:ea typeface="Cascadia Code" panose="020B0609020000020004" pitchFamily="49" charset="0"/>
                <a:cs typeface="Cascadia Code" panose="020B0609020000020004" pitchFamily="49" charset="0"/>
              </a:rPr>
              <a:t>How am I going to send a JAVA OBJECT over a TCP Pipe? I put the Java Object into a special envelope called a </a:t>
            </a:r>
            <a:r>
              <a:rPr lang="en-CA" sz="1800" dirty="0">
                <a:solidFill>
                  <a:schemeClr val="accent1">
                    <a:lumMod val="75000"/>
                  </a:schemeClr>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SOAP</a:t>
            </a:r>
            <a:r>
              <a:rPr lang="en-CA" sz="1800" dirty="0">
                <a:solidFill>
                  <a:schemeClr val="accent1">
                    <a:lumMod val="75000"/>
                  </a:schemeClr>
                </a:solidFill>
                <a:latin typeface="Cascadia Code" panose="020B0609020000020004" pitchFamily="49" charset="0"/>
                <a:ea typeface="Cascadia Code" panose="020B0609020000020004" pitchFamily="49" charset="0"/>
                <a:cs typeface="Cascadia Code" panose="020B0609020000020004" pitchFamily="49" charset="0"/>
              </a:rPr>
              <a:t> Envelope. (SOAP is like the TCP Frame in TCP/IP)</a:t>
            </a:r>
          </a:p>
          <a:p>
            <a:r>
              <a:rPr lang="en-CA" sz="1800" dirty="0">
                <a:latin typeface="Cascadia Code" panose="020B0609020000020004" pitchFamily="49" charset="0"/>
                <a:ea typeface="Cascadia Code" panose="020B0609020000020004" pitchFamily="49" charset="0"/>
                <a:cs typeface="Cascadia Code" panose="020B0609020000020004" pitchFamily="49" charset="0"/>
              </a:rPr>
              <a:t>Java classes: have methods</a:t>
            </a:r>
          </a:p>
          <a:p>
            <a:r>
              <a:rPr lang="en-CA" sz="1800" dirty="0">
                <a:latin typeface="Cascadia Code" panose="020B0609020000020004" pitchFamily="49" charset="0"/>
                <a:ea typeface="Cascadia Code" panose="020B0609020000020004" pitchFamily="49" charset="0"/>
                <a:cs typeface="Cascadia Code" panose="020B0609020000020004" pitchFamily="49" charset="0"/>
              </a:rPr>
              <a:t>Services =&gt; Just method calls on your Java Classes</a:t>
            </a:r>
          </a:p>
          <a:p>
            <a:r>
              <a:rPr lang="en-CA" sz="1800" b="0" i="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hlinkClick r:id="rId2"/>
              </a:rPr>
              <a:t>https://app.knowmia.com/oBHo</a:t>
            </a:r>
            <a:r>
              <a:rPr lang="en-CA" sz="1800" b="0" i="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rPr>
              <a:t> Making SOA Architectures </a:t>
            </a:r>
          </a:p>
          <a:p>
            <a:r>
              <a:rPr lang="en-CA" sz="1800" b="0" i="0" dirty="0">
                <a:solidFill>
                  <a:srgbClr val="000000"/>
                </a:solidFill>
                <a:effectLst/>
                <a:latin typeface="Cascadia Code" panose="020B0609020000020004" pitchFamily="49" charset="0"/>
                <a:ea typeface="Cascadia Code" panose="020B0609020000020004" pitchFamily="49" charset="0"/>
                <a:cs typeface="Cascadia Code" panose="020B0609020000020004" pitchFamily="49" charset="0"/>
                <a:hlinkClick r:id="rId3"/>
              </a:rPr>
              <a:t>https://app.knowmia.com/Zj5R</a:t>
            </a:r>
            <a:r>
              <a:rPr lang="en-CA" sz="180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n-CA" sz="1800" b="1" dirty="0">
                <a:solidFill>
                  <a:srgbClr val="0070C0"/>
                </a:solidFill>
                <a:latin typeface="Cascadia Code" panose="020B0609020000020004" pitchFamily="49" charset="0"/>
                <a:ea typeface="Cascadia Code" panose="020B0609020000020004" pitchFamily="49" charset="0"/>
                <a:cs typeface="Cascadia Code" panose="020B0609020000020004" pitchFamily="49" charset="0"/>
              </a:rPr>
              <a:t>Programming the simple Servlet </a:t>
            </a:r>
            <a:r>
              <a:rPr lang="en-CA" sz="180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(Just Remote Method Invocation)</a:t>
            </a:r>
            <a:endParaRPr lang="en-CA"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678492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28AC-74FF-64A1-2704-0FED89C3FBE4}"/>
              </a:ext>
            </a:extLst>
          </p:cNvPr>
          <p:cNvSpPr>
            <a:spLocks noGrp="1"/>
          </p:cNvSpPr>
          <p:nvPr>
            <p:ph type="title"/>
          </p:nvPr>
        </p:nvSpPr>
        <p:spPr/>
        <p:txBody>
          <a:bodyPr/>
          <a:lstStyle/>
          <a:p>
            <a:r>
              <a:rPr lang="en-CA" dirty="0"/>
              <a:t>An SOA Component is:</a:t>
            </a:r>
          </a:p>
        </p:txBody>
      </p:sp>
      <p:sp>
        <p:nvSpPr>
          <p:cNvPr id="3" name="Content Placeholder 2">
            <a:extLst>
              <a:ext uri="{FF2B5EF4-FFF2-40B4-BE49-F238E27FC236}">
                <a16:creationId xmlns:a16="http://schemas.microsoft.com/office/drawing/2014/main" id="{300CC71B-4265-6DF9-BA9C-E4C483336461}"/>
              </a:ext>
            </a:extLst>
          </p:cNvPr>
          <p:cNvSpPr>
            <a:spLocks noGrp="1"/>
          </p:cNvSpPr>
          <p:nvPr>
            <p:ph idx="1"/>
          </p:nvPr>
        </p:nvSpPr>
        <p:spPr>
          <a:xfrm>
            <a:off x="838200" y="1544271"/>
            <a:ext cx="10515600" cy="4351338"/>
          </a:xfrm>
        </p:spPr>
        <p:txBody>
          <a:bodyPr/>
          <a:lstStyle/>
          <a:p>
            <a:r>
              <a:rPr lang="en-CA" dirty="0"/>
              <a:t>A Java Class in which the METHODS deliver the Processes of the Business Domain.</a:t>
            </a:r>
          </a:p>
        </p:txBody>
      </p:sp>
    </p:spTree>
    <p:extLst>
      <p:ext uri="{BB962C8B-B14F-4D97-AF65-F5344CB8AC3E}">
        <p14:creationId xmlns:p14="http://schemas.microsoft.com/office/powerpoint/2010/main" val="21084402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D6AF-A99A-4212-94C4-615F93FBE3DC}"/>
              </a:ext>
            </a:extLst>
          </p:cNvPr>
          <p:cNvSpPr>
            <a:spLocks noGrp="1"/>
          </p:cNvSpPr>
          <p:nvPr>
            <p:ph type="title"/>
          </p:nvPr>
        </p:nvSpPr>
        <p:spPr>
          <a:xfrm>
            <a:off x="838200" y="365125"/>
            <a:ext cx="10515600" cy="707217"/>
          </a:xfrm>
          <a:solidFill>
            <a:schemeClr val="tx2">
              <a:lumMod val="20000"/>
              <a:lumOff val="80000"/>
            </a:schemeClr>
          </a:solidFill>
        </p:spPr>
        <p:txBody>
          <a:bodyPr/>
          <a:lstStyle/>
          <a:p>
            <a:r>
              <a:rPr lang="en-CA" dirty="0"/>
              <a:t>Enterprise Service Bus</a:t>
            </a:r>
          </a:p>
        </p:txBody>
      </p:sp>
      <p:sp>
        <p:nvSpPr>
          <p:cNvPr id="3" name="Content Placeholder 2">
            <a:extLst>
              <a:ext uri="{FF2B5EF4-FFF2-40B4-BE49-F238E27FC236}">
                <a16:creationId xmlns:a16="http://schemas.microsoft.com/office/drawing/2014/main" id="{78B6D62E-BF8A-4203-86A2-3398664E72D2}"/>
              </a:ext>
            </a:extLst>
          </p:cNvPr>
          <p:cNvSpPr>
            <a:spLocks noGrp="1"/>
          </p:cNvSpPr>
          <p:nvPr>
            <p:ph idx="1"/>
          </p:nvPr>
        </p:nvSpPr>
        <p:spPr>
          <a:xfrm>
            <a:off x="838200" y="1147156"/>
            <a:ext cx="10515600" cy="5029807"/>
          </a:xfrm>
        </p:spPr>
        <p:txBody>
          <a:bodyPr>
            <a:normAutofit lnSpcReduction="10000"/>
          </a:bodyPr>
          <a:lstStyle/>
          <a:p>
            <a:r>
              <a:rPr lang="en-CA" dirty="0">
                <a:latin typeface="Cascadia Code" panose="020B0609020000020004" pitchFamily="49" charset="0"/>
                <a:ea typeface="Cascadia Code" panose="020B0609020000020004" pitchFamily="49" charset="0"/>
                <a:cs typeface="Cascadia Code" panose="020B0609020000020004" pitchFamily="49" charset="0"/>
              </a:rPr>
              <a:t>The SOA Runtime (Java Program): Spring WS framework, in which the Java Objects that generate the services are contained and within which they Operate:</a:t>
            </a:r>
          </a:p>
          <a:p>
            <a:pPr marL="0" indent="0">
              <a:buNone/>
            </a:pPr>
            <a:endParaRPr lang="en-CA" dirty="0">
              <a:latin typeface="Cascadia Code" panose="020B0609020000020004" pitchFamily="49" charset="0"/>
              <a:ea typeface="Cascadia Code" panose="020B0609020000020004" pitchFamily="49" charset="0"/>
              <a:cs typeface="Cascadia Code" panose="020B0609020000020004" pitchFamily="49" charset="0"/>
            </a:endParaRPr>
          </a:p>
          <a:p>
            <a:pPr marL="0" indent="0">
              <a:buNone/>
            </a:pPr>
            <a:r>
              <a:rPr lang="en-CA" u="sng" dirty="0">
                <a:latin typeface="Cascadia Code" panose="020B0609020000020004" pitchFamily="49" charset="0"/>
                <a:ea typeface="Cascadia Code" panose="020B0609020000020004" pitchFamily="49" charset="0"/>
                <a:cs typeface="Cascadia Code" panose="020B0609020000020004" pitchFamily="49" charset="0"/>
              </a:rPr>
              <a:t>Student Exercise: </a:t>
            </a:r>
          </a:p>
          <a:p>
            <a:r>
              <a:rPr lang="en-CA" dirty="0">
                <a:latin typeface="Cascadia Code" panose="020B0609020000020004" pitchFamily="49" charset="0"/>
                <a:ea typeface="Cascadia Code" panose="020B0609020000020004" pitchFamily="49" charset="0"/>
                <a:cs typeface="Cascadia Code" panose="020B0609020000020004" pitchFamily="49" charset="0"/>
              </a:rPr>
              <a:t>Create a simple MVP SOA Application</a:t>
            </a:r>
          </a:p>
          <a:p>
            <a:r>
              <a:rPr lang="en-CA" dirty="0">
                <a:latin typeface="Cascadia Code" panose="020B0609020000020004" pitchFamily="49" charset="0"/>
                <a:ea typeface="Cascadia Code" panose="020B0609020000020004" pitchFamily="49" charset="0"/>
                <a:cs typeface="Cascadia Code" panose="020B0609020000020004" pitchFamily="49" charset="0"/>
              </a:rPr>
              <a:t>An SOA Application is just a Java Application that delivers the Use Cases of Service Oriented Architecture</a:t>
            </a:r>
          </a:p>
          <a:p>
            <a:r>
              <a:rPr lang="en-CA" dirty="0">
                <a:latin typeface="Cascadia Code" panose="020B0609020000020004" pitchFamily="49" charset="0"/>
                <a:ea typeface="Cascadia Code" panose="020B0609020000020004" pitchFamily="49" charset="0"/>
                <a:cs typeface="Cascadia Code" panose="020B0609020000020004" pitchFamily="49" charset="0"/>
              </a:rPr>
              <a:t>What are the Use Cases of Service Oriented Architecture?</a:t>
            </a:r>
          </a:p>
          <a:p>
            <a:endParaRPr lang="en-CA" dirty="0"/>
          </a:p>
        </p:txBody>
      </p:sp>
    </p:spTree>
    <p:extLst>
      <p:ext uri="{BB962C8B-B14F-4D97-AF65-F5344CB8AC3E}">
        <p14:creationId xmlns:p14="http://schemas.microsoft.com/office/powerpoint/2010/main" val="23916011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E0E2C-439E-BE15-98E7-A9D64AAA648E}"/>
              </a:ext>
            </a:extLst>
          </p:cNvPr>
          <p:cNvPicPr>
            <a:picLocks noChangeAspect="1"/>
          </p:cNvPicPr>
          <p:nvPr/>
        </p:nvPicPr>
        <p:blipFill>
          <a:blip r:embed="rId2"/>
          <a:stretch>
            <a:fillRect/>
          </a:stretch>
        </p:blipFill>
        <p:spPr>
          <a:xfrm>
            <a:off x="0" y="741937"/>
            <a:ext cx="4594514" cy="5374125"/>
          </a:xfrm>
          <a:prstGeom prst="rect">
            <a:avLst/>
          </a:prstGeom>
        </p:spPr>
      </p:pic>
      <p:sp>
        <p:nvSpPr>
          <p:cNvPr id="6" name="TextBox 5">
            <a:extLst>
              <a:ext uri="{FF2B5EF4-FFF2-40B4-BE49-F238E27FC236}">
                <a16:creationId xmlns:a16="http://schemas.microsoft.com/office/drawing/2014/main" id="{660B93CC-7CD3-2D8B-3663-1228C05F121B}"/>
              </a:ext>
            </a:extLst>
          </p:cNvPr>
          <p:cNvSpPr txBox="1"/>
          <p:nvPr/>
        </p:nvSpPr>
        <p:spPr>
          <a:xfrm>
            <a:off x="4594514" y="820132"/>
            <a:ext cx="7292686" cy="4524315"/>
          </a:xfrm>
          <a:prstGeom prst="rect">
            <a:avLst/>
          </a:prstGeom>
          <a:noFill/>
        </p:spPr>
        <p:txBody>
          <a:bodyPr wrap="square" rtlCol="0">
            <a:spAutoFit/>
          </a:bodyPr>
          <a:lstStyle/>
          <a:p>
            <a:r>
              <a:rPr lang="en-CA" sz="3600" dirty="0">
                <a:latin typeface="Arial Nova" panose="020B0504020202020204" pitchFamily="34" charset="0"/>
              </a:rPr>
              <a:t>The SOA Business objects that we are building when we do EAI: are just Java Objects that we wrap around business processes.</a:t>
            </a:r>
          </a:p>
          <a:p>
            <a:r>
              <a:rPr lang="en-CA" sz="3600" dirty="0">
                <a:latin typeface="Arial Nova" panose="020B0504020202020204" pitchFamily="34" charset="0"/>
              </a:rPr>
              <a:t>These B.O.’s must communicate.</a:t>
            </a:r>
          </a:p>
          <a:p>
            <a:r>
              <a:rPr lang="en-CA" sz="3600" dirty="0">
                <a:latin typeface="Arial Nova" panose="020B0504020202020204" pitchFamily="34" charset="0"/>
              </a:rPr>
              <a:t>The ESB is the set of connecting “wires” that enables these BO SOA components to communicate.  </a:t>
            </a:r>
          </a:p>
        </p:txBody>
      </p:sp>
    </p:spTree>
    <p:extLst>
      <p:ext uri="{BB962C8B-B14F-4D97-AF65-F5344CB8AC3E}">
        <p14:creationId xmlns:p14="http://schemas.microsoft.com/office/powerpoint/2010/main" val="17838003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C691-0782-CDAB-EE79-FCA120876438}"/>
              </a:ext>
            </a:extLst>
          </p:cNvPr>
          <p:cNvSpPr>
            <a:spLocks noGrp="1"/>
          </p:cNvSpPr>
          <p:nvPr>
            <p:ph type="title"/>
          </p:nvPr>
        </p:nvSpPr>
        <p:spPr/>
        <p:txBody>
          <a:bodyPr/>
          <a:lstStyle/>
          <a:p>
            <a:r>
              <a:rPr lang="en-CA" dirty="0"/>
              <a:t>Train yourself to think about the following question:</a:t>
            </a:r>
          </a:p>
        </p:txBody>
      </p:sp>
      <p:sp>
        <p:nvSpPr>
          <p:cNvPr id="3" name="Content Placeholder 2">
            <a:extLst>
              <a:ext uri="{FF2B5EF4-FFF2-40B4-BE49-F238E27FC236}">
                <a16:creationId xmlns:a16="http://schemas.microsoft.com/office/drawing/2014/main" id="{028AE6B3-8CA8-8E9C-593E-529BFC7BEE68}"/>
              </a:ext>
            </a:extLst>
          </p:cNvPr>
          <p:cNvSpPr>
            <a:spLocks noGrp="1"/>
          </p:cNvSpPr>
          <p:nvPr>
            <p:ph idx="1"/>
          </p:nvPr>
        </p:nvSpPr>
        <p:spPr>
          <a:xfrm>
            <a:off x="838200" y="1690688"/>
            <a:ext cx="10515600" cy="4351338"/>
          </a:xfrm>
        </p:spPr>
        <p:txBody>
          <a:bodyPr/>
          <a:lstStyle/>
          <a:p>
            <a:r>
              <a:rPr lang="en-CA" dirty="0"/>
              <a:t>What is it that is making things happen?</a:t>
            </a:r>
          </a:p>
          <a:p>
            <a:r>
              <a:rPr lang="en-CA" dirty="0"/>
              <a:t>How are the </a:t>
            </a:r>
            <a:r>
              <a:rPr lang="en-CA" b="1" dirty="0">
                <a:solidFill>
                  <a:schemeClr val="accent1"/>
                </a:solidFill>
              </a:rPr>
              <a:t>SOA Components </a:t>
            </a:r>
            <a:r>
              <a:rPr lang="en-CA" dirty="0"/>
              <a:t>communicating?</a:t>
            </a:r>
          </a:p>
          <a:p>
            <a:r>
              <a:rPr lang="en-CA" dirty="0"/>
              <a:t>Because they are Java Components: Therefore they operate in a Java Virtual Machine. To make a SOAP Application, we need a JWS Java Web Services Runtime. So our JVM will load and run this JWS framework in the parent Java Virtual Machine.</a:t>
            </a:r>
          </a:p>
        </p:txBody>
      </p:sp>
    </p:spTree>
    <p:extLst>
      <p:ext uri="{BB962C8B-B14F-4D97-AF65-F5344CB8AC3E}">
        <p14:creationId xmlns:p14="http://schemas.microsoft.com/office/powerpoint/2010/main" val="18781651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3849A0-96A2-469A-9AEE-1C95E27F3386}"/>
              </a:ext>
            </a:extLst>
          </p:cNvPr>
          <p:cNvSpPr txBox="1"/>
          <p:nvPr/>
        </p:nvSpPr>
        <p:spPr>
          <a:xfrm>
            <a:off x="289230" y="220772"/>
            <a:ext cx="11613539"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srgbClr val="C00000"/>
                </a:solidFill>
                <a:effectLst/>
                <a:uLnTx/>
                <a:uFillTx/>
                <a:latin typeface="Arial Nova" panose="020B0504020202020204" pitchFamily="34" charset="0"/>
                <a:ea typeface="+mn-ea"/>
                <a:cs typeface="+mn-cs"/>
              </a:rPr>
              <a:t>Costs of Technical Debt: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4000" b="0" i="0" u="none" strike="noStrike" kern="1200" cap="none" spc="0" normalizeH="0" baseline="0" noProof="0" dirty="0">
              <a:ln>
                <a:noFill/>
              </a:ln>
              <a:solidFill>
                <a:srgbClr val="0070C0"/>
              </a:solidFill>
              <a:effectLst/>
              <a:uLnTx/>
              <a:uFillTx/>
              <a:latin typeface="Arial Nova"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srgbClr val="0070C0"/>
                </a:solidFill>
                <a:effectLst/>
                <a:uLnTx/>
                <a:uFillTx/>
                <a:latin typeface="Arial Nova" panose="020B0504020202020204" pitchFamily="34" charset="0"/>
                <a:ea typeface="+mn-ea"/>
                <a:cs typeface="+mn-cs"/>
              </a:rPr>
              <a:t>Lose of ability to adapt to and optimize our response to changes to business and market conditions and customer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4000" b="0" i="0" u="none" strike="noStrike" kern="1200" cap="none" spc="0" normalizeH="0" baseline="0" noProof="0" dirty="0">
              <a:ln>
                <a:noFill/>
              </a:ln>
              <a:solidFill>
                <a:srgbClr val="0070C0"/>
              </a:solidFill>
              <a:effectLst/>
              <a:uLnTx/>
              <a:uFillTx/>
              <a:latin typeface="Arial Nova"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srgbClr val="0070C0"/>
                </a:solidFill>
                <a:effectLst/>
                <a:uLnTx/>
                <a:uFillTx/>
                <a:latin typeface="Arial Nova" panose="020B0504020202020204" pitchFamily="34" charset="0"/>
                <a:ea typeface="+mn-ea"/>
                <a:cs typeface="+mn-cs"/>
              </a:rPr>
              <a:t>Stiffness and weakness in our IT Applications that prevents being able to expand, scale, and integrate our Applications. </a:t>
            </a:r>
          </a:p>
        </p:txBody>
      </p:sp>
    </p:spTree>
    <p:extLst>
      <p:ext uri="{BB962C8B-B14F-4D97-AF65-F5344CB8AC3E}">
        <p14:creationId xmlns:p14="http://schemas.microsoft.com/office/powerpoint/2010/main" val="2057046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B90BB-3B74-4AD3-971A-AD6214D189FC}"/>
              </a:ext>
            </a:extLst>
          </p:cNvPr>
          <p:cNvPicPr>
            <a:picLocks noChangeAspect="1"/>
          </p:cNvPicPr>
          <p:nvPr/>
        </p:nvPicPr>
        <p:blipFill>
          <a:blip r:embed="rId2"/>
          <a:stretch>
            <a:fillRect/>
          </a:stretch>
        </p:blipFill>
        <p:spPr>
          <a:xfrm>
            <a:off x="3496000" y="590905"/>
            <a:ext cx="5200000" cy="5676190"/>
          </a:xfrm>
          <a:prstGeom prst="rect">
            <a:avLst/>
          </a:prstGeom>
        </p:spPr>
      </p:pic>
    </p:spTree>
    <p:extLst>
      <p:ext uri="{BB962C8B-B14F-4D97-AF65-F5344CB8AC3E}">
        <p14:creationId xmlns:p14="http://schemas.microsoft.com/office/powerpoint/2010/main" val="21145792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C58264C-0E83-4E83-9979-64BBA973D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4488"/>
            <a:ext cx="12192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611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6EBEE-16EB-C32C-103F-D02334C85B75}"/>
              </a:ext>
            </a:extLst>
          </p:cNvPr>
          <p:cNvSpPr>
            <a:spLocks noGrp="1"/>
          </p:cNvSpPr>
          <p:nvPr>
            <p:ph type="title"/>
          </p:nvPr>
        </p:nvSpPr>
        <p:spPr>
          <a:xfrm>
            <a:off x="838200" y="365126"/>
            <a:ext cx="10515600" cy="628406"/>
          </a:xfrm>
          <a:solidFill>
            <a:schemeClr val="bg2"/>
          </a:solidFill>
        </p:spPr>
        <p:txBody>
          <a:bodyPr>
            <a:normAutofit fontScale="90000"/>
          </a:bodyPr>
          <a:lstStyle/>
          <a:p>
            <a:r>
              <a:rPr lang="en-CA" dirty="0"/>
              <a:t>Class Learning Resources: </a:t>
            </a:r>
          </a:p>
        </p:txBody>
      </p:sp>
      <p:sp>
        <p:nvSpPr>
          <p:cNvPr id="3" name="Content Placeholder 2">
            <a:extLst>
              <a:ext uri="{FF2B5EF4-FFF2-40B4-BE49-F238E27FC236}">
                <a16:creationId xmlns:a16="http://schemas.microsoft.com/office/drawing/2014/main" id="{3501511A-8552-C41C-2BD9-CCF8C83E6CBF}"/>
              </a:ext>
            </a:extLst>
          </p:cNvPr>
          <p:cNvSpPr>
            <a:spLocks noGrp="1"/>
          </p:cNvSpPr>
          <p:nvPr>
            <p:ph idx="1"/>
          </p:nvPr>
        </p:nvSpPr>
        <p:spPr>
          <a:xfrm>
            <a:off x="838200" y="1195754"/>
            <a:ext cx="10515600" cy="4981209"/>
          </a:xfrm>
        </p:spPr>
        <p:txBody>
          <a:bodyPr/>
          <a:lstStyle/>
          <a:p>
            <a:pPr marL="0" indent="0">
              <a:buNone/>
            </a:pPr>
            <a:r>
              <a:rPr lang="en-CA" dirty="0"/>
              <a:t>Class Journal Google Doc:</a:t>
            </a:r>
          </a:p>
          <a:p>
            <a:pPr marL="0" indent="0">
              <a:buNone/>
            </a:pPr>
            <a:r>
              <a:rPr lang="en-CA" dirty="0">
                <a:hlinkClick r:id="rId2"/>
              </a:rPr>
              <a:t>https://docs.google.com/document/d/1evJ1dE-Xc7_oZeSin1yTSpXemdmxUwG1Xzlg9m9tWAc/edit?usp=sharing</a:t>
            </a:r>
            <a:endParaRPr lang="en-CA" dirty="0"/>
          </a:p>
          <a:p>
            <a:pPr marL="0" indent="0">
              <a:buNone/>
            </a:pPr>
            <a:endParaRPr lang="en-CA" dirty="0"/>
          </a:p>
          <a:p>
            <a:pPr marL="0" indent="0">
              <a:buNone/>
            </a:pPr>
            <a:r>
              <a:rPr lang="en-CA" dirty="0">
                <a:highlight>
                  <a:srgbClr val="FFFF00"/>
                </a:highlight>
              </a:rPr>
              <a:t>How to do Lexical Analysis:  </a:t>
            </a:r>
            <a:r>
              <a:rPr lang="en-CA" dirty="0">
                <a:solidFill>
                  <a:schemeClr val="bg1"/>
                </a:solidFill>
                <a:hlinkClick r:id="rId3"/>
              </a:rPr>
              <a:t>https://youtu.be/DnCYcvRL9xg</a:t>
            </a:r>
            <a:endParaRPr lang="en-CA" dirty="0">
              <a:solidFill>
                <a:schemeClr val="bg1"/>
              </a:solidFill>
            </a:endParaRPr>
          </a:p>
          <a:p>
            <a:pPr marL="0" indent="0">
              <a:buNone/>
            </a:pPr>
            <a:endParaRPr lang="en-CA" dirty="0">
              <a:solidFill>
                <a:schemeClr val="bg1"/>
              </a:solidFill>
              <a:highlight>
                <a:srgbClr val="002060"/>
              </a:highlight>
            </a:endParaRPr>
          </a:p>
          <a:p>
            <a:pPr marL="0" indent="0" rtl="0">
              <a:spcBef>
                <a:spcPts val="0"/>
              </a:spcBef>
              <a:spcAft>
                <a:spcPts val="0"/>
              </a:spcAft>
              <a:buNone/>
            </a:pPr>
            <a:r>
              <a:rPr lang="en-US" sz="1800" b="1" i="0" u="none" strike="noStrike" dirty="0">
                <a:solidFill>
                  <a:srgbClr val="000000"/>
                </a:solidFill>
                <a:effectLst/>
                <a:latin typeface="Arial" panose="020B0604020202020204" pitchFamily="34" charset="0"/>
              </a:rPr>
              <a:t>Visual Learning Roadmap: </a:t>
            </a:r>
            <a:endParaRPr lang="en-US" b="0" dirty="0">
              <a:effectLst/>
            </a:endParaRPr>
          </a:p>
          <a:p>
            <a:pPr marL="0" indent="0">
              <a:buNone/>
            </a:pPr>
            <a:r>
              <a:rPr lang="en-US" sz="1800" b="1" i="0" u="sng" strike="noStrike" dirty="0">
                <a:solidFill>
                  <a:srgbClr val="1155CC"/>
                </a:solidFill>
                <a:effectLst/>
                <a:latin typeface="Arial" panose="020B0604020202020204" pitchFamily="34" charset="0"/>
                <a:hlinkClick r:id="rId4"/>
              </a:rPr>
              <a:t>https://share.mindmanager.com/#publish/fNjDulYtaY7sjPwcDV-n6s-JGLM9fidSsr03GXOK</a:t>
            </a:r>
            <a:r>
              <a:rPr lang="en-US" sz="1800" b="1" i="0" u="none" strike="noStrike" dirty="0">
                <a:solidFill>
                  <a:srgbClr val="000000"/>
                </a:solidFill>
                <a:effectLst/>
                <a:latin typeface="Arial" panose="020B0604020202020204" pitchFamily="34" charset="0"/>
              </a:rPr>
              <a:t> </a:t>
            </a:r>
            <a:endParaRPr lang="en-CA" dirty="0">
              <a:solidFill>
                <a:schemeClr val="bg1"/>
              </a:solidFill>
              <a:highlight>
                <a:srgbClr val="002060"/>
              </a:highlight>
            </a:endParaRPr>
          </a:p>
          <a:p>
            <a:pPr marL="0" indent="0">
              <a:buNone/>
            </a:pPr>
            <a:endParaRPr lang="en-CA" dirty="0"/>
          </a:p>
          <a:p>
            <a:pPr marL="0" indent="0">
              <a:buNone/>
            </a:pPr>
            <a:r>
              <a:rPr lang="en-CA" sz="1800" b="1" dirty="0">
                <a:solidFill>
                  <a:srgbClr val="000000"/>
                </a:solidFill>
                <a:latin typeface="Arial" panose="020B0604020202020204" pitchFamily="34" charset="0"/>
              </a:rPr>
              <a:t>Annotated Course Outline:</a:t>
            </a:r>
          </a:p>
          <a:p>
            <a:pPr marL="0" indent="0">
              <a:buNone/>
            </a:pPr>
            <a:r>
              <a:rPr lang="en-CA" sz="1400" dirty="0">
                <a:latin typeface="Amasis MT Pro" panose="02040504050005020304" pitchFamily="18" charset="0"/>
                <a:hlinkClick r:id="rId5"/>
              </a:rPr>
              <a:t>https://www.dropbox.com/s/n900il32bm2joaz/INFO-6103.docx?dl=0</a:t>
            </a:r>
            <a:r>
              <a:rPr lang="en-CA" sz="1400" dirty="0">
                <a:latin typeface="Amasis MT Pro" panose="02040504050005020304" pitchFamily="18" charset="0"/>
              </a:rPr>
              <a:t> </a:t>
            </a:r>
          </a:p>
        </p:txBody>
      </p:sp>
    </p:spTree>
    <p:extLst>
      <p:ext uri="{BB962C8B-B14F-4D97-AF65-F5344CB8AC3E}">
        <p14:creationId xmlns:p14="http://schemas.microsoft.com/office/powerpoint/2010/main" val="16676833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1B2E-EFF9-4E92-B7EF-61DF9139DF61}"/>
              </a:ext>
            </a:extLst>
          </p:cNvPr>
          <p:cNvSpPr>
            <a:spLocks noGrp="1"/>
          </p:cNvSpPr>
          <p:nvPr>
            <p:ph type="title"/>
          </p:nvPr>
        </p:nvSpPr>
        <p:spPr>
          <a:xfrm>
            <a:off x="838200" y="290311"/>
            <a:ext cx="10515600" cy="1721369"/>
          </a:xfrm>
        </p:spPr>
        <p:txBody>
          <a:bodyPr>
            <a:normAutofit/>
          </a:bodyPr>
          <a:lstStyle/>
          <a:p>
            <a:r>
              <a:rPr lang="en-CA" sz="3200" dirty="0">
                <a:latin typeface="Bahnschrift" panose="020B0502040204020203" pitchFamily="34" charset="0"/>
              </a:rPr>
              <a:t>What is an XML file: Once you understand XML you will understand SOAP, because SOAP is just an XML file (at least: in terms of HOW we describe it)</a:t>
            </a:r>
          </a:p>
        </p:txBody>
      </p:sp>
      <p:sp>
        <p:nvSpPr>
          <p:cNvPr id="3" name="Content Placeholder 2">
            <a:extLst>
              <a:ext uri="{FF2B5EF4-FFF2-40B4-BE49-F238E27FC236}">
                <a16:creationId xmlns:a16="http://schemas.microsoft.com/office/drawing/2014/main" id="{57519959-EFB9-42AA-ACAD-F91580F0A819}"/>
              </a:ext>
            </a:extLst>
          </p:cNvPr>
          <p:cNvSpPr>
            <a:spLocks noGrp="1"/>
          </p:cNvSpPr>
          <p:nvPr>
            <p:ph idx="1"/>
          </p:nvPr>
        </p:nvSpPr>
        <p:spPr>
          <a:xfrm>
            <a:off x="838200" y="1945178"/>
            <a:ext cx="10515600" cy="4547062"/>
          </a:xfrm>
        </p:spPr>
        <p:txBody>
          <a:bodyPr/>
          <a:lstStyle/>
          <a:p>
            <a:r>
              <a:rPr lang="en-CA" dirty="0"/>
              <a:t>A description of some data</a:t>
            </a:r>
          </a:p>
          <a:p>
            <a:r>
              <a:rPr lang="en-CA" dirty="0"/>
              <a:t>Consider the example of a HTML Page (html is a subset of XML)</a:t>
            </a:r>
          </a:p>
          <a:p>
            <a:r>
              <a:rPr lang="en-CA" dirty="0"/>
              <a:t>How does an XML File (which is the SOAP wrapper) describe a Java Class as a Web Service?</a:t>
            </a:r>
          </a:p>
          <a:p>
            <a:r>
              <a:rPr lang="en-CA" dirty="0"/>
              <a:t>What does an XML file consist of?</a:t>
            </a:r>
          </a:p>
          <a:p>
            <a:r>
              <a:rPr lang="en-CA" dirty="0"/>
              <a:t>A series of DATA ELEMENTS contained in angle brackets &lt;&gt; </a:t>
            </a:r>
          </a:p>
          <a:p>
            <a:r>
              <a:rPr lang="en-CA" dirty="0"/>
              <a:t>The schema is definer that tells programmers what to do, in their code, when specified directives are encountered</a:t>
            </a:r>
          </a:p>
          <a:p>
            <a:r>
              <a:rPr lang="en-CA" dirty="0"/>
              <a:t>Example: </a:t>
            </a:r>
            <a:r>
              <a:rPr lang="en-CA" dirty="0">
                <a:hlinkClick r:id="rId2"/>
              </a:rPr>
              <a:t>http://www.w3.org/2001/XMLSchema-instance</a:t>
            </a:r>
            <a:r>
              <a:rPr lang="en-CA" dirty="0"/>
              <a:t> </a:t>
            </a:r>
          </a:p>
        </p:txBody>
      </p:sp>
    </p:spTree>
    <p:extLst>
      <p:ext uri="{BB962C8B-B14F-4D97-AF65-F5344CB8AC3E}">
        <p14:creationId xmlns:p14="http://schemas.microsoft.com/office/powerpoint/2010/main" val="21320159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A23F5FB-4D9A-4CC5-8195-75498487A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0"/>
            <a:ext cx="11609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297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1226A1E-51EB-4A8E-A637-F53A2433F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73" y="970961"/>
            <a:ext cx="11143173" cy="500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520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07A4-FA02-441F-9EC4-065D33A25AB6}"/>
              </a:ext>
            </a:extLst>
          </p:cNvPr>
          <p:cNvSpPr>
            <a:spLocks noGrp="1"/>
          </p:cNvSpPr>
          <p:nvPr>
            <p:ph type="title"/>
          </p:nvPr>
        </p:nvSpPr>
        <p:spPr>
          <a:solidFill>
            <a:schemeClr val="accent4">
              <a:lumMod val="60000"/>
              <a:lumOff val="40000"/>
            </a:schemeClr>
          </a:solidFill>
        </p:spPr>
        <p:txBody>
          <a:bodyPr>
            <a:normAutofit/>
          </a:bodyPr>
          <a:lstStyle/>
          <a:p>
            <a:r>
              <a:rPr lang="en-US" sz="2800" dirty="0">
                <a:latin typeface="Abadi" panose="020B0604020104020204" pitchFamily="34" charset="0"/>
              </a:rPr>
              <a:t>As agile software developers and software project managers: what are the 2 factors that drive change / improvement?</a:t>
            </a:r>
            <a:endParaRPr lang="en-CA" sz="2800" dirty="0">
              <a:latin typeface="Abadi" panose="020B0604020104020204" pitchFamily="34" charset="0"/>
            </a:endParaRPr>
          </a:p>
        </p:txBody>
      </p:sp>
      <p:sp>
        <p:nvSpPr>
          <p:cNvPr id="4" name="TextBox 3">
            <a:extLst>
              <a:ext uri="{FF2B5EF4-FFF2-40B4-BE49-F238E27FC236}">
                <a16:creationId xmlns:a16="http://schemas.microsoft.com/office/drawing/2014/main" id="{B81BBE64-F3C7-4800-BD61-8224EAB51B0F}"/>
              </a:ext>
            </a:extLst>
          </p:cNvPr>
          <p:cNvSpPr txBox="1"/>
          <p:nvPr/>
        </p:nvSpPr>
        <p:spPr>
          <a:xfrm>
            <a:off x="735107" y="1825625"/>
            <a:ext cx="3021106"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200" b="0" i="0" u="none" strike="noStrike" kern="1200" cap="none" spc="0" normalizeH="0" baseline="0" noProof="0" dirty="0">
                <a:ln>
                  <a:noFill/>
                </a:ln>
                <a:solidFill>
                  <a:srgbClr val="002060"/>
                </a:solidFill>
                <a:effectLst/>
                <a:uLnTx/>
                <a:uFillTx/>
                <a:latin typeface="Aharoni" panose="02010803020104030203" pitchFamily="2" charset="-79"/>
                <a:ea typeface="+mn-ea"/>
                <a:cs typeface="Aharoni" panose="02010803020104030203" pitchFamily="2" charset="-79"/>
              </a:rPr>
              <a:t>The Agile Value Chain</a:t>
            </a:r>
          </a:p>
        </p:txBody>
      </p:sp>
      <p:sp>
        <p:nvSpPr>
          <p:cNvPr id="5" name="Rectangle 4">
            <a:extLst>
              <a:ext uri="{FF2B5EF4-FFF2-40B4-BE49-F238E27FC236}">
                <a16:creationId xmlns:a16="http://schemas.microsoft.com/office/drawing/2014/main" id="{F21FA4E5-B297-48B2-B19B-3D3EF68DDA09}"/>
              </a:ext>
            </a:extLst>
          </p:cNvPr>
          <p:cNvSpPr/>
          <p:nvPr/>
        </p:nvSpPr>
        <p:spPr>
          <a:xfrm>
            <a:off x="537882" y="1452282"/>
            <a:ext cx="10815918" cy="98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1A4F5E5-4A29-4D12-8708-CAD709AAD8D9}"/>
              </a:ext>
            </a:extLst>
          </p:cNvPr>
          <p:cNvSpPr/>
          <p:nvPr/>
        </p:nvSpPr>
        <p:spPr>
          <a:xfrm>
            <a:off x="3487271" y="1550894"/>
            <a:ext cx="161364" cy="4941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ABAE26B-4993-41BB-B379-398A22382DC1}"/>
              </a:ext>
            </a:extLst>
          </p:cNvPr>
          <p:cNvSpPr/>
          <p:nvPr/>
        </p:nvSpPr>
        <p:spPr>
          <a:xfrm>
            <a:off x="8130987" y="2097387"/>
            <a:ext cx="2958353" cy="1506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We learn more about the Business Domain/ about what it really is that we SHOULD be doing</a:t>
            </a:r>
          </a:p>
        </p:txBody>
      </p:sp>
      <p:sp>
        <p:nvSpPr>
          <p:cNvPr id="9" name="Rectangle 8">
            <a:extLst>
              <a:ext uri="{FF2B5EF4-FFF2-40B4-BE49-F238E27FC236}">
                <a16:creationId xmlns:a16="http://schemas.microsoft.com/office/drawing/2014/main" id="{B594C862-A7C4-4791-8E2E-6ACF303200D6}"/>
              </a:ext>
            </a:extLst>
          </p:cNvPr>
          <p:cNvSpPr/>
          <p:nvPr/>
        </p:nvSpPr>
        <p:spPr>
          <a:xfrm>
            <a:off x="8130988" y="4199123"/>
            <a:ext cx="2958353" cy="1506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We learn more about the technology we are using: maybe better technologies become available</a:t>
            </a:r>
          </a:p>
        </p:txBody>
      </p:sp>
      <p:sp>
        <p:nvSpPr>
          <p:cNvPr id="10" name="Oval 9">
            <a:extLst>
              <a:ext uri="{FF2B5EF4-FFF2-40B4-BE49-F238E27FC236}">
                <a16:creationId xmlns:a16="http://schemas.microsoft.com/office/drawing/2014/main" id="{605D5E33-82E4-40C3-B838-B020EE9C4875}"/>
              </a:ext>
            </a:extLst>
          </p:cNvPr>
          <p:cNvSpPr/>
          <p:nvPr/>
        </p:nvSpPr>
        <p:spPr>
          <a:xfrm>
            <a:off x="4213412" y="1738781"/>
            <a:ext cx="2581834" cy="179294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2060"/>
                </a:solidFill>
                <a:effectLst/>
                <a:uLnTx/>
                <a:uFillTx/>
                <a:latin typeface="Calibri" panose="020F0502020204030204"/>
                <a:ea typeface="+mn-ea"/>
                <a:cs typeface="+mn-cs"/>
              </a:rPr>
              <a:t>DEVELOPERS</a:t>
            </a:r>
          </a:p>
        </p:txBody>
      </p:sp>
      <p:sp>
        <p:nvSpPr>
          <p:cNvPr id="11" name="Oval 10">
            <a:extLst>
              <a:ext uri="{FF2B5EF4-FFF2-40B4-BE49-F238E27FC236}">
                <a16:creationId xmlns:a16="http://schemas.microsoft.com/office/drawing/2014/main" id="{94FA9FF0-DEB0-47F4-A22E-E58125EF2D21}"/>
              </a:ext>
            </a:extLst>
          </p:cNvPr>
          <p:cNvSpPr/>
          <p:nvPr/>
        </p:nvSpPr>
        <p:spPr>
          <a:xfrm>
            <a:off x="4331172" y="4150217"/>
            <a:ext cx="2581834" cy="179294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Users we are developing the IT system for</a:t>
            </a:r>
          </a:p>
        </p:txBody>
      </p:sp>
      <p:sp>
        <p:nvSpPr>
          <p:cNvPr id="12" name="TextBox 11">
            <a:extLst>
              <a:ext uri="{FF2B5EF4-FFF2-40B4-BE49-F238E27FC236}">
                <a16:creationId xmlns:a16="http://schemas.microsoft.com/office/drawing/2014/main" id="{8D49717F-56AA-45C0-B193-366505582672}"/>
              </a:ext>
            </a:extLst>
          </p:cNvPr>
          <p:cNvSpPr txBox="1"/>
          <p:nvPr/>
        </p:nvSpPr>
        <p:spPr>
          <a:xfrm>
            <a:off x="4258238" y="3503886"/>
            <a:ext cx="2689412" cy="646331"/>
          </a:xfrm>
          <a:prstGeom prst="rect">
            <a:avLst/>
          </a:prstGeom>
          <a:solidFill>
            <a:srgbClr val="00B0F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Due to the dynamic of pair programming: developers learn the business; users learn the technology</a:t>
            </a:r>
          </a:p>
        </p:txBody>
      </p:sp>
      <p:sp>
        <p:nvSpPr>
          <p:cNvPr id="13" name="Arrow: Right 12">
            <a:extLst>
              <a:ext uri="{FF2B5EF4-FFF2-40B4-BE49-F238E27FC236}">
                <a16:creationId xmlns:a16="http://schemas.microsoft.com/office/drawing/2014/main" id="{CA20406D-194A-40CB-8E14-B99C3D47E2CD}"/>
              </a:ext>
            </a:extLst>
          </p:cNvPr>
          <p:cNvSpPr/>
          <p:nvPr/>
        </p:nvSpPr>
        <p:spPr>
          <a:xfrm>
            <a:off x="6526306" y="2635251"/>
            <a:ext cx="1900518" cy="22364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Right 13">
            <a:extLst>
              <a:ext uri="{FF2B5EF4-FFF2-40B4-BE49-F238E27FC236}">
                <a16:creationId xmlns:a16="http://schemas.microsoft.com/office/drawing/2014/main" id="{E44F07D7-0622-4A68-9E1F-FE843009F76E}"/>
              </a:ext>
            </a:extLst>
          </p:cNvPr>
          <p:cNvSpPr/>
          <p:nvPr/>
        </p:nvSpPr>
        <p:spPr>
          <a:xfrm rot="1943854">
            <a:off x="6398157" y="3620370"/>
            <a:ext cx="2049649" cy="22364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Left 14">
            <a:extLst>
              <a:ext uri="{FF2B5EF4-FFF2-40B4-BE49-F238E27FC236}">
                <a16:creationId xmlns:a16="http://schemas.microsoft.com/office/drawing/2014/main" id="{B638EE90-1A0F-4012-A6E9-4050720D2812}"/>
              </a:ext>
            </a:extLst>
          </p:cNvPr>
          <p:cNvSpPr/>
          <p:nvPr/>
        </p:nvSpPr>
        <p:spPr>
          <a:xfrm rot="8150959">
            <a:off x="6293988" y="4118812"/>
            <a:ext cx="2832538" cy="28687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row: Left 15">
            <a:extLst>
              <a:ext uri="{FF2B5EF4-FFF2-40B4-BE49-F238E27FC236}">
                <a16:creationId xmlns:a16="http://schemas.microsoft.com/office/drawing/2014/main" id="{A8B1AC86-1552-4E7D-983D-BAF358C2E2E8}"/>
              </a:ext>
            </a:extLst>
          </p:cNvPr>
          <p:cNvSpPr/>
          <p:nvPr/>
        </p:nvSpPr>
        <p:spPr>
          <a:xfrm rot="10800000">
            <a:off x="6594159" y="5388517"/>
            <a:ext cx="1734053" cy="28687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551F576-B2AC-4EBF-88A4-D9AF4971A3F7}"/>
              </a:ext>
            </a:extLst>
          </p:cNvPr>
          <p:cNvSpPr txBox="1"/>
          <p:nvPr/>
        </p:nvSpPr>
        <p:spPr>
          <a:xfrm>
            <a:off x="4207412" y="6026774"/>
            <a:ext cx="3777176" cy="646331"/>
          </a:xfrm>
          <a:prstGeom prst="rect">
            <a:avLst/>
          </a:prstGeom>
          <a:blipFill>
            <a:blip r:embed="rId2"/>
            <a:tile tx="0" ty="0" sx="100000" sy="100000" flip="none" algn="tl"/>
          </a:bli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How does the public, the final end user, experience our product.</a:t>
            </a:r>
          </a:p>
        </p:txBody>
      </p:sp>
      <p:sp>
        <p:nvSpPr>
          <p:cNvPr id="18" name="Rectangle 17">
            <a:extLst>
              <a:ext uri="{FF2B5EF4-FFF2-40B4-BE49-F238E27FC236}">
                <a16:creationId xmlns:a16="http://schemas.microsoft.com/office/drawing/2014/main" id="{363EB69F-5186-40EE-AFB1-95E0C253EDC6}"/>
              </a:ext>
            </a:extLst>
          </p:cNvPr>
          <p:cNvSpPr/>
          <p:nvPr/>
        </p:nvSpPr>
        <p:spPr>
          <a:xfrm>
            <a:off x="7984588" y="5853953"/>
            <a:ext cx="4117765" cy="864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You need to learn how Joe Public (Avatar) is going to experience my product, and how they would like it to work.</a:t>
            </a:r>
          </a:p>
        </p:txBody>
      </p:sp>
    </p:spTree>
    <p:extLst>
      <p:ext uri="{BB962C8B-B14F-4D97-AF65-F5344CB8AC3E}">
        <p14:creationId xmlns:p14="http://schemas.microsoft.com/office/powerpoint/2010/main" val="23723710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F6FE-DA97-4692-9517-9D7578CEB4B3}"/>
              </a:ext>
            </a:extLst>
          </p:cNvPr>
          <p:cNvSpPr>
            <a:spLocks noGrp="1"/>
          </p:cNvSpPr>
          <p:nvPr>
            <p:ph type="title"/>
          </p:nvPr>
        </p:nvSpPr>
        <p:spPr>
          <a:xfrm>
            <a:off x="838200" y="90198"/>
            <a:ext cx="10515600" cy="590839"/>
          </a:xfrm>
          <a:solidFill>
            <a:schemeClr val="accent2">
              <a:lumMod val="20000"/>
              <a:lumOff val="80000"/>
            </a:schemeClr>
          </a:solidFill>
        </p:spPr>
        <p:txBody>
          <a:bodyPr>
            <a:normAutofit fontScale="90000"/>
          </a:bodyPr>
          <a:lstStyle/>
          <a:p>
            <a:r>
              <a:rPr lang="en-CA" dirty="0"/>
              <a:t>The Enterprise can be viewed as:</a:t>
            </a:r>
          </a:p>
        </p:txBody>
      </p:sp>
      <p:sp>
        <p:nvSpPr>
          <p:cNvPr id="4" name="Oval 3">
            <a:extLst>
              <a:ext uri="{FF2B5EF4-FFF2-40B4-BE49-F238E27FC236}">
                <a16:creationId xmlns:a16="http://schemas.microsoft.com/office/drawing/2014/main" id="{E26858CA-6254-4CAC-B04E-1A40936789CA}"/>
              </a:ext>
            </a:extLst>
          </p:cNvPr>
          <p:cNvSpPr/>
          <p:nvPr/>
        </p:nvSpPr>
        <p:spPr>
          <a:xfrm>
            <a:off x="1105593" y="1429789"/>
            <a:ext cx="4488872" cy="42561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latin typeface="Amasis MT Pro Light" panose="02040304050005020304" pitchFamily="18" charset="0"/>
              </a:rPr>
              <a:t>Business Technology hardware platform DOMAIN</a:t>
            </a:r>
          </a:p>
        </p:txBody>
      </p:sp>
      <p:sp>
        <p:nvSpPr>
          <p:cNvPr id="5" name="Oval 4">
            <a:extLst>
              <a:ext uri="{FF2B5EF4-FFF2-40B4-BE49-F238E27FC236}">
                <a16:creationId xmlns:a16="http://schemas.microsoft.com/office/drawing/2014/main" id="{2CC05DEF-7AC4-46D7-8E2E-B79B92B85A42}"/>
              </a:ext>
            </a:extLst>
          </p:cNvPr>
          <p:cNvSpPr/>
          <p:nvPr/>
        </p:nvSpPr>
        <p:spPr>
          <a:xfrm>
            <a:off x="5015346" y="1305098"/>
            <a:ext cx="4488872" cy="425611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dirty="0">
                <a:solidFill>
                  <a:schemeClr val="tx1"/>
                </a:solidFill>
                <a:latin typeface="Aldhabi" panose="01000000000000000000" pitchFamily="2" charset="-78"/>
                <a:cs typeface="Aldhabi" panose="01000000000000000000" pitchFamily="2" charset="-78"/>
              </a:rPr>
              <a:t>Business Operations DOMAIN: Goals and outcomes of the BUSINESS</a:t>
            </a:r>
          </a:p>
        </p:txBody>
      </p:sp>
      <p:sp>
        <p:nvSpPr>
          <p:cNvPr id="6" name="Rectangle 5">
            <a:extLst>
              <a:ext uri="{FF2B5EF4-FFF2-40B4-BE49-F238E27FC236}">
                <a16:creationId xmlns:a16="http://schemas.microsoft.com/office/drawing/2014/main" id="{19C28D0A-1199-4731-973E-284E526DE454}"/>
              </a:ext>
            </a:extLst>
          </p:cNvPr>
          <p:cNvSpPr/>
          <p:nvPr/>
        </p:nvSpPr>
        <p:spPr>
          <a:xfrm>
            <a:off x="5015345" y="1795549"/>
            <a:ext cx="579119" cy="3312621"/>
          </a:xfrm>
          <a:prstGeom prst="rect">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DD90F11B-FA0A-4248-865C-6496A38F1668}"/>
              </a:ext>
            </a:extLst>
          </p:cNvPr>
          <p:cNvSpPr txBox="1"/>
          <p:nvPr/>
        </p:nvSpPr>
        <p:spPr>
          <a:xfrm rot="16200000">
            <a:off x="3708862" y="3356555"/>
            <a:ext cx="3133898" cy="369332"/>
          </a:xfrm>
          <a:prstGeom prst="rect">
            <a:avLst/>
          </a:prstGeom>
          <a:noFill/>
        </p:spPr>
        <p:txBody>
          <a:bodyPr wrap="square" rtlCol="0">
            <a:spAutoFit/>
          </a:bodyPr>
          <a:lstStyle/>
          <a:p>
            <a:r>
              <a:rPr lang="en-CA" dirty="0"/>
              <a:t>SOA Value Chain happens here:</a:t>
            </a:r>
          </a:p>
        </p:txBody>
      </p:sp>
    </p:spTree>
    <p:extLst>
      <p:ext uri="{BB962C8B-B14F-4D97-AF65-F5344CB8AC3E}">
        <p14:creationId xmlns:p14="http://schemas.microsoft.com/office/powerpoint/2010/main" val="24384160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B8783-9A0F-4AEB-975E-D9F1D70F1E89}"/>
              </a:ext>
            </a:extLst>
          </p:cNvPr>
          <p:cNvSpPr>
            <a:spLocks noGrp="1"/>
          </p:cNvSpPr>
          <p:nvPr>
            <p:ph idx="1"/>
          </p:nvPr>
        </p:nvSpPr>
        <p:spPr>
          <a:xfrm>
            <a:off x="706582" y="498764"/>
            <a:ext cx="10647218" cy="3374967"/>
          </a:xfrm>
          <a:solidFill>
            <a:schemeClr val="accent4"/>
          </a:solidFill>
        </p:spPr>
        <p:txBody>
          <a:bodyPr>
            <a:normAutofit lnSpcReduction="10000"/>
          </a:bodyPr>
          <a:lstStyle/>
          <a:p>
            <a:pPr marL="0" indent="0">
              <a:lnSpc>
                <a:spcPct val="107000"/>
              </a:lnSpc>
              <a:spcAft>
                <a:spcPts val="800"/>
              </a:spcAft>
              <a:buNone/>
            </a:pPr>
            <a:r>
              <a:rPr lang="en-CA" sz="1800" u="sng" dirty="0">
                <a:solidFill>
                  <a:srgbClr val="002060"/>
                </a:solidFill>
                <a:effectLst/>
                <a:highlight>
                  <a:srgbClr val="FFFF00"/>
                </a:highlight>
                <a:latin typeface="Arvo" panose="02000000000000000000" pitchFamily="2" charset="0"/>
                <a:ea typeface="Calibri" panose="020F0502020204030204" pitchFamily="34" charset="0"/>
                <a:cs typeface="Times New Roman" panose="02020603050405020304" pitchFamily="18" charset="0"/>
              </a:rPr>
              <a:t>Value deliveries of Service Oriented Architecture Solutions:</a:t>
            </a:r>
            <a:endParaRPr lang="en-CA"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u="none" strike="noStrike" dirty="0">
                <a:solidFill>
                  <a:srgbClr val="002060"/>
                </a:solidFill>
                <a:effectLst/>
                <a:latin typeface="Arvo" panose="02000000000000000000" pitchFamily="2" charset="0"/>
                <a:ea typeface="Calibri" panose="020F0502020204030204" pitchFamily="34" charset="0"/>
                <a:cs typeface="Times New Roman" panose="02020603050405020304" pitchFamily="18" charset="0"/>
              </a:rPr>
              <a:t> </a:t>
            </a:r>
            <a:r>
              <a:rPr lang="en-CA" sz="1800" u="none" strike="noStrike" dirty="0">
                <a:solidFill>
                  <a:srgbClr val="002060"/>
                </a:solidFill>
                <a:effectLst/>
                <a:highlight>
                  <a:srgbClr val="00FFFF"/>
                </a:highlight>
                <a:latin typeface="Arvo" panose="02000000000000000000" pitchFamily="2" charset="0"/>
                <a:ea typeface="Calibri" panose="020F0502020204030204" pitchFamily="34" charset="0"/>
                <a:cs typeface="Times New Roman" panose="02020603050405020304" pitchFamily="18" charset="0"/>
              </a:rPr>
              <a:t>Level 1: </a:t>
            </a:r>
            <a:r>
              <a:rPr lang="en-CA" sz="1800" dirty="0">
                <a:solidFill>
                  <a:srgbClr val="002060"/>
                </a:solidFill>
                <a:effectLst/>
                <a:latin typeface="Arvo" panose="02000000000000000000" pitchFamily="2" charset="0"/>
                <a:ea typeface="Calibri" panose="020F0502020204030204" pitchFamily="34" charset="0"/>
                <a:cs typeface="Times New Roman" panose="02020603050405020304" pitchFamily="18" charset="0"/>
              </a:rPr>
              <a:t>Achieve the Alignment of the DEVOPS platform (computer hardware) with Business Goals and Requirements.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CA" sz="1800" dirty="0">
                <a:solidFill>
                  <a:srgbClr val="002060"/>
                </a:solidFill>
                <a:highlight>
                  <a:srgbClr val="FFFF00"/>
                </a:highlight>
                <a:latin typeface="Arvo" panose="02000000000000000000" pitchFamily="2" charset="0"/>
                <a:ea typeface="Calibri" panose="020F0502020204030204" pitchFamily="34" charset="0"/>
                <a:cs typeface="Times New Roman" panose="02020603050405020304" pitchFamily="18" charset="0"/>
              </a:rPr>
              <a:t>Level 2: </a:t>
            </a:r>
            <a:r>
              <a:rPr lang="en-CA" sz="1800" dirty="0">
                <a:solidFill>
                  <a:srgbClr val="002060"/>
                </a:solidFill>
                <a:effectLst/>
                <a:latin typeface="Arvo" panose="02000000000000000000" pitchFamily="2" charset="0"/>
                <a:ea typeface="Calibri" panose="020F0502020204030204" pitchFamily="34" charset="0"/>
                <a:cs typeface="Times New Roman" panose="02020603050405020304" pitchFamily="18" charset="0"/>
              </a:rPr>
              <a:t>Optimize, squeeze out every drop of value we can get from the Platform: {The Technology, Information about our customers and the Business Marketplace, “soft knowledge” –  create a repository of  all the information that people have in the heads which may not be written down.}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dirty="0">
                <a:solidFill>
                  <a:schemeClr val="bg1"/>
                </a:solidFill>
                <a:effectLst/>
                <a:highlight>
                  <a:srgbClr val="000080"/>
                </a:highlight>
                <a:latin typeface="Arvo" panose="02000000000000000000" pitchFamily="2" charset="0"/>
                <a:ea typeface="Calibri" panose="020F0502020204030204" pitchFamily="34" charset="0"/>
                <a:cs typeface="Times New Roman" panose="02020603050405020304" pitchFamily="18" charset="0"/>
              </a:rPr>
              <a:t>Level 3: </a:t>
            </a:r>
            <a:r>
              <a:rPr lang="en-CA" sz="1800" dirty="0">
                <a:solidFill>
                  <a:srgbClr val="002060"/>
                </a:solidFill>
                <a:effectLst/>
                <a:latin typeface="Arvo" panose="02000000000000000000" pitchFamily="2" charset="0"/>
                <a:ea typeface="Calibri" panose="020F0502020204030204" pitchFamily="34" charset="0"/>
                <a:cs typeface="Times New Roman" panose="02020603050405020304" pitchFamily="18" charset="0"/>
              </a:rPr>
              <a:t>The highest value goal of SOA is: be able to change the way the business processes execute in real time according to customer and marketplace demand.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Rectangle 3">
            <a:extLst>
              <a:ext uri="{FF2B5EF4-FFF2-40B4-BE49-F238E27FC236}">
                <a16:creationId xmlns:a16="http://schemas.microsoft.com/office/drawing/2014/main" id="{14571D36-4BE5-4F15-BA4B-9EA2F2A38C99}"/>
              </a:ext>
            </a:extLst>
          </p:cNvPr>
          <p:cNvSpPr/>
          <p:nvPr/>
        </p:nvSpPr>
        <p:spPr>
          <a:xfrm>
            <a:off x="706582" y="3873730"/>
            <a:ext cx="2003367" cy="236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How SOA makes our Level 3 dynamic changing of business processes at runtime work:</a:t>
            </a:r>
          </a:p>
        </p:txBody>
      </p:sp>
      <p:sp>
        <p:nvSpPr>
          <p:cNvPr id="5" name="Oval 4">
            <a:extLst>
              <a:ext uri="{FF2B5EF4-FFF2-40B4-BE49-F238E27FC236}">
                <a16:creationId xmlns:a16="http://schemas.microsoft.com/office/drawing/2014/main" id="{EE4872C5-2319-482C-8771-9D94373F02BF}"/>
              </a:ext>
            </a:extLst>
          </p:cNvPr>
          <p:cNvSpPr/>
          <p:nvPr/>
        </p:nvSpPr>
        <p:spPr>
          <a:xfrm>
            <a:off x="6425738" y="3549534"/>
            <a:ext cx="2552007" cy="2593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Our JSON data MODEL can self-modify dynamically, autonomously in real time</a:t>
            </a:r>
          </a:p>
        </p:txBody>
      </p:sp>
      <p:sp>
        <p:nvSpPr>
          <p:cNvPr id="6" name="Oval 5">
            <a:extLst>
              <a:ext uri="{FF2B5EF4-FFF2-40B4-BE49-F238E27FC236}">
                <a16:creationId xmlns:a16="http://schemas.microsoft.com/office/drawing/2014/main" id="{408C7502-AB48-4C1C-8BA4-65C473CFBB83}"/>
              </a:ext>
            </a:extLst>
          </p:cNvPr>
          <p:cNvSpPr/>
          <p:nvPr/>
        </p:nvSpPr>
        <p:spPr>
          <a:xfrm>
            <a:off x="3543993" y="3549534"/>
            <a:ext cx="2552007" cy="2593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The tapestry of threads can self-modify dynamically, autonomously in real time</a:t>
            </a:r>
          </a:p>
        </p:txBody>
      </p:sp>
      <p:sp>
        <p:nvSpPr>
          <p:cNvPr id="7" name="Arrow: Right 6">
            <a:extLst>
              <a:ext uri="{FF2B5EF4-FFF2-40B4-BE49-F238E27FC236}">
                <a16:creationId xmlns:a16="http://schemas.microsoft.com/office/drawing/2014/main" id="{71E7C663-374B-45B5-B4CD-DF46B8EAF859}"/>
              </a:ext>
            </a:extLst>
          </p:cNvPr>
          <p:cNvSpPr/>
          <p:nvPr/>
        </p:nvSpPr>
        <p:spPr>
          <a:xfrm>
            <a:off x="2468880" y="5960225"/>
            <a:ext cx="6508865" cy="3657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836613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F0B63A2-FC67-44A1-94A6-AFE778B39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841" y="290454"/>
            <a:ext cx="8764317" cy="65675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with medium confidence">
            <a:extLst>
              <a:ext uri="{FF2B5EF4-FFF2-40B4-BE49-F238E27FC236}">
                <a16:creationId xmlns:a16="http://schemas.microsoft.com/office/drawing/2014/main" id="{E90FEE5F-3145-483D-AAC3-2A1D0BD70F29}"/>
              </a:ext>
            </a:extLst>
          </p:cNvPr>
          <p:cNvPicPr>
            <a:picLocks noChangeAspect="1"/>
          </p:cNvPicPr>
          <p:nvPr/>
        </p:nvPicPr>
        <p:blipFill>
          <a:blip r:embed="rId3"/>
          <a:stretch>
            <a:fillRect/>
          </a:stretch>
        </p:blipFill>
        <p:spPr>
          <a:xfrm>
            <a:off x="479566" y="0"/>
            <a:ext cx="11232865" cy="1951348"/>
          </a:xfrm>
          <a:prstGeom prst="rect">
            <a:avLst/>
          </a:prstGeom>
        </p:spPr>
      </p:pic>
    </p:spTree>
    <p:extLst>
      <p:ext uri="{BB962C8B-B14F-4D97-AF65-F5344CB8AC3E}">
        <p14:creationId xmlns:p14="http://schemas.microsoft.com/office/powerpoint/2010/main" val="33071707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C9A9D9-7A58-4BBE-9D5A-01CD6F5AC781}"/>
              </a:ext>
            </a:extLst>
          </p:cNvPr>
          <p:cNvPicPr>
            <a:picLocks noChangeAspect="1"/>
          </p:cNvPicPr>
          <p:nvPr/>
        </p:nvPicPr>
        <p:blipFill>
          <a:blip r:embed="rId2"/>
          <a:stretch>
            <a:fillRect/>
          </a:stretch>
        </p:blipFill>
        <p:spPr>
          <a:xfrm>
            <a:off x="1005524" y="129000"/>
            <a:ext cx="10180952" cy="6600000"/>
          </a:xfrm>
          <a:prstGeom prst="rect">
            <a:avLst/>
          </a:prstGeom>
        </p:spPr>
      </p:pic>
    </p:spTree>
    <p:extLst>
      <p:ext uri="{BB962C8B-B14F-4D97-AF65-F5344CB8AC3E}">
        <p14:creationId xmlns:p14="http://schemas.microsoft.com/office/powerpoint/2010/main" val="16857903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04ED9E-47AC-4119-A339-800182C90C68}"/>
              </a:ext>
            </a:extLst>
          </p:cNvPr>
          <p:cNvPicPr>
            <a:picLocks noChangeAspect="1"/>
          </p:cNvPicPr>
          <p:nvPr/>
        </p:nvPicPr>
        <p:blipFill>
          <a:blip r:embed="rId2"/>
          <a:stretch>
            <a:fillRect/>
          </a:stretch>
        </p:blipFill>
        <p:spPr>
          <a:xfrm>
            <a:off x="5303829" y="461913"/>
            <a:ext cx="6327187" cy="5557101"/>
          </a:xfrm>
          <a:prstGeom prst="rect">
            <a:avLst/>
          </a:prstGeom>
        </p:spPr>
      </p:pic>
      <p:sp>
        <p:nvSpPr>
          <p:cNvPr id="6" name="TextBox 5">
            <a:extLst>
              <a:ext uri="{FF2B5EF4-FFF2-40B4-BE49-F238E27FC236}">
                <a16:creationId xmlns:a16="http://schemas.microsoft.com/office/drawing/2014/main" id="{E061964A-A19D-4D7E-9DBA-E91350B65532}"/>
              </a:ext>
            </a:extLst>
          </p:cNvPr>
          <p:cNvSpPr txBox="1"/>
          <p:nvPr/>
        </p:nvSpPr>
        <p:spPr>
          <a:xfrm>
            <a:off x="197963" y="329938"/>
            <a:ext cx="4883084" cy="3693319"/>
          </a:xfrm>
          <a:prstGeom prst="rect">
            <a:avLst/>
          </a:prstGeom>
          <a:noFill/>
        </p:spPr>
        <p:txBody>
          <a:bodyPr wrap="square" rtlCol="0">
            <a:spAutoFit/>
          </a:bodyPr>
          <a:lstStyle/>
          <a:p>
            <a:r>
              <a:rPr lang="en-CA" dirty="0"/>
              <a:t>Every element of the SOA Value Checklist is there because, this was the world of computing by the 1990s.</a:t>
            </a:r>
          </a:p>
          <a:p>
            <a:endParaRPr lang="en-CA" dirty="0"/>
          </a:p>
          <a:p>
            <a:r>
              <a:rPr lang="en-CA" dirty="0"/>
              <a:t>Proprietary data and hardware formats</a:t>
            </a:r>
          </a:p>
          <a:p>
            <a:r>
              <a:rPr lang="en-CA" dirty="0"/>
              <a:t>{SOA wants open standards}</a:t>
            </a:r>
          </a:p>
          <a:p>
            <a:endParaRPr lang="en-CA" dirty="0"/>
          </a:p>
          <a:p>
            <a:r>
              <a:rPr lang="en-CA" dirty="0"/>
              <a:t>Lack of ability for companies to create data and service sharing across their networks</a:t>
            </a:r>
          </a:p>
          <a:p>
            <a:r>
              <a:rPr lang="en-CA" dirty="0"/>
              <a:t>{Companies want the ability to easily communicate with customers and </a:t>
            </a:r>
            <a:r>
              <a:rPr lang="en-CA"/>
              <a:t>other companies}</a:t>
            </a:r>
            <a:endParaRPr lang="en-CA" dirty="0"/>
          </a:p>
          <a:p>
            <a:endParaRPr lang="en-CA" dirty="0"/>
          </a:p>
        </p:txBody>
      </p:sp>
    </p:spTree>
    <p:extLst>
      <p:ext uri="{BB962C8B-B14F-4D97-AF65-F5344CB8AC3E}">
        <p14:creationId xmlns:p14="http://schemas.microsoft.com/office/powerpoint/2010/main" val="38260589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D9932B-F51A-4A58-8EFE-08B282530889}"/>
              </a:ext>
            </a:extLst>
          </p:cNvPr>
          <p:cNvPicPr>
            <a:picLocks noChangeAspect="1"/>
          </p:cNvPicPr>
          <p:nvPr/>
        </p:nvPicPr>
        <p:blipFill>
          <a:blip r:embed="rId2"/>
          <a:stretch>
            <a:fillRect/>
          </a:stretch>
        </p:blipFill>
        <p:spPr>
          <a:xfrm>
            <a:off x="1548192" y="643467"/>
            <a:ext cx="9095615"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250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DA56-C77D-9C1A-2283-2AD66585AA33}"/>
              </a:ext>
            </a:extLst>
          </p:cNvPr>
          <p:cNvSpPr>
            <a:spLocks noGrp="1"/>
          </p:cNvSpPr>
          <p:nvPr>
            <p:ph type="title"/>
          </p:nvPr>
        </p:nvSpPr>
        <p:spPr>
          <a:xfrm>
            <a:off x="838200" y="365125"/>
            <a:ext cx="10515600" cy="89217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txBody>
          <a:bodyPr/>
          <a:lstStyle/>
          <a:p>
            <a:r>
              <a:rPr lang="en-CA" dirty="0"/>
              <a:t>Course Visual Learning Roadmap:</a:t>
            </a:r>
          </a:p>
        </p:txBody>
      </p:sp>
      <p:sp>
        <p:nvSpPr>
          <p:cNvPr id="3" name="Content Placeholder 2">
            <a:extLst>
              <a:ext uri="{FF2B5EF4-FFF2-40B4-BE49-F238E27FC236}">
                <a16:creationId xmlns:a16="http://schemas.microsoft.com/office/drawing/2014/main" id="{49F36BFB-BB07-2E74-4B82-2AF675C66976}"/>
              </a:ext>
            </a:extLst>
          </p:cNvPr>
          <p:cNvSpPr>
            <a:spLocks noGrp="1"/>
          </p:cNvSpPr>
          <p:nvPr>
            <p:ph idx="1"/>
          </p:nvPr>
        </p:nvSpPr>
        <p:spPr>
          <a:xfrm>
            <a:off x="838200" y="1825625"/>
            <a:ext cx="10515600" cy="390037"/>
          </a:xfrm>
        </p:spPr>
        <p:txBody>
          <a:bodyPr/>
          <a:lstStyle/>
          <a:p>
            <a:pPr marL="0" indent="0">
              <a:buNone/>
            </a:pPr>
            <a:r>
              <a:rPr lang="en-CA" sz="1600" dirty="0">
                <a:hlinkClick r:id="rId2"/>
              </a:rPr>
              <a:t>https://share.mindmanager.com/?mm_link_external=true#publish/biFdOKL8uHXod2qENAoylISjMTEyvdh1NFgOZla5</a:t>
            </a:r>
            <a:r>
              <a:rPr lang="en-CA" sz="1600" dirty="0"/>
              <a:t> </a:t>
            </a:r>
          </a:p>
          <a:p>
            <a:pPr marL="0" indent="0">
              <a:buNone/>
            </a:pPr>
            <a:endParaRPr lang="en-CA" dirty="0"/>
          </a:p>
        </p:txBody>
      </p:sp>
    </p:spTree>
    <p:extLst>
      <p:ext uri="{BB962C8B-B14F-4D97-AF65-F5344CB8AC3E}">
        <p14:creationId xmlns:p14="http://schemas.microsoft.com/office/powerpoint/2010/main" val="21937740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50211-45E2-4BE6-A4A8-4362ECCC36EE}"/>
              </a:ext>
            </a:extLst>
          </p:cNvPr>
          <p:cNvSpPr>
            <a:spLocks noGrp="1"/>
          </p:cNvSpPr>
          <p:nvPr>
            <p:ph type="title"/>
          </p:nvPr>
        </p:nvSpPr>
        <p:spPr>
          <a:xfrm>
            <a:off x="838200" y="365125"/>
            <a:ext cx="10515600" cy="757093"/>
          </a:xfrm>
          <a:solidFill>
            <a:schemeClr val="tx1"/>
          </a:solidFill>
        </p:spPr>
        <p:txBody>
          <a:bodyPr>
            <a:normAutofit/>
          </a:bodyPr>
          <a:lstStyle/>
          <a:p>
            <a:r>
              <a:rPr lang="en-CA" sz="4800" dirty="0">
                <a:solidFill>
                  <a:schemeClr val="bg1"/>
                </a:solidFill>
                <a:latin typeface="Abadi" panose="020B0604020104020204" pitchFamily="34" charset="0"/>
              </a:rPr>
              <a:t>What is the problem:</a:t>
            </a:r>
          </a:p>
        </p:txBody>
      </p:sp>
      <p:sp>
        <p:nvSpPr>
          <p:cNvPr id="3" name="Content Placeholder 2">
            <a:extLst>
              <a:ext uri="{FF2B5EF4-FFF2-40B4-BE49-F238E27FC236}">
                <a16:creationId xmlns:a16="http://schemas.microsoft.com/office/drawing/2014/main" id="{C4AAE6AD-A79D-472D-A07D-DF0CF72FE410}"/>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24164703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605-3567-4078-8B1D-B5A7420801CF}"/>
              </a:ext>
            </a:extLst>
          </p:cNvPr>
          <p:cNvSpPr>
            <a:spLocks noGrp="1"/>
          </p:cNvSpPr>
          <p:nvPr>
            <p:ph type="title"/>
          </p:nvPr>
        </p:nvSpPr>
        <p:spPr>
          <a:xfrm>
            <a:off x="838200" y="365125"/>
            <a:ext cx="10515600" cy="617641"/>
          </a:xfrm>
          <a:solidFill>
            <a:schemeClr val="bg2">
              <a:lumMod val="75000"/>
            </a:schemeClr>
          </a:solidFill>
        </p:spPr>
        <p:txBody>
          <a:bodyPr>
            <a:normAutofit fontScale="90000"/>
          </a:bodyPr>
          <a:lstStyle/>
          <a:p>
            <a:r>
              <a:rPr lang="en-CA" dirty="0"/>
              <a:t>The 5 Steps to building SOLID Applications</a:t>
            </a:r>
          </a:p>
        </p:txBody>
      </p:sp>
      <p:sp>
        <p:nvSpPr>
          <p:cNvPr id="3" name="Content Placeholder 2">
            <a:extLst>
              <a:ext uri="{FF2B5EF4-FFF2-40B4-BE49-F238E27FC236}">
                <a16:creationId xmlns:a16="http://schemas.microsoft.com/office/drawing/2014/main" id="{A4C0DAB7-0E33-4E21-A081-50826E9971AE}"/>
              </a:ext>
            </a:extLst>
          </p:cNvPr>
          <p:cNvSpPr>
            <a:spLocks noGrp="1"/>
          </p:cNvSpPr>
          <p:nvPr>
            <p:ph idx="1"/>
          </p:nvPr>
        </p:nvSpPr>
        <p:spPr>
          <a:xfrm>
            <a:off x="838200" y="1145137"/>
            <a:ext cx="10515600" cy="4843819"/>
          </a:xfrm>
          <a:solidFill>
            <a:schemeClr val="tx2">
              <a:lumMod val="20000"/>
              <a:lumOff val="80000"/>
            </a:schemeClr>
          </a:solidFill>
        </p:spPr>
        <p:txBody>
          <a:bodyPr/>
          <a:lstStyle/>
          <a:p>
            <a:pPr marL="0" indent="0">
              <a:buNone/>
            </a:pPr>
            <a:r>
              <a:rPr lang="en-CA" dirty="0"/>
              <a:t>Extreme programming says: Take a Test-First Approach: Write TESTS first and instruct your programmers to write their code to make the TESTS Pass</a:t>
            </a:r>
          </a:p>
          <a:p>
            <a:pPr marL="0" indent="0">
              <a:buNone/>
            </a:pPr>
            <a:r>
              <a:rPr lang="en-CA" dirty="0"/>
              <a:t>Document your Application right from the start with lots of comments and pseudocode</a:t>
            </a:r>
          </a:p>
          <a:p>
            <a:pPr marL="0" indent="0">
              <a:buNone/>
            </a:pPr>
            <a:r>
              <a:rPr lang="en-CA" dirty="0"/>
              <a:t>Create and maintain UML diagrams</a:t>
            </a:r>
          </a:p>
          <a:p>
            <a:pPr marL="0" indent="0">
              <a:buNone/>
            </a:pPr>
            <a:r>
              <a:rPr lang="en-CA" dirty="0"/>
              <a:t>Use meaningful data field and method names (these come out of your Use Cases in your Unified Process Analysis)</a:t>
            </a:r>
          </a:p>
          <a:p>
            <a:pPr marL="0" indent="0">
              <a:buNone/>
            </a:pPr>
            <a:endParaRPr lang="en-CA" dirty="0"/>
          </a:p>
          <a:p>
            <a:pPr marL="0" indent="0">
              <a:buNone/>
            </a:pPr>
            <a:r>
              <a:rPr lang="en-CA" dirty="0"/>
              <a:t>The benefit = Your code will be maintainable and extendable. </a:t>
            </a:r>
          </a:p>
        </p:txBody>
      </p:sp>
    </p:spTree>
    <p:extLst>
      <p:ext uri="{BB962C8B-B14F-4D97-AF65-F5344CB8AC3E}">
        <p14:creationId xmlns:p14="http://schemas.microsoft.com/office/powerpoint/2010/main" val="6714297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605-3567-4078-8B1D-B5A7420801CF}"/>
              </a:ext>
            </a:extLst>
          </p:cNvPr>
          <p:cNvSpPr>
            <a:spLocks noGrp="1"/>
          </p:cNvSpPr>
          <p:nvPr>
            <p:ph type="title"/>
          </p:nvPr>
        </p:nvSpPr>
        <p:spPr>
          <a:xfrm>
            <a:off x="838200" y="365125"/>
            <a:ext cx="10515600" cy="617641"/>
          </a:xfrm>
          <a:solidFill>
            <a:schemeClr val="bg2">
              <a:lumMod val="75000"/>
            </a:schemeClr>
          </a:solidFill>
        </p:spPr>
        <p:txBody>
          <a:bodyPr>
            <a:normAutofit fontScale="90000"/>
          </a:bodyPr>
          <a:lstStyle/>
          <a:p>
            <a:r>
              <a:rPr lang="en-CA" dirty="0"/>
              <a:t>The 5 Steps to building SOLID Applications</a:t>
            </a:r>
          </a:p>
        </p:txBody>
      </p:sp>
      <p:sp>
        <p:nvSpPr>
          <p:cNvPr id="3" name="Content Placeholder 2">
            <a:extLst>
              <a:ext uri="{FF2B5EF4-FFF2-40B4-BE49-F238E27FC236}">
                <a16:creationId xmlns:a16="http://schemas.microsoft.com/office/drawing/2014/main" id="{A4C0DAB7-0E33-4E21-A081-50826E9971AE}"/>
              </a:ext>
            </a:extLst>
          </p:cNvPr>
          <p:cNvSpPr>
            <a:spLocks noGrp="1"/>
          </p:cNvSpPr>
          <p:nvPr>
            <p:ph idx="1"/>
          </p:nvPr>
        </p:nvSpPr>
        <p:spPr>
          <a:xfrm>
            <a:off x="838200" y="1145137"/>
            <a:ext cx="10515600" cy="4843819"/>
          </a:xfrm>
          <a:solidFill>
            <a:schemeClr val="tx2">
              <a:lumMod val="20000"/>
              <a:lumOff val="80000"/>
            </a:schemeClr>
          </a:solidFill>
        </p:spPr>
        <p:txBody>
          <a:bodyPr/>
          <a:lstStyle/>
          <a:p>
            <a:pPr marL="514350" indent="-514350">
              <a:buFont typeface="+mj-lt"/>
              <a:buAutoNum type="arabicPeriod"/>
            </a:pPr>
            <a:r>
              <a:rPr lang="en-CA" dirty="0"/>
              <a:t>Take a test first mindset</a:t>
            </a:r>
          </a:p>
          <a:p>
            <a:pPr marL="514350" indent="-514350">
              <a:buFont typeface="+mj-lt"/>
              <a:buAutoNum type="arabicPeriod"/>
            </a:pPr>
            <a:endParaRPr lang="en-CA" dirty="0"/>
          </a:p>
          <a:p>
            <a:pPr marL="514350" indent="-514350">
              <a:buFont typeface="+mj-lt"/>
              <a:buAutoNum type="arabicPeriod"/>
            </a:pPr>
            <a:r>
              <a:rPr lang="en-CA" dirty="0"/>
              <a:t>Forward Generate your Java Code from UML</a:t>
            </a:r>
          </a:p>
          <a:p>
            <a:pPr marL="514350" indent="-514350">
              <a:buFont typeface="+mj-lt"/>
              <a:buAutoNum type="arabicPeriod"/>
            </a:pPr>
            <a:endParaRPr lang="en-CA" dirty="0"/>
          </a:p>
          <a:p>
            <a:pPr marL="514350" indent="-514350">
              <a:buFont typeface="+mj-lt"/>
              <a:buAutoNum type="arabicPeriod"/>
            </a:pPr>
            <a:r>
              <a:rPr lang="en-CA" dirty="0"/>
              <a:t>Create your Application’s Document from the start by liberal use of Comments and Pseudo Code</a:t>
            </a:r>
          </a:p>
          <a:p>
            <a:pPr marL="514350" indent="-514350">
              <a:buFont typeface="+mj-lt"/>
              <a:buAutoNum type="arabicPeriod"/>
            </a:pPr>
            <a:endParaRPr lang="en-CA" dirty="0"/>
          </a:p>
          <a:p>
            <a:pPr marL="514350" indent="-514350">
              <a:buFont typeface="+mj-lt"/>
              <a:buAutoNum type="arabicPeriod"/>
            </a:pPr>
            <a:r>
              <a:rPr lang="en-CA" dirty="0"/>
              <a:t>Meaningful Data Field and Method Names</a:t>
            </a:r>
          </a:p>
        </p:txBody>
      </p:sp>
    </p:spTree>
    <p:extLst>
      <p:ext uri="{BB962C8B-B14F-4D97-AF65-F5344CB8AC3E}">
        <p14:creationId xmlns:p14="http://schemas.microsoft.com/office/powerpoint/2010/main" val="13960296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0F882-AA1E-486A-8F65-2CC9222988FB}"/>
              </a:ext>
            </a:extLst>
          </p:cNvPr>
          <p:cNvPicPr>
            <a:picLocks noChangeAspect="1"/>
          </p:cNvPicPr>
          <p:nvPr/>
        </p:nvPicPr>
        <p:blipFill>
          <a:blip r:embed="rId2"/>
          <a:stretch>
            <a:fillRect/>
          </a:stretch>
        </p:blipFill>
        <p:spPr>
          <a:xfrm>
            <a:off x="1390539" y="0"/>
            <a:ext cx="9410921" cy="6858000"/>
          </a:xfrm>
          <a:prstGeom prst="rect">
            <a:avLst/>
          </a:prstGeom>
        </p:spPr>
      </p:pic>
    </p:spTree>
    <p:extLst>
      <p:ext uri="{BB962C8B-B14F-4D97-AF65-F5344CB8AC3E}">
        <p14:creationId xmlns:p14="http://schemas.microsoft.com/office/powerpoint/2010/main" val="38111761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AFA46D-8B76-4854-96D4-696199A6E6A6}"/>
              </a:ext>
            </a:extLst>
          </p:cNvPr>
          <p:cNvSpPr/>
          <p:nvPr/>
        </p:nvSpPr>
        <p:spPr>
          <a:xfrm>
            <a:off x="140918" y="3986153"/>
            <a:ext cx="9300763" cy="272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2B90DC-2B3E-45F8-8130-D6F1C541A674}"/>
              </a:ext>
            </a:extLst>
          </p:cNvPr>
          <p:cNvSpPr>
            <a:spLocks noGrp="1"/>
          </p:cNvSpPr>
          <p:nvPr>
            <p:ph type="title"/>
          </p:nvPr>
        </p:nvSpPr>
        <p:spPr>
          <a:xfrm>
            <a:off x="838200" y="211301"/>
            <a:ext cx="10515600" cy="788557"/>
          </a:xfrm>
          <a:solidFill>
            <a:schemeClr val="tx2">
              <a:lumMod val="40000"/>
              <a:lumOff val="60000"/>
            </a:schemeClr>
          </a:solidFill>
        </p:spPr>
        <p:txBody>
          <a:bodyPr/>
          <a:lstStyle/>
          <a:p>
            <a:r>
              <a:rPr lang="en-CA" dirty="0"/>
              <a:t>The basic mechanics of Programming:</a:t>
            </a:r>
          </a:p>
        </p:txBody>
      </p:sp>
      <p:sp>
        <p:nvSpPr>
          <p:cNvPr id="3" name="Content Placeholder 2">
            <a:extLst>
              <a:ext uri="{FF2B5EF4-FFF2-40B4-BE49-F238E27FC236}">
                <a16:creationId xmlns:a16="http://schemas.microsoft.com/office/drawing/2014/main" id="{6ADBF8DE-A0F4-4A7E-B688-990F9B09DA2E}"/>
              </a:ext>
            </a:extLst>
          </p:cNvPr>
          <p:cNvSpPr>
            <a:spLocks noGrp="1"/>
          </p:cNvSpPr>
          <p:nvPr>
            <p:ph idx="1"/>
          </p:nvPr>
        </p:nvSpPr>
        <p:spPr>
          <a:xfrm>
            <a:off x="838198" y="1022321"/>
            <a:ext cx="4878936" cy="2372834"/>
          </a:xfrm>
          <a:solidFill>
            <a:schemeClr val="bg2">
              <a:lumMod val="90000"/>
            </a:schemeClr>
          </a:solidFill>
        </p:spPr>
        <p:txBody>
          <a:bodyPr>
            <a:normAutofit lnSpcReduction="10000"/>
          </a:bodyPr>
          <a:lstStyle/>
          <a:p>
            <a:pPr marL="0" indent="0">
              <a:buNone/>
            </a:pPr>
            <a:r>
              <a:rPr lang="en-CA" b="1" u="sng" dirty="0"/>
              <a:t>Data Structures</a:t>
            </a:r>
            <a:endParaRPr lang="en-CA" dirty="0"/>
          </a:p>
          <a:p>
            <a:pPr marL="0" indent="0">
              <a:buNone/>
            </a:pPr>
            <a:r>
              <a:rPr lang="en-CA" sz="2400" dirty="0"/>
              <a:t>Database, or programming data structures provided by the Language.</a:t>
            </a:r>
          </a:p>
          <a:p>
            <a:pPr marL="0" indent="0">
              <a:buNone/>
            </a:pPr>
            <a:r>
              <a:rPr lang="en-CA" sz="2400" dirty="0">
                <a:solidFill>
                  <a:srgbClr val="C00000"/>
                </a:solidFill>
                <a:latin typeface="Bahnschrift" panose="020B0502040204020203" pitchFamily="34" charset="0"/>
              </a:rPr>
              <a:t>Look for ways to let the Data Structures go most of the work for you.</a:t>
            </a:r>
          </a:p>
        </p:txBody>
      </p:sp>
      <p:sp>
        <p:nvSpPr>
          <p:cNvPr id="4" name="Content Placeholder 2">
            <a:extLst>
              <a:ext uri="{FF2B5EF4-FFF2-40B4-BE49-F238E27FC236}">
                <a16:creationId xmlns:a16="http://schemas.microsoft.com/office/drawing/2014/main" id="{7910F2E0-34D6-4BE7-B91A-BEDB33737793}"/>
              </a:ext>
            </a:extLst>
          </p:cNvPr>
          <p:cNvSpPr txBox="1">
            <a:spLocks/>
          </p:cNvSpPr>
          <p:nvPr/>
        </p:nvSpPr>
        <p:spPr>
          <a:xfrm>
            <a:off x="5896598" y="996684"/>
            <a:ext cx="5457202" cy="2451868"/>
          </a:xfrm>
          <a:prstGeom prst="rect">
            <a:avLst/>
          </a:prstGeom>
          <a:solidFill>
            <a:schemeClr val="accent4">
              <a:lumMod val="40000"/>
              <a:lumOff val="6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800" b="1" i="0" u="sng" strike="noStrike" kern="1200" cap="none" spc="0" normalizeH="0" baseline="0" noProof="0" dirty="0">
                <a:ln>
                  <a:noFill/>
                </a:ln>
                <a:solidFill>
                  <a:prstClr val="black"/>
                </a:solidFill>
                <a:effectLst/>
                <a:uLnTx/>
                <a:uFillTx/>
                <a:latin typeface="Calibri" panose="020F0502020204030204"/>
                <a:ea typeface="+mn-ea"/>
                <a:cs typeface="+mn-cs"/>
              </a:rPr>
              <a:t>Algorithms: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9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Implementing sets of rules to deliver business processes in software code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500" b="0" i="0" u="none" strike="noStrike" kern="1200" cap="none" spc="0" normalizeH="0" baseline="0" noProof="0" dirty="0">
                <a:ln>
                  <a:noFill/>
                </a:ln>
                <a:solidFill>
                  <a:prstClr val="black"/>
                </a:solidFill>
                <a:effectLst/>
                <a:uLnTx/>
                <a:uFillTx/>
                <a:latin typeface="Calibri" panose="020F0502020204030204"/>
                <a:ea typeface="+mn-ea"/>
                <a:cs typeface="+mn-cs"/>
              </a:rPr>
              <a:t>We are working in Program Space.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500" b="0" i="0" u="none" strike="noStrike" kern="1200" cap="none" spc="0" normalizeH="0" baseline="0" noProof="0" dirty="0">
                <a:ln>
                  <a:noFill/>
                </a:ln>
                <a:solidFill>
                  <a:prstClr val="black"/>
                </a:solidFill>
                <a:effectLst/>
                <a:uLnTx/>
                <a:uFillTx/>
                <a:latin typeface="Calibri" panose="020F0502020204030204"/>
                <a:ea typeface="+mn-ea"/>
                <a:cs typeface="+mn-cs"/>
              </a:rPr>
              <a:t>Here in Program Space, you are working with “volatile variables”.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500" b="0" i="0" u="none" strike="noStrike" kern="1200" cap="none" spc="0" normalizeH="0" baseline="0" noProof="0" dirty="0">
                <a:ln>
                  <a:noFill/>
                </a:ln>
                <a:solidFill>
                  <a:prstClr val="black"/>
                </a:solidFill>
                <a:effectLst/>
                <a:uLnTx/>
                <a:uFillTx/>
                <a:latin typeface="Calibri" panose="020F0502020204030204"/>
                <a:ea typeface="+mn-ea"/>
                <a:cs typeface="+mn-cs"/>
              </a:rPr>
              <a:t>Set of instructions that deliver our Requirement.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500" b="0" i="0" u="none" strike="noStrike" kern="1200" cap="none" spc="0" normalizeH="0" baseline="0" noProof="0" dirty="0">
                <a:ln>
                  <a:noFill/>
                </a:ln>
                <a:solidFill>
                  <a:prstClr val="black"/>
                </a:solidFill>
                <a:effectLst/>
                <a:uLnTx/>
                <a:uFillTx/>
                <a:latin typeface="Calibri" panose="020F0502020204030204"/>
                <a:ea typeface="+mn-ea"/>
                <a:cs typeface="+mn-cs"/>
              </a:rPr>
              <a:t>Business Domain: The business processes that run the business.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1500" b="0" i="0" u="none" strike="noStrike" kern="1200" cap="none" spc="0" normalizeH="0" baseline="0" noProof="0" dirty="0">
                <a:ln>
                  <a:noFill/>
                </a:ln>
                <a:solidFill>
                  <a:prstClr val="black"/>
                </a:solidFill>
                <a:effectLst/>
                <a:uLnTx/>
                <a:uFillTx/>
                <a:latin typeface="Calibri" panose="020F0502020204030204"/>
                <a:ea typeface="+mn-ea"/>
                <a:cs typeface="+mn-cs"/>
              </a:rPr>
              <a:t>You write code implementing algorithms to deliver the requirements of the DOMAIN.</a:t>
            </a:r>
          </a:p>
        </p:txBody>
      </p:sp>
      <p:sp>
        <p:nvSpPr>
          <p:cNvPr id="5" name="Oval 4">
            <a:extLst>
              <a:ext uri="{FF2B5EF4-FFF2-40B4-BE49-F238E27FC236}">
                <a16:creationId xmlns:a16="http://schemas.microsoft.com/office/drawing/2014/main" id="{D16CB642-A457-4DD7-BCEA-A2CF18CD4133}"/>
              </a:ext>
            </a:extLst>
          </p:cNvPr>
          <p:cNvSpPr/>
          <p:nvPr/>
        </p:nvSpPr>
        <p:spPr>
          <a:xfrm>
            <a:off x="6809529" y="4597636"/>
            <a:ext cx="2512464" cy="184589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VIEW:  HTML PAGE: Point of interaction with user</a:t>
            </a:r>
          </a:p>
        </p:txBody>
      </p:sp>
      <p:sp>
        <p:nvSpPr>
          <p:cNvPr id="6" name="Oval 5">
            <a:extLst>
              <a:ext uri="{FF2B5EF4-FFF2-40B4-BE49-F238E27FC236}">
                <a16:creationId xmlns:a16="http://schemas.microsoft.com/office/drawing/2014/main" id="{67654DB3-97A0-46AC-A2F7-E8D4A5ED4720}"/>
              </a:ext>
            </a:extLst>
          </p:cNvPr>
          <p:cNvSpPr/>
          <p:nvPr/>
        </p:nvSpPr>
        <p:spPr>
          <a:xfrm>
            <a:off x="314725" y="4418173"/>
            <a:ext cx="2512464" cy="184589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Calibri" panose="020F0502020204030204"/>
                <a:ea typeface="+mn-ea"/>
                <a:cs typeface="+mn-cs"/>
              </a:rPr>
              <a:t>MODEL: Data Store: Lives outside of your program. Persists data between runs of the program.</a:t>
            </a:r>
          </a:p>
        </p:txBody>
      </p:sp>
      <p:sp>
        <p:nvSpPr>
          <p:cNvPr id="7" name="Oval 6">
            <a:extLst>
              <a:ext uri="{FF2B5EF4-FFF2-40B4-BE49-F238E27FC236}">
                <a16:creationId xmlns:a16="http://schemas.microsoft.com/office/drawing/2014/main" id="{8A0702D7-091A-4543-88E9-B71379F6F50A}"/>
              </a:ext>
            </a:extLst>
          </p:cNvPr>
          <p:cNvSpPr/>
          <p:nvPr/>
        </p:nvSpPr>
        <p:spPr>
          <a:xfrm>
            <a:off x="4134870" y="4485693"/>
            <a:ext cx="2512464" cy="184589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Controller: Java code you write to implement your Algorithms.</a:t>
            </a:r>
          </a:p>
        </p:txBody>
      </p:sp>
      <p:sp>
        <p:nvSpPr>
          <p:cNvPr id="9" name="Arrow: Left 8">
            <a:extLst>
              <a:ext uri="{FF2B5EF4-FFF2-40B4-BE49-F238E27FC236}">
                <a16:creationId xmlns:a16="http://schemas.microsoft.com/office/drawing/2014/main" id="{7E0888DE-3570-43F4-AD90-3706ED778C82}"/>
              </a:ext>
            </a:extLst>
          </p:cNvPr>
          <p:cNvSpPr/>
          <p:nvPr/>
        </p:nvSpPr>
        <p:spPr>
          <a:xfrm>
            <a:off x="6096000" y="4781479"/>
            <a:ext cx="1444239" cy="29910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row: Left 9">
            <a:extLst>
              <a:ext uri="{FF2B5EF4-FFF2-40B4-BE49-F238E27FC236}">
                <a16:creationId xmlns:a16="http://schemas.microsoft.com/office/drawing/2014/main" id="{7F0D9671-5535-44AE-B21B-09A62D434049}"/>
              </a:ext>
            </a:extLst>
          </p:cNvPr>
          <p:cNvSpPr/>
          <p:nvPr/>
        </p:nvSpPr>
        <p:spPr>
          <a:xfrm>
            <a:off x="2482375" y="5049139"/>
            <a:ext cx="2088201" cy="29910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C32B64C-FB90-41C0-B013-5CFFF719C365}"/>
              </a:ext>
            </a:extLst>
          </p:cNvPr>
          <p:cNvSpPr txBox="1"/>
          <p:nvPr/>
        </p:nvSpPr>
        <p:spPr>
          <a:xfrm>
            <a:off x="2827189" y="4765539"/>
            <a:ext cx="152862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SQL Query</a:t>
            </a:r>
          </a:p>
        </p:txBody>
      </p:sp>
      <p:sp>
        <p:nvSpPr>
          <p:cNvPr id="12" name="Arrow: Left 11">
            <a:extLst>
              <a:ext uri="{FF2B5EF4-FFF2-40B4-BE49-F238E27FC236}">
                <a16:creationId xmlns:a16="http://schemas.microsoft.com/office/drawing/2014/main" id="{C614B96E-78D4-4C08-A10C-C59B7D469B8C}"/>
              </a:ext>
            </a:extLst>
          </p:cNvPr>
          <p:cNvSpPr/>
          <p:nvPr/>
        </p:nvSpPr>
        <p:spPr>
          <a:xfrm rot="10800000">
            <a:off x="2482374" y="5441482"/>
            <a:ext cx="2088201" cy="29910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86897FA-E8C9-4DE9-9CB1-9874C18D8DE6}"/>
              </a:ext>
            </a:extLst>
          </p:cNvPr>
          <p:cNvSpPr txBox="1"/>
          <p:nvPr/>
        </p:nvSpPr>
        <p:spPr>
          <a:xfrm>
            <a:off x="2750319" y="5731420"/>
            <a:ext cx="1528628" cy="60016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solidFill>
                <a:effectLst/>
                <a:uLnTx/>
                <a:uFillTx/>
                <a:latin typeface="Calibri" panose="020F0502020204030204"/>
                <a:ea typeface="+mn-ea"/>
                <a:cs typeface="+mn-cs"/>
              </a:rPr>
              <a:t>Send back a result set as a Java Collection Object</a:t>
            </a:r>
          </a:p>
        </p:txBody>
      </p:sp>
      <p:sp>
        <p:nvSpPr>
          <p:cNvPr id="14" name="Arrow: Left 13">
            <a:extLst>
              <a:ext uri="{FF2B5EF4-FFF2-40B4-BE49-F238E27FC236}">
                <a16:creationId xmlns:a16="http://schemas.microsoft.com/office/drawing/2014/main" id="{51754A58-A95D-4BF0-A27D-B9D03E60E06D}"/>
              </a:ext>
            </a:extLst>
          </p:cNvPr>
          <p:cNvSpPr/>
          <p:nvPr/>
        </p:nvSpPr>
        <p:spPr>
          <a:xfrm rot="10800000">
            <a:off x="5725329" y="5955958"/>
            <a:ext cx="2088201" cy="29910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2B1D7AF-E98A-43D5-BB8A-806752190B13}"/>
              </a:ext>
            </a:extLst>
          </p:cNvPr>
          <p:cNvSpPr txBox="1"/>
          <p:nvPr/>
        </p:nvSpPr>
        <p:spPr>
          <a:xfrm>
            <a:off x="838197" y="4017497"/>
            <a:ext cx="7528135" cy="369332"/>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All of this lives in the JRE of the SERVER</a:t>
            </a:r>
          </a:p>
        </p:txBody>
      </p:sp>
      <p:sp>
        <p:nvSpPr>
          <p:cNvPr id="17" name="Rectangle: Rounded Corners 16">
            <a:extLst>
              <a:ext uri="{FF2B5EF4-FFF2-40B4-BE49-F238E27FC236}">
                <a16:creationId xmlns:a16="http://schemas.microsoft.com/office/drawing/2014/main" id="{0ED27B3B-7B17-47DA-8D30-F7EAE147C645}"/>
              </a:ext>
            </a:extLst>
          </p:cNvPr>
          <p:cNvSpPr/>
          <p:nvPr/>
        </p:nvSpPr>
        <p:spPr>
          <a:xfrm>
            <a:off x="10793338" y="4238714"/>
            <a:ext cx="1333144" cy="2204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User with Web Browser: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Sends URL</a:t>
            </a:r>
          </a:p>
        </p:txBody>
      </p:sp>
      <p:sp>
        <p:nvSpPr>
          <p:cNvPr id="18" name="Arrow: Left 17">
            <a:extLst>
              <a:ext uri="{FF2B5EF4-FFF2-40B4-BE49-F238E27FC236}">
                <a16:creationId xmlns:a16="http://schemas.microsoft.com/office/drawing/2014/main" id="{C8EA801C-A803-47E7-9EFE-492D65D5C67B}"/>
              </a:ext>
            </a:extLst>
          </p:cNvPr>
          <p:cNvSpPr/>
          <p:nvPr/>
        </p:nvSpPr>
        <p:spPr>
          <a:xfrm>
            <a:off x="9354799" y="4631927"/>
            <a:ext cx="1444239" cy="29910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5E18A93-1650-4289-BEC7-29E5C4115260}"/>
              </a:ext>
            </a:extLst>
          </p:cNvPr>
          <p:cNvSpPr txBox="1"/>
          <p:nvPr/>
        </p:nvSpPr>
        <p:spPr>
          <a:xfrm>
            <a:off x="9680713" y="4412146"/>
            <a:ext cx="916494" cy="369332"/>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URL</a:t>
            </a:r>
          </a:p>
        </p:txBody>
      </p:sp>
      <p:sp>
        <p:nvSpPr>
          <p:cNvPr id="20" name="Arrow: Left 19">
            <a:extLst>
              <a:ext uri="{FF2B5EF4-FFF2-40B4-BE49-F238E27FC236}">
                <a16:creationId xmlns:a16="http://schemas.microsoft.com/office/drawing/2014/main" id="{54BC1ACC-3060-467E-B1E3-A727F6F72185}"/>
              </a:ext>
            </a:extLst>
          </p:cNvPr>
          <p:cNvSpPr/>
          <p:nvPr/>
        </p:nvSpPr>
        <p:spPr>
          <a:xfrm rot="10800000">
            <a:off x="8914332" y="6105510"/>
            <a:ext cx="2088201" cy="29910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DB886B19-C552-42B9-911C-6CDCB6BB38CE}"/>
              </a:ext>
            </a:extLst>
          </p:cNvPr>
          <p:cNvSpPr txBox="1"/>
          <p:nvPr/>
        </p:nvSpPr>
        <p:spPr>
          <a:xfrm>
            <a:off x="9484188" y="5846836"/>
            <a:ext cx="1343682" cy="369332"/>
          </a:xfrm>
          <a:prstGeom prst="rect">
            <a:avLst/>
          </a:prstGeom>
          <a:solidFill>
            <a:schemeClr val="tx2">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TEXT/HTML</a:t>
            </a:r>
          </a:p>
        </p:txBody>
      </p:sp>
      <p:sp>
        <p:nvSpPr>
          <p:cNvPr id="22" name="TextBox 21">
            <a:extLst>
              <a:ext uri="{FF2B5EF4-FFF2-40B4-BE49-F238E27FC236}">
                <a16:creationId xmlns:a16="http://schemas.microsoft.com/office/drawing/2014/main" id="{D21B4FC9-148A-40C3-B92E-994C9C49A8E4}"/>
              </a:ext>
            </a:extLst>
          </p:cNvPr>
          <p:cNvSpPr txBox="1"/>
          <p:nvPr/>
        </p:nvSpPr>
        <p:spPr>
          <a:xfrm>
            <a:off x="9495172" y="6327229"/>
            <a:ext cx="1343682" cy="461665"/>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OBJECTS</a:t>
            </a:r>
            <a:r>
              <a:rPr kumimoji="0" lang="en-CA" sz="1200" b="0" i="0" u="none" strike="noStrike" kern="1200" cap="none" spc="0" normalizeH="0" baseline="0" noProof="0" dirty="0">
                <a:ln>
                  <a:noFill/>
                </a:ln>
                <a:solidFill>
                  <a:srgbClr val="FFFF00"/>
                </a:solidFill>
                <a:effectLst/>
                <a:uLnTx/>
                <a:uFillTx/>
                <a:latin typeface="Abadi" panose="020B0604020104020204" pitchFamily="34"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00"/>
                </a:solidFill>
                <a:effectLst/>
                <a:uLnTx/>
                <a:uFillTx/>
                <a:latin typeface="Abadi" panose="020B0604020104020204" pitchFamily="34" charset="0"/>
                <a:ea typeface="+mn-ea"/>
                <a:cs typeface="+mn-cs"/>
              </a:rPr>
              <a:t>SOAP</a:t>
            </a:r>
          </a:p>
        </p:txBody>
      </p:sp>
      <p:sp>
        <p:nvSpPr>
          <p:cNvPr id="23" name="TextBox 22">
            <a:extLst>
              <a:ext uri="{FF2B5EF4-FFF2-40B4-BE49-F238E27FC236}">
                <a16:creationId xmlns:a16="http://schemas.microsoft.com/office/drawing/2014/main" id="{64A43DB7-E650-4FF2-B5A6-45DEDC6738E6}"/>
              </a:ext>
            </a:extLst>
          </p:cNvPr>
          <p:cNvSpPr txBox="1"/>
          <p:nvPr/>
        </p:nvSpPr>
        <p:spPr>
          <a:xfrm>
            <a:off x="140918" y="3634016"/>
            <a:ext cx="9300763" cy="369332"/>
          </a:xfrm>
          <a:prstGeom prst="rect">
            <a:avLst/>
          </a:prstGeom>
          <a:solidFill>
            <a:srgbClr val="00206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Model View Controller Design Pattern of the Web Application</a:t>
            </a:r>
          </a:p>
        </p:txBody>
      </p:sp>
      <p:sp>
        <p:nvSpPr>
          <p:cNvPr id="24" name="Rectangle: Rounded Corners 23">
            <a:extLst>
              <a:ext uri="{FF2B5EF4-FFF2-40B4-BE49-F238E27FC236}">
                <a16:creationId xmlns:a16="http://schemas.microsoft.com/office/drawing/2014/main" id="{426A3224-FE9F-4AAD-A269-C9890A26B5E1}"/>
              </a:ext>
            </a:extLst>
          </p:cNvPr>
          <p:cNvSpPr/>
          <p:nvPr/>
        </p:nvSpPr>
        <p:spPr>
          <a:xfrm>
            <a:off x="9759297" y="3634016"/>
            <a:ext cx="2033899" cy="416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3 Tier Application</a:t>
            </a:r>
          </a:p>
        </p:txBody>
      </p:sp>
      <p:sp>
        <p:nvSpPr>
          <p:cNvPr id="25" name="Rectangle: Rounded Corners 24">
            <a:extLst>
              <a:ext uri="{FF2B5EF4-FFF2-40B4-BE49-F238E27FC236}">
                <a16:creationId xmlns:a16="http://schemas.microsoft.com/office/drawing/2014/main" id="{10C00000-7035-4FE9-9DA0-70372B0C0706}"/>
              </a:ext>
            </a:extLst>
          </p:cNvPr>
          <p:cNvSpPr/>
          <p:nvPr/>
        </p:nvSpPr>
        <p:spPr>
          <a:xfrm>
            <a:off x="7250148" y="4376028"/>
            <a:ext cx="2033899" cy="416252"/>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Web Server</a:t>
            </a:r>
          </a:p>
        </p:txBody>
      </p:sp>
      <p:sp>
        <p:nvSpPr>
          <p:cNvPr id="26" name="Rectangle 25">
            <a:extLst>
              <a:ext uri="{FF2B5EF4-FFF2-40B4-BE49-F238E27FC236}">
                <a16:creationId xmlns:a16="http://schemas.microsoft.com/office/drawing/2014/main" id="{92543130-E0B4-4174-BEF6-6542C1448E47}"/>
              </a:ext>
            </a:extLst>
          </p:cNvPr>
          <p:cNvSpPr/>
          <p:nvPr/>
        </p:nvSpPr>
        <p:spPr>
          <a:xfrm>
            <a:off x="9441681" y="5080582"/>
            <a:ext cx="1375649" cy="57780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highlight>
                  <a:srgbClr val="000000"/>
                </a:highlight>
                <a:uLnTx/>
                <a:uFillTx/>
                <a:latin typeface="Abadi" panose="020B0604020104020204" pitchFamily="34" charset="0"/>
                <a:ea typeface="+mn-ea"/>
                <a:cs typeface="+mn-cs"/>
              </a:rPr>
              <a:t>HTTP Stream living in a TCP PIPE</a:t>
            </a:r>
          </a:p>
        </p:txBody>
      </p:sp>
      <p:sp>
        <p:nvSpPr>
          <p:cNvPr id="27" name="TextBox 26">
            <a:extLst>
              <a:ext uri="{FF2B5EF4-FFF2-40B4-BE49-F238E27FC236}">
                <a16:creationId xmlns:a16="http://schemas.microsoft.com/office/drawing/2014/main" id="{F72A00A8-AD46-4FAA-9D73-F9B59F43E9E8}"/>
              </a:ext>
            </a:extLst>
          </p:cNvPr>
          <p:cNvSpPr txBox="1"/>
          <p:nvPr/>
        </p:nvSpPr>
        <p:spPr>
          <a:xfrm>
            <a:off x="6611022" y="4033398"/>
            <a:ext cx="3368334" cy="369332"/>
          </a:xfrm>
          <a:prstGeom prst="rect">
            <a:avLst/>
          </a:prstGeom>
          <a:solidFill>
            <a:schemeClr val="accent6">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J2EE</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jar file provides the methods</a:t>
            </a:r>
          </a:p>
        </p:txBody>
      </p:sp>
      <p:sp>
        <p:nvSpPr>
          <p:cNvPr id="16" name="TextBox 15">
            <a:extLst>
              <a:ext uri="{FF2B5EF4-FFF2-40B4-BE49-F238E27FC236}">
                <a16:creationId xmlns:a16="http://schemas.microsoft.com/office/drawing/2014/main" id="{46DDF767-A8C5-416F-88CA-43789A68D3D8}"/>
              </a:ext>
            </a:extLst>
          </p:cNvPr>
          <p:cNvSpPr txBox="1"/>
          <p:nvPr/>
        </p:nvSpPr>
        <p:spPr>
          <a:xfrm>
            <a:off x="10793338" y="6437887"/>
            <a:ext cx="121222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black"/>
                </a:solidFill>
                <a:effectLst/>
                <a:uLnTx/>
                <a:uFillTx/>
                <a:latin typeface="Calibri" panose="020F0502020204030204"/>
                <a:ea typeface="+mn-ea"/>
                <a:cs typeface="+mn-cs"/>
              </a:rPr>
              <a:t>Rich Internet Application</a:t>
            </a:r>
          </a:p>
        </p:txBody>
      </p:sp>
    </p:spTree>
    <p:extLst>
      <p:ext uri="{BB962C8B-B14F-4D97-AF65-F5344CB8AC3E}">
        <p14:creationId xmlns:p14="http://schemas.microsoft.com/office/powerpoint/2010/main" val="18807704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8F00-8591-4C8C-94C8-AC925CD89500}"/>
              </a:ext>
            </a:extLst>
          </p:cNvPr>
          <p:cNvSpPr>
            <a:spLocks noGrp="1"/>
          </p:cNvSpPr>
          <p:nvPr>
            <p:ph type="title"/>
          </p:nvPr>
        </p:nvSpPr>
        <p:spPr>
          <a:xfrm>
            <a:off x="838199" y="365126"/>
            <a:ext cx="10835355" cy="737282"/>
          </a:xfrm>
          <a:solidFill>
            <a:schemeClr val="bg2"/>
          </a:solidFill>
        </p:spPr>
        <p:txBody>
          <a:bodyPr>
            <a:normAutofit/>
          </a:bodyPr>
          <a:lstStyle/>
          <a:p>
            <a:pPr latinLnBrk="1"/>
            <a:r>
              <a:rPr lang="en-US" b="0" i="0" dirty="0">
                <a:solidFill>
                  <a:srgbClr val="4B4B4B"/>
                </a:solidFill>
                <a:effectLst/>
                <a:latin typeface="adobe-clean"/>
              </a:rPr>
              <a:t>How anonymous objects are stored in memory</a:t>
            </a:r>
            <a:endParaRPr lang="en-CA" dirty="0"/>
          </a:p>
        </p:txBody>
      </p:sp>
      <p:sp>
        <p:nvSpPr>
          <p:cNvPr id="3" name="Content Placeholder 2">
            <a:extLst>
              <a:ext uri="{FF2B5EF4-FFF2-40B4-BE49-F238E27FC236}">
                <a16:creationId xmlns:a16="http://schemas.microsoft.com/office/drawing/2014/main" id="{2A11CD1A-F4C3-4BA0-AD33-892438271FB5}"/>
              </a:ext>
            </a:extLst>
          </p:cNvPr>
          <p:cNvSpPr>
            <a:spLocks noGrp="1"/>
          </p:cNvSpPr>
          <p:nvPr>
            <p:ph idx="1"/>
          </p:nvPr>
        </p:nvSpPr>
        <p:spPr>
          <a:xfrm>
            <a:off x="838200" y="1187865"/>
            <a:ext cx="10515600" cy="4989098"/>
          </a:xfrm>
        </p:spPr>
        <p:txBody>
          <a:bodyPr>
            <a:normAutofit fontScale="92500" lnSpcReduction="10000"/>
          </a:bodyPr>
          <a:lstStyle/>
          <a:p>
            <a:r>
              <a:rPr lang="en-CA" dirty="0"/>
              <a:t>Everything is an OBJECT</a:t>
            </a:r>
          </a:p>
          <a:p>
            <a:r>
              <a:rPr lang="en-CA" dirty="0"/>
              <a:t>What is an OBJECT?</a:t>
            </a:r>
          </a:p>
          <a:p>
            <a:r>
              <a:rPr lang="en-CA" dirty="0"/>
              <a:t>A location in Memory</a:t>
            </a:r>
          </a:p>
          <a:p>
            <a:r>
              <a:rPr lang="en-CA" dirty="0"/>
              <a:t>Student s = new Student();</a:t>
            </a:r>
          </a:p>
          <a:p>
            <a:r>
              <a:rPr lang="en-CA" dirty="0"/>
              <a:t>Ask does this statement allocate memory?  Student s      NO</a:t>
            </a:r>
          </a:p>
          <a:p>
            <a:endParaRPr lang="en-CA" dirty="0"/>
          </a:p>
          <a:p>
            <a:r>
              <a:rPr lang="en-CA" dirty="0"/>
              <a:t>But this statement DOES allocate memory:  Student s = new Student()</a:t>
            </a:r>
          </a:p>
          <a:p>
            <a:r>
              <a:rPr lang="en-CA" dirty="0"/>
              <a:t>If I do not save that generated memory location to a VARIABLE…</a:t>
            </a:r>
          </a:p>
          <a:p>
            <a:r>
              <a:rPr lang="en-CA" dirty="0"/>
              <a:t>Java Runtime Environment has a background process called the Garbage Collection Process. A certain times, object references which have lost visibility, or they have gone out of scope to a running process thread, are deleted (garbage collected).</a:t>
            </a:r>
          </a:p>
        </p:txBody>
      </p:sp>
    </p:spTree>
    <p:extLst>
      <p:ext uri="{BB962C8B-B14F-4D97-AF65-F5344CB8AC3E}">
        <p14:creationId xmlns:p14="http://schemas.microsoft.com/office/powerpoint/2010/main" val="6723613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BB3C-B8C1-4736-8059-4F8D43071C0D}"/>
              </a:ext>
            </a:extLst>
          </p:cNvPr>
          <p:cNvSpPr>
            <a:spLocks noGrp="1"/>
          </p:cNvSpPr>
          <p:nvPr>
            <p:ph type="title"/>
          </p:nvPr>
        </p:nvSpPr>
        <p:spPr>
          <a:xfrm>
            <a:off x="838200" y="160026"/>
            <a:ext cx="10515600" cy="1720049"/>
          </a:xfrm>
          <a:solidFill>
            <a:schemeClr val="bg2"/>
          </a:solidFill>
        </p:spPr>
        <p:txBody>
          <a:bodyPr>
            <a:normAutofit fontScale="90000"/>
          </a:bodyPr>
          <a:lstStyle/>
          <a:p>
            <a:r>
              <a:rPr lang="en-CA" dirty="0">
                <a:solidFill>
                  <a:srgbClr val="002060"/>
                </a:solidFill>
                <a:latin typeface="Bahnschrift" panose="020B0502040204020203" pitchFamily="34" charset="0"/>
              </a:rPr>
              <a:t>When you are programming: </a:t>
            </a:r>
            <a:br>
              <a:rPr lang="en-CA" dirty="0">
                <a:solidFill>
                  <a:srgbClr val="002060"/>
                </a:solidFill>
                <a:latin typeface="Bahnschrift" panose="020B0502040204020203" pitchFamily="34" charset="0"/>
              </a:rPr>
            </a:br>
            <a:r>
              <a:rPr lang="en-CA" dirty="0">
                <a:solidFill>
                  <a:srgbClr val="002060"/>
                </a:solidFill>
                <a:latin typeface="Bahnschrift" panose="020B0502040204020203" pitchFamily="34" charset="0"/>
              </a:rPr>
              <a:t>You need to have 2 levels of thinking going on at the same time:</a:t>
            </a:r>
          </a:p>
        </p:txBody>
      </p:sp>
      <p:sp>
        <p:nvSpPr>
          <p:cNvPr id="3" name="Content Placeholder 2">
            <a:extLst>
              <a:ext uri="{FF2B5EF4-FFF2-40B4-BE49-F238E27FC236}">
                <a16:creationId xmlns:a16="http://schemas.microsoft.com/office/drawing/2014/main" id="{1E2B9CEF-BDEC-4002-9927-05724E630A58}"/>
              </a:ext>
            </a:extLst>
          </p:cNvPr>
          <p:cNvSpPr>
            <a:spLocks noGrp="1"/>
          </p:cNvSpPr>
          <p:nvPr>
            <p:ph idx="1"/>
          </p:nvPr>
        </p:nvSpPr>
        <p:spPr>
          <a:xfrm>
            <a:off x="955705" y="4495088"/>
            <a:ext cx="4767841" cy="1862983"/>
          </a:xfrm>
        </p:spPr>
        <p:txBody>
          <a:bodyPr/>
          <a:lstStyle/>
          <a:p>
            <a:pPr marL="0" indent="0">
              <a:buNone/>
            </a:pPr>
            <a:r>
              <a:rPr lang="en-CA" dirty="0">
                <a:solidFill>
                  <a:schemeClr val="tx2">
                    <a:lumMod val="50000"/>
                  </a:schemeClr>
                </a:solidFill>
                <a:latin typeface="Arial Rounded MT Bold" panose="020F0704030504030204" pitchFamily="34" charset="0"/>
              </a:rPr>
              <a:t>You need to think about the algorithm and the problem you are solving to deliver the result.</a:t>
            </a:r>
          </a:p>
        </p:txBody>
      </p:sp>
      <p:sp>
        <p:nvSpPr>
          <p:cNvPr id="4" name="Content Placeholder 2">
            <a:extLst>
              <a:ext uri="{FF2B5EF4-FFF2-40B4-BE49-F238E27FC236}">
                <a16:creationId xmlns:a16="http://schemas.microsoft.com/office/drawing/2014/main" id="{BD0067FA-FA06-4536-98DB-B2ACD9F6491E}"/>
              </a:ext>
            </a:extLst>
          </p:cNvPr>
          <p:cNvSpPr txBox="1">
            <a:spLocks/>
          </p:cNvSpPr>
          <p:nvPr/>
        </p:nvSpPr>
        <p:spPr>
          <a:xfrm>
            <a:off x="6220627" y="4495088"/>
            <a:ext cx="4767841" cy="140841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000" b="0" i="0" u="none" strike="noStrike" kern="1200" cap="none" spc="0" normalizeH="0" baseline="0" noProof="0" dirty="0">
                <a:ln>
                  <a:noFill/>
                </a:ln>
                <a:solidFill>
                  <a:srgbClr val="44546A">
                    <a:lumMod val="50000"/>
                  </a:srgbClr>
                </a:solidFill>
                <a:effectLst/>
                <a:uLnTx/>
                <a:uFillTx/>
                <a:latin typeface="Arial Rounded MT Bold" panose="020F0704030504030204" pitchFamily="34" charset="0"/>
                <a:ea typeface="+mn-ea"/>
                <a:cs typeface="+mn-cs"/>
              </a:rPr>
              <a:t>You need to structure the ELEMENTS of your Application to obey / work within the requirements and the mechanics and the Data Plumbing required by the Rules of your Programming Environment.</a:t>
            </a:r>
          </a:p>
        </p:txBody>
      </p:sp>
      <p:sp>
        <p:nvSpPr>
          <p:cNvPr id="5" name="Rectangle 4">
            <a:extLst>
              <a:ext uri="{FF2B5EF4-FFF2-40B4-BE49-F238E27FC236}">
                <a16:creationId xmlns:a16="http://schemas.microsoft.com/office/drawing/2014/main" id="{527F01E9-820F-4500-846F-F4C8A55FC2F2}"/>
              </a:ext>
            </a:extLst>
          </p:cNvPr>
          <p:cNvSpPr/>
          <p:nvPr/>
        </p:nvSpPr>
        <p:spPr>
          <a:xfrm>
            <a:off x="5723546" y="4195985"/>
            <a:ext cx="247828" cy="2162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AADB975-2689-43E5-B8E2-DF11716C8EEA}"/>
              </a:ext>
            </a:extLst>
          </p:cNvPr>
          <p:cNvSpPr txBox="1"/>
          <p:nvPr/>
        </p:nvSpPr>
        <p:spPr>
          <a:xfrm>
            <a:off x="1213503" y="2016807"/>
            <a:ext cx="8579977" cy="830997"/>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Computational Thinking: Learn to look at the Problem the way that the computer algorithm will be able to deal with it.</a:t>
            </a:r>
          </a:p>
        </p:txBody>
      </p:sp>
      <p:sp>
        <p:nvSpPr>
          <p:cNvPr id="7" name="TextBox 6">
            <a:extLst>
              <a:ext uri="{FF2B5EF4-FFF2-40B4-BE49-F238E27FC236}">
                <a16:creationId xmlns:a16="http://schemas.microsoft.com/office/drawing/2014/main" id="{9874344B-49EE-4A0C-AFCB-B8357C1AC78A}"/>
              </a:ext>
            </a:extLst>
          </p:cNvPr>
          <p:cNvSpPr txBox="1"/>
          <p:nvPr/>
        </p:nvSpPr>
        <p:spPr>
          <a:xfrm>
            <a:off x="955705" y="3146907"/>
            <a:ext cx="582111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0" i="0" u="none" strike="noStrike" kern="1200" cap="none" spc="0" normalizeH="0" baseline="0" noProof="0" dirty="0">
                <a:ln>
                  <a:noFill/>
                </a:ln>
                <a:solidFill>
                  <a:srgbClr val="000000"/>
                </a:solidFill>
                <a:effectLst/>
                <a:uLnTx/>
                <a:uFillTx/>
                <a:latin typeface="Comfortaa" panose="00000500000000000000" pitchFamily="2" charset="0"/>
                <a:ea typeface="+mn-ea"/>
                <a:cs typeface="+mn-cs"/>
              </a:rPr>
              <a:t>The thinking mode here 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0" i="0" u="none" strike="noStrike" kern="1200" cap="none" spc="0" normalizeH="0" baseline="0" noProof="0" dirty="0">
                <a:ln>
                  <a:noFill/>
                </a:ln>
                <a:solidFill>
                  <a:srgbClr val="000000"/>
                </a:solidFill>
                <a:effectLst/>
                <a:uLnTx/>
                <a:uFillTx/>
                <a:latin typeface="Comfortaa" panose="00000500000000000000" pitchFamily="2" charset="0"/>
                <a:ea typeface="+mn-ea"/>
                <a:cs typeface="+mn-cs"/>
              </a:rPr>
              <a:t>Functional Decomposition</a:t>
            </a:r>
            <a:endParaRPr kumimoji="0" lang="en-CA" sz="2800" b="0" i="0" u="none" strike="noStrike" kern="1200" cap="none" spc="0" normalizeH="0" baseline="0" noProof="0" dirty="0">
              <a:ln>
                <a:noFill/>
              </a:ln>
              <a:solidFill>
                <a:prstClr val="black"/>
              </a:solidFill>
              <a:effectLst/>
              <a:uLnTx/>
              <a:uFillTx/>
              <a:latin typeface="Comfortaa" panose="00000500000000000000" pitchFamily="2" charset="0"/>
              <a:ea typeface="+mn-ea"/>
              <a:cs typeface="+mn-cs"/>
            </a:endParaRPr>
          </a:p>
        </p:txBody>
      </p:sp>
    </p:spTree>
    <p:extLst>
      <p:ext uri="{BB962C8B-B14F-4D97-AF65-F5344CB8AC3E}">
        <p14:creationId xmlns:p14="http://schemas.microsoft.com/office/powerpoint/2010/main" val="13689267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9D6E41E-9C5A-4B1E-AECB-99854E39C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27" y="1971040"/>
            <a:ext cx="10492509" cy="288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0604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BE34-FE63-4F3B-B118-0F114CB35ED9}"/>
              </a:ext>
            </a:extLst>
          </p:cNvPr>
          <p:cNvSpPr>
            <a:spLocks noGrp="1"/>
          </p:cNvSpPr>
          <p:nvPr>
            <p:ph type="title"/>
          </p:nvPr>
        </p:nvSpPr>
        <p:spPr>
          <a:xfrm>
            <a:off x="838200" y="365125"/>
            <a:ext cx="10515600" cy="805649"/>
          </a:xfrm>
          <a:solidFill>
            <a:schemeClr val="tx2"/>
          </a:solidFill>
        </p:spPr>
        <p:txBody>
          <a:bodyPr/>
          <a:lstStyle/>
          <a:p>
            <a:r>
              <a:rPr lang="en-CA" b="1" dirty="0">
                <a:solidFill>
                  <a:schemeClr val="accent4"/>
                </a:solidFill>
              </a:rPr>
              <a:t>What is a Web Service?</a:t>
            </a:r>
          </a:p>
        </p:txBody>
      </p:sp>
      <p:sp>
        <p:nvSpPr>
          <p:cNvPr id="3" name="Content Placeholder 2">
            <a:extLst>
              <a:ext uri="{FF2B5EF4-FFF2-40B4-BE49-F238E27FC236}">
                <a16:creationId xmlns:a16="http://schemas.microsoft.com/office/drawing/2014/main" id="{D0F31CF1-AB33-4E79-A928-05F6301810E7}"/>
              </a:ext>
            </a:extLst>
          </p:cNvPr>
          <p:cNvSpPr>
            <a:spLocks noGrp="1"/>
          </p:cNvSpPr>
          <p:nvPr>
            <p:ph idx="1"/>
          </p:nvPr>
        </p:nvSpPr>
        <p:spPr>
          <a:xfrm>
            <a:off x="838200" y="1170774"/>
            <a:ext cx="10515600" cy="470708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normAutofit lnSpcReduction="10000"/>
          </a:bodyPr>
          <a:lstStyle/>
          <a:p>
            <a:r>
              <a:rPr lang="en-CA" dirty="0"/>
              <a:t>A more meaningful name would be: web-DELIVERED services</a:t>
            </a:r>
          </a:p>
          <a:p>
            <a:r>
              <a:rPr lang="en-CA" dirty="0"/>
              <a:t>We are NOT getting services from the WEB: We are getting services from METHOD CALLS!</a:t>
            </a:r>
          </a:p>
          <a:p>
            <a:r>
              <a:rPr lang="en-CA" dirty="0"/>
              <a:t>Getting Services in JWS means doing RMI Remote Method Invocation</a:t>
            </a:r>
          </a:p>
          <a:p>
            <a:r>
              <a:rPr lang="en-CA" dirty="0"/>
              <a:t>A service in a programming language context = calling a METHOD</a:t>
            </a:r>
          </a:p>
          <a:p>
            <a:r>
              <a:rPr lang="en-CA" dirty="0"/>
              <a:t>Getting a SERVICE from your SOA Java Web Application MEANS calling a method on an object that lives in another JVM.</a:t>
            </a:r>
          </a:p>
          <a:p>
            <a:r>
              <a:rPr lang="en-CA" dirty="0"/>
              <a:t>You are used to working in 1 JRE/ 1 JVM: The concept of Java Web Services IS we have many NODES (end points) in our SOA topology. </a:t>
            </a:r>
          </a:p>
          <a:p>
            <a:r>
              <a:rPr lang="en-CA" dirty="0"/>
              <a:t>NODE = an ENDPOINT. A computer (host) running some Java Application code.</a:t>
            </a:r>
          </a:p>
        </p:txBody>
      </p:sp>
    </p:spTree>
    <p:extLst>
      <p:ext uri="{BB962C8B-B14F-4D97-AF65-F5344CB8AC3E}">
        <p14:creationId xmlns:p14="http://schemas.microsoft.com/office/powerpoint/2010/main" val="3721621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hematic&#10;&#10;Description automatically generated with low confidence">
            <a:extLst>
              <a:ext uri="{FF2B5EF4-FFF2-40B4-BE49-F238E27FC236}">
                <a16:creationId xmlns:a16="http://schemas.microsoft.com/office/drawing/2014/main" id="{86DED063-2603-4544-BFD6-F60CC6B4B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0548" y="-994889"/>
            <a:ext cx="6819482" cy="8823488"/>
          </a:xfrm>
          <a:prstGeom prst="rect">
            <a:avLst/>
          </a:prstGeom>
        </p:spPr>
      </p:pic>
    </p:spTree>
    <p:extLst>
      <p:ext uri="{BB962C8B-B14F-4D97-AF65-F5344CB8AC3E}">
        <p14:creationId xmlns:p14="http://schemas.microsoft.com/office/powerpoint/2010/main" val="101946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A78D-F8C4-3168-8355-BCEBD19A2FD4}"/>
              </a:ext>
            </a:extLst>
          </p:cNvPr>
          <p:cNvSpPr>
            <a:spLocks noGrp="1"/>
          </p:cNvSpPr>
          <p:nvPr>
            <p:ph type="title"/>
          </p:nvPr>
        </p:nvSpPr>
        <p:spPr>
          <a:xfrm>
            <a:off x="838200" y="567349"/>
            <a:ext cx="10515600" cy="68116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noAutofit/>
          </a:bodyPr>
          <a:lstStyle/>
          <a:p>
            <a:r>
              <a:rPr lang="en-CA" sz="6000" dirty="0">
                <a:solidFill>
                  <a:srgbClr val="002060"/>
                </a:solidFill>
                <a:latin typeface="Amasis MT Pro" panose="02040504050005020304" pitchFamily="18" charset="0"/>
              </a:rPr>
              <a:t>J2EE and SOA</a:t>
            </a:r>
          </a:p>
        </p:txBody>
      </p:sp>
      <p:sp>
        <p:nvSpPr>
          <p:cNvPr id="3" name="Content Placeholder 2">
            <a:extLst>
              <a:ext uri="{FF2B5EF4-FFF2-40B4-BE49-F238E27FC236}">
                <a16:creationId xmlns:a16="http://schemas.microsoft.com/office/drawing/2014/main" id="{52F8143A-E675-361F-4680-BA9901930273}"/>
              </a:ext>
            </a:extLst>
          </p:cNvPr>
          <p:cNvSpPr>
            <a:spLocks noGrp="1"/>
          </p:cNvSpPr>
          <p:nvPr>
            <p:ph idx="1"/>
          </p:nvPr>
        </p:nvSpPr>
        <p:spPr>
          <a:xfrm>
            <a:off x="838200" y="1253331"/>
            <a:ext cx="10515600" cy="4351338"/>
          </a:xfrm>
          <a:solidFill>
            <a:srgbClr val="00B0F0"/>
          </a:solidFill>
        </p:spPr>
        <p:txBody>
          <a:bodyPr>
            <a:normAutofit lnSpcReduction="10000"/>
          </a:bodyPr>
          <a:lstStyle/>
          <a:p>
            <a:pPr>
              <a:lnSpc>
                <a:spcPct val="150000"/>
              </a:lnSpc>
            </a:pPr>
            <a:r>
              <a:rPr lang="en-US" dirty="0"/>
              <a:t>J2EE is an MVC code-oriented architecture component architecture</a:t>
            </a:r>
          </a:p>
          <a:p>
            <a:pPr>
              <a:lnSpc>
                <a:spcPct val="150000"/>
              </a:lnSpc>
            </a:pPr>
            <a:r>
              <a:rPr lang="en-US" dirty="0"/>
              <a:t>SOA is a </a:t>
            </a:r>
            <a:r>
              <a:rPr lang="en-US" sz="7200" dirty="0">
                <a:latin typeface="Amasis MT Pro" panose="02040504050005020304" pitchFamily="18" charset="0"/>
              </a:rPr>
              <a:t>DISTRIBUTED</a:t>
            </a:r>
            <a:r>
              <a:rPr lang="en-US" dirty="0"/>
              <a:t> ARCHITECTURE. Components can be on any TCP addressable host.  </a:t>
            </a:r>
          </a:p>
          <a:p>
            <a:pPr>
              <a:lnSpc>
                <a:spcPct val="150000"/>
              </a:lnSpc>
            </a:pPr>
            <a:r>
              <a:rPr lang="en-US" dirty="0"/>
              <a:t>You CANNOT distribute MVC components. Those patterns require running in the same JVM.</a:t>
            </a:r>
          </a:p>
        </p:txBody>
      </p:sp>
    </p:spTree>
    <p:extLst>
      <p:ext uri="{BB962C8B-B14F-4D97-AF65-F5344CB8AC3E}">
        <p14:creationId xmlns:p14="http://schemas.microsoft.com/office/powerpoint/2010/main" val="9633890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2A93D09E-556C-4AFA-902D-7F6AF2A5E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909"/>
            <a:ext cx="12188679" cy="539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5258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C730-B699-4FEB-936A-B9D6EDC5AF9E}"/>
              </a:ext>
            </a:extLst>
          </p:cNvPr>
          <p:cNvSpPr>
            <a:spLocks noGrp="1"/>
          </p:cNvSpPr>
          <p:nvPr>
            <p:ph type="title"/>
          </p:nvPr>
        </p:nvSpPr>
        <p:spPr>
          <a:xfrm>
            <a:off x="838200" y="365125"/>
            <a:ext cx="10515600" cy="773719"/>
          </a:xfrm>
          <a:solidFill>
            <a:schemeClr val="tx2">
              <a:lumMod val="40000"/>
              <a:lumOff val="60000"/>
            </a:schemeClr>
          </a:solidFill>
        </p:spPr>
        <p:txBody>
          <a:bodyPr/>
          <a:lstStyle/>
          <a:p>
            <a:r>
              <a:rPr lang="en-CA" dirty="0"/>
              <a:t>Summary of Assignments:</a:t>
            </a:r>
          </a:p>
        </p:txBody>
      </p:sp>
      <p:sp>
        <p:nvSpPr>
          <p:cNvPr id="3" name="Content Placeholder 2">
            <a:extLst>
              <a:ext uri="{FF2B5EF4-FFF2-40B4-BE49-F238E27FC236}">
                <a16:creationId xmlns:a16="http://schemas.microsoft.com/office/drawing/2014/main" id="{33194068-3BC6-43B3-B28D-A3F70CA0F1F5}"/>
              </a:ext>
            </a:extLst>
          </p:cNvPr>
          <p:cNvSpPr>
            <a:spLocks noGrp="1"/>
          </p:cNvSpPr>
          <p:nvPr>
            <p:ph idx="1"/>
          </p:nvPr>
        </p:nvSpPr>
        <p:spPr>
          <a:xfrm>
            <a:off x="838200" y="1445779"/>
            <a:ext cx="10515600" cy="393873"/>
          </a:xfrm>
        </p:spPr>
        <p:txBody>
          <a:bodyPr>
            <a:normAutofit/>
          </a:bodyPr>
          <a:lstStyle/>
          <a:p>
            <a:pPr marL="0" indent="0">
              <a:buNone/>
            </a:pPr>
            <a:r>
              <a:rPr lang="en-US" sz="1400" dirty="0"/>
              <a:t>https://docs.google.com/spreadsheets/d/1YKxbCjbR5l6-fcl7QE8rswSOEUghBLACuAllK2qjPOo/edit?usp=sharing  summary of assignments </a:t>
            </a:r>
            <a:endParaRPr lang="en-CA" sz="1400" dirty="0"/>
          </a:p>
        </p:txBody>
      </p:sp>
    </p:spTree>
    <p:extLst>
      <p:ext uri="{BB962C8B-B14F-4D97-AF65-F5344CB8AC3E}">
        <p14:creationId xmlns:p14="http://schemas.microsoft.com/office/powerpoint/2010/main" val="9983885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1080CF-941E-434B-AE82-7F007032F0FC}"/>
              </a:ext>
            </a:extLst>
          </p:cNvPr>
          <p:cNvPicPr>
            <a:picLocks noChangeAspect="1"/>
          </p:cNvPicPr>
          <p:nvPr/>
        </p:nvPicPr>
        <p:blipFill>
          <a:blip r:embed="rId2"/>
          <a:stretch>
            <a:fillRect/>
          </a:stretch>
        </p:blipFill>
        <p:spPr>
          <a:xfrm>
            <a:off x="3546976" y="0"/>
            <a:ext cx="5098047" cy="6858000"/>
          </a:xfrm>
          <a:prstGeom prst="rect">
            <a:avLst/>
          </a:prstGeom>
        </p:spPr>
      </p:pic>
    </p:spTree>
    <p:extLst>
      <p:ext uri="{BB962C8B-B14F-4D97-AF65-F5344CB8AC3E}">
        <p14:creationId xmlns:p14="http://schemas.microsoft.com/office/powerpoint/2010/main" val="36637344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BE34-FE63-4F3B-B118-0F114CB35ED9}"/>
              </a:ext>
            </a:extLst>
          </p:cNvPr>
          <p:cNvSpPr>
            <a:spLocks noGrp="1"/>
          </p:cNvSpPr>
          <p:nvPr>
            <p:ph type="title"/>
          </p:nvPr>
        </p:nvSpPr>
        <p:spPr>
          <a:xfrm>
            <a:off x="838200" y="365125"/>
            <a:ext cx="10515600" cy="805649"/>
          </a:xfrm>
          <a:solidFill>
            <a:schemeClr val="tx2"/>
          </a:solidFill>
        </p:spPr>
        <p:txBody>
          <a:bodyPr/>
          <a:lstStyle/>
          <a:p>
            <a:r>
              <a:rPr lang="en-CA" b="1" dirty="0">
                <a:solidFill>
                  <a:schemeClr val="accent4"/>
                </a:solidFill>
              </a:rPr>
              <a:t>What is a Web Service?</a:t>
            </a:r>
          </a:p>
        </p:txBody>
      </p:sp>
      <p:sp>
        <p:nvSpPr>
          <p:cNvPr id="3" name="Content Placeholder 2">
            <a:extLst>
              <a:ext uri="{FF2B5EF4-FFF2-40B4-BE49-F238E27FC236}">
                <a16:creationId xmlns:a16="http://schemas.microsoft.com/office/drawing/2014/main" id="{D0F31CF1-AB33-4E79-A928-05F6301810E7}"/>
              </a:ext>
            </a:extLst>
          </p:cNvPr>
          <p:cNvSpPr>
            <a:spLocks noGrp="1"/>
          </p:cNvSpPr>
          <p:nvPr>
            <p:ph idx="1"/>
          </p:nvPr>
        </p:nvSpPr>
        <p:spPr>
          <a:xfrm>
            <a:off x="838200" y="1170774"/>
            <a:ext cx="10515600" cy="470708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normAutofit lnSpcReduction="10000"/>
          </a:bodyPr>
          <a:lstStyle/>
          <a:p>
            <a:r>
              <a:rPr lang="en-CA" dirty="0"/>
              <a:t>A more meaningful name would be: web-DELIVERED services</a:t>
            </a:r>
          </a:p>
          <a:p>
            <a:r>
              <a:rPr lang="en-CA" dirty="0"/>
              <a:t>We are NOT getting services from the WEB: We are getting services from METHOD CALLS!</a:t>
            </a:r>
          </a:p>
          <a:p>
            <a:r>
              <a:rPr lang="en-CA" dirty="0"/>
              <a:t>Getting Services in JWS means doing RMI Remote Method Invocation</a:t>
            </a:r>
          </a:p>
          <a:p>
            <a:r>
              <a:rPr lang="en-CA" dirty="0"/>
              <a:t>A service in a programming language context = calling a METHOD</a:t>
            </a:r>
          </a:p>
          <a:p>
            <a:r>
              <a:rPr lang="en-CA" dirty="0"/>
              <a:t>Getting a SERVICE from your SOA Java Web Application MEANS calling a method on an object that lives in another JVM.</a:t>
            </a:r>
          </a:p>
          <a:p>
            <a:r>
              <a:rPr lang="en-CA" dirty="0"/>
              <a:t>You are used to working in 1 JRE/ 1 JVM: The concept of Java Web Services IS we have many NODES (end points) in our SOA topology. </a:t>
            </a:r>
          </a:p>
          <a:p>
            <a:r>
              <a:rPr lang="en-CA" dirty="0"/>
              <a:t>NODE = an ENDPOINT. A computer (host) running some Java Application code.</a:t>
            </a:r>
          </a:p>
        </p:txBody>
      </p:sp>
    </p:spTree>
    <p:extLst>
      <p:ext uri="{BB962C8B-B14F-4D97-AF65-F5344CB8AC3E}">
        <p14:creationId xmlns:p14="http://schemas.microsoft.com/office/powerpoint/2010/main" val="27837424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0BF5-8FBD-4A9A-9A89-FA88A451C969}"/>
              </a:ext>
            </a:extLst>
          </p:cNvPr>
          <p:cNvSpPr>
            <a:spLocks noGrp="1"/>
          </p:cNvSpPr>
          <p:nvPr>
            <p:ph type="title"/>
          </p:nvPr>
        </p:nvSpPr>
        <p:spPr>
          <a:xfrm>
            <a:off x="838200" y="365125"/>
            <a:ext cx="10515600" cy="985111"/>
          </a:xfrm>
        </p:spPr>
        <p:txBody>
          <a:bodyPr/>
          <a:lstStyle/>
          <a:p>
            <a:r>
              <a:rPr lang="en-CA" dirty="0"/>
              <a:t>Java Web Services:</a:t>
            </a:r>
          </a:p>
        </p:txBody>
      </p:sp>
      <p:sp>
        <p:nvSpPr>
          <p:cNvPr id="3" name="Content Placeholder 2">
            <a:extLst>
              <a:ext uri="{FF2B5EF4-FFF2-40B4-BE49-F238E27FC236}">
                <a16:creationId xmlns:a16="http://schemas.microsoft.com/office/drawing/2014/main" id="{CAA0AE42-3373-4F58-8340-81977A510572}"/>
              </a:ext>
            </a:extLst>
          </p:cNvPr>
          <p:cNvSpPr>
            <a:spLocks noGrp="1"/>
          </p:cNvSpPr>
          <p:nvPr>
            <p:ph idx="1"/>
          </p:nvPr>
        </p:nvSpPr>
        <p:spPr>
          <a:xfrm>
            <a:off x="838200" y="1538243"/>
            <a:ext cx="10515600" cy="4638720"/>
          </a:xfrm>
        </p:spPr>
        <p:txBody>
          <a:bodyPr>
            <a:normAutofit fontScale="92500" lnSpcReduction="10000"/>
          </a:bodyPr>
          <a:lstStyle/>
          <a:p>
            <a:r>
              <a:rPr lang="en-CA" dirty="0"/>
              <a:t>Up to now: We have been writing </a:t>
            </a:r>
            <a:r>
              <a:rPr lang="en-CA" b="1" dirty="0"/>
              <a:t>Desktop</a:t>
            </a:r>
            <a:r>
              <a:rPr lang="en-CA" dirty="0"/>
              <a:t> Java Applications:</a:t>
            </a:r>
          </a:p>
          <a:p>
            <a:r>
              <a:rPr lang="en-CA" dirty="0"/>
              <a:t>Our code lives in the Java Virtual Machine, created by the Java Runtime Environment: java.exe</a:t>
            </a:r>
          </a:p>
          <a:p>
            <a:r>
              <a:rPr lang="en-CA" dirty="0"/>
              <a:t>I cannot run the run the Java Application on your computer: Your Java Virtual Machine is inaccessible without access to your keyboard</a:t>
            </a:r>
          </a:p>
          <a:p>
            <a:r>
              <a:rPr lang="en-CA" dirty="0"/>
              <a:t>What we want is to make Java “Enterprise Edition” J2EE web services applications:</a:t>
            </a:r>
          </a:p>
          <a:p>
            <a:r>
              <a:rPr lang="en-CA" dirty="0"/>
              <a:t>Difference between a Java Web Services Application and a Java Desktop Application is:</a:t>
            </a:r>
          </a:p>
          <a:p>
            <a:r>
              <a:rPr lang="en-CA" dirty="0"/>
              <a:t>A Java Web Services application can be run by anyone on the Internet by pointing the URL in their browser at the </a:t>
            </a:r>
            <a:r>
              <a:rPr lang="en-CA" b="1" dirty="0"/>
              <a:t>IP Address </a:t>
            </a:r>
            <a:r>
              <a:rPr lang="en-CA" dirty="0"/>
              <a:t>of your computer (and the PORT that your application is running on)</a:t>
            </a:r>
          </a:p>
        </p:txBody>
      </p:sp>
    </p:spTree>
    <p:extLst>
      <p:ext uri="{BB962C8B-B14F-4D97-AF65-F5344CB8AC3E}">
        <p14:creationId xmlns:p14="http://schemas.microsoft.com/office/powerpoint/2010/main" val="393708893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0BF5-8FBD-4A9A-9A89-FA88A451C969}"/>
              </a:ext>
            </a:extLst>
          </p:cNvPr>
          <p:cNvSpPr>
            <a:spLocks noGrp="1"/>
          </p:cNvSpPr>
          <p:nvPr>
            <p:ph type="title"/>
          </p:nvPr>
        </p:nvSpPr>
        <p:spPr>
          <a:xfrm>
            <a:off x="838200" y="254030"/>
            <a:ext cx="10515600" cy="985111"/>
          </a:xfrm>
          <a:solidFill>
            <a:schemeClr val="bg2"/>
          </a:solidFill>
        </p:spPr>
        <p:txBody>
          <a:bodyPr/>
          <a:lstStyle/>
          <a:p>
            <a:r>
              <a:rPr lang="en-CA" dirty="0"/>
              <a:t>Java Web Services:</a:t>
            </a:r>
          </a:p>
        </p:txBody>
      </p:sp>
      <p:sp>
        <p:nvSpPr>
          <p:cNvPr id="3" name="Content Placeholder 2">
            <a:extLst>
              <a:ext uri="{FF2B5EF4-FFF2-40B4-BE49-F238E27FC236}">
                <a16:creationId xmlns:a16="http://schemas.microsoft.com/office/drawing/2014/main" id="{CAA0AE42-3373-4F58-8340-81977A510572}"/>
              </a:ext>
            </a:extLst>
          </p:cNvPr>
          <p:cNvSpPr>
            <a:spLocks noGrp="1"/>
          </p:cNvSpPr>
          <p:nvPr>
            <p:ph idx="1"/>
          </p:nvPr>
        </p:nvSpPr>
        <p:spPr>
          <a:xfrm>
            <a:off x="838200" y="1179320"/>
            <a:ext cx="10515600" cy="4997643"/>
          </a:xfrm>
        </p:spPr>
        <p:txBody>
          <a:bodyPr>
            <a:normAutofit/>
          </a:bodyPr>
          <a:lstStyle/>
          <a:p>
            <a:r>
              <a:rPr lang="en-CA" dirty="0"/>
              <a:t>A simple starter exercise:</a:t>
            </a:r>
          </a:p>
          <a:p>
            <a:r>
              <a:rPr lang="en-CA" dirty="0"/>
              <a:t>We will setup a local HTTP Server: </a:t>
            </a:r>
            <a:r>
              <a:rPr lang="en-CA" dirty="0">
                <a:hlinkClick r:id="rId2"/>
              </a:rPr>
              <a:t>https://www.apachefriends.org/index.html</a:t>
            </a:r>
            <a:endParaRPr lang="en-CA" dirty="0"/>
          </a:p>
          <a:p>
            <a:endParaRPr lang="en-CA" dirty="0"/>
          </a:p>
          <a:p>
            <a:r>
              <a:rPr lang="en-CA" dirty="0"/>
              <a:t>Key differences between Java Desktop Application and Java Web Services Application:</a:t>
            </a:r>
          </a:p>
          <a:p>
            <a:r>
              <a:rPr lang="en-CA" dirty="0"/>
              <a:t>In J2EE (Java version 2 Enterprise Edition): we are putting an HTTP server INSIDE OUR APPLICATION</a:t>
            </a:r>
          </a:p>
          <a:p>
            <a:r>
              <a:rPr lang="en-CA" dirty="0"/>
              <a:t>Really: We are installing the </a:t>
            </a:r>
            <a:r>
              <a:rPr lang="en-CA" dirty="0">
                <a:highlight>
                  <a:srgbClr val="FFFF00"/>
                </a:highlight>
              </a:rPr>
              <a:t>J2EE.jar </a:t>
            </a:r>
            <a:r>
              <a:rPr lang="en-CA" dirty="0"/>
              <a:t>file in our Application: our Web HTTP server is being setup by the J2EE Runtime we get from the J2EE framework: J2EE.jar</a:t>
            </a:r>
          </a:p>
        </p:txBody>
      </p:sp>
    </p:spTree>
    <p:extLst>
      <p:ext uri="{BB962C8B-B14F-4D97-AF65-F5344CB8AC3E}">
        <p14:creationId xmlns:p14="http://schemas.microsoft.com/office/powerpoint/2010/main" val="5850187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0BF5-8FBD-4A9A-9A89-FA88A451C969}"/>
              </a:ext>
            </a:extLst>
          </p:cNvPr>
          <p:cNvSpPr>
            <a:spLocks noGrp="1"/>
          </p:cNvSpPr>
          <p:nvPr>
            <p:ph type="title"/>
          </p:nvPr>
        </p:nvSpPr>
        <p:spPr>
          <a:xfrm>
            <a:off x="838200" y="254030"/>
            <a:ext cx="10515600" cy="985111"/>
          </a:xfrm>
          <a:solidFill>
            <a:schemeClr val="bg2"/>
          </a:solidFill>
        </p:spPr>
        <p:txBody>
          <a:bodyPr/>
          <a:lstStyle/>
          <a:p>
            <a:r>
              <a:rPr lang="en-CA" dirty="0"/>
              <a:t>Visual Studio Code:</a:t>
            </a:r>
          </a:p>
        </p:txBody>
      </p:sp>
      <p:sp>
        <p:nvSpPr>
          <p:cNvPr id="3" name="Content Placeholder 2">
            <a:extLst>
              <a:ext uri="{FF2B5EF4-FFF2-40B4-BE49-F238E27FC236}">
                <a16:creationId xmlns:a16="http://schemas.microsoft.com/office/drawing/2014/main" id="{CAA0AE42-3373-4F58-8340-81977A510572}"/>
              </a:ext>
            </a:extLst>
          </p:cNvPr>
          <p:cNvSpPr>
            <a:spLocks noGrp="1"/>
          </p:cNvSpPr>
          <p:nvPr>
            <p:ph idx="1"/>
          </p:nvPr>
        </p:nvSpPr>
        <p:spPr>
          <a:xfrm>
            <a:off x="838200" y="1179320"/>
            <a:ext cx="10515600" cy="4997643"/>
          </a:xfrm>
        </p:spPr>
        <p:txBody>
          <a:bodyPr>
            <a:normAutofit/>
          </a:bodyPr>
          <a:lstStyle/>
          <a:p>
            <a:r>
              <a:rPr lang="en-CA" dirty="0">
                <a:hlinkClick r:id="rId2"/>
              </a:rPr>
              <a:t>https://code.visualstudio.com/download</a:t>
            </a:r>
            <a:endParaRPr lang="en-CA" dirty="0"/>
          </a:p>
          <a:p>
            <a:endParaRPr lang="en-CA" dirty="0"/>
          </a:p>
          <a:p>
            <a:r>
              <a:rPr lang="en-CA" dirty="0"/>
              <a:t>Course Material on TCP IP Networking: </a:t>
            </a:r>
          </a:p>
          <a:p>
            <a:r>
              <a:rPr lang="en-CA" dirty="0">
                <a:hlinkClick r:id="rId3"/>
              </a:rPr>
              <a:t>https://www.dropbox.com/sh/ejy0joisa00ktoi/AAAB5VS307q7o8TiMzOzpIF5a?dl=0</a:t>
            </a:r>
            <a:endParaRPr lang="en-CA" dirty="0"/>
          </a:p>
          <a:p>
            <a:endParaRPr lang="en-CA" dirty="0"/>
          </a:p>
          <a:p>
            <a:r>
              <a:rPr lang="en-CA" dirty="0"/>
              <a:t>Read the TCP IP Guide.pdf </a:t>
            </a:r>
          </a:p>
        </p:txBody>
      </p:sp>
    </p:spTree>
    <p:extLst>
      <p:ext uri="{BB962C8B-B14F-4D97-AF65-F5344CB8AC3E}">
        <p14:creationId xmlns:p14="http://schemas.microsoft.com/office/powerpoint/2010/main" val="4028110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855EFE6-9C7F-4D1C-8E2E-3881BDC51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49" y="497840"/>
            <a:ext cx="8980311" cy="563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99DBD8-EB83-4C2B-BB62-D8F06C76DC2E}"/>
              </a:ext>
            </a:extLst>
          </p:cNvPr>
          <p:cNvSpPr txBox="1"/>
          <p:nvPr/>
        </p:nvSpPr>
        <p:spPr>
          <a:xfrm>
            <a:off x="9062720" y="528320"/>
            <a:ext cx="2783840"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Illustrate the concept of an HTTP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 JWS: that HTTP server will be provided right within our Program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good news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We do not need to write the HTTP server by ourself: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We are going to include the J2EE.jar file in our </a:t>
            </a: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classpath</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This J2EE framework will give us a Java Web </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t>Application Server</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3682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0BF5-8FBD-4A9A-9A89-FA88A451C969}"/>
              </a:ext>
            </a:extLst>
          </p:cNvPr>
          <p:cNvSpPr>
            <a:spLocks noGrp="1"/>
          </p:cNvSpPr>
          <p:nvPr>
            <p:ph type="title"/>
          </p:nvPr>
        </p:nvSpPr>
        <p:spPr>
          <a:xfrm>
            <a:off x="838200" y="254030"/>
            <a:ext cx="10515600" cy="985111"/>
          </a:xfrm>
          <a:solidFill>
            <a:schemeClr val="bg2"/>
          </a:solidFill>
        </p:spPr>
        <p:txBody>
          <a:bodyPr/>
          <a:lstStyle/>
          <a:p>
            <a:r>
              <a:rPr lang="en-CA" dirty="0"/>
              <a:t>Java Web Services:</a:t>
            </a:r>
          </a:p>
        </p:txBody>
      </p:sp>
      <p:sp>
        <p:nvSpPr>
          <p:cNvPr id="3" name="Content Placeholder 2">
            <a:extLst>
              <a:ext uri="{FF2B5EF4-FFF2-40B4-BE49-F238E27FC236}">
                <a16:creationId xmlns:a16="http://schemas.microsoft.com/office/drawing/2014/main" id="{CAA0AE42-3373-4F58-8340-81977A510572}"/>
              </a:ext>
            </a:extLst>
          </p:cNvPr>
          <p:cNvSpPr>
            <a:spLocks noGrp="1"/>
          </p:cNvSpPr>
          <p:nvPr>
            <p:ph idx="1"/>
          </p:nvPr>
        </p:nvSpPr>
        <p:spPr>
          <a:xfrm>
            <a:off x="838200" y="1179320"/>
            <a:ext cx="10515600" cy="4997643"/>
          </a:xfrm>
        </p:spPr>
        <p:txBody>
          <a:bodyPr>
            <a:normAutofit/>
          </a:bodyPr>
          <a:lstStyle/>
          <a:p>
            <a:r>
              <a:rPr lang="en-CA" dirty="0"/>
              <a:t>We have seen how to receive input from the console and send the response back to the console (</a:t>
            </a:r>
            <a:r>
              <a:rPr lang="en-CA" dirty="0" err="1"/>
              <a:t>System.out.println</a:t>
            </a:r>
            <a:r>
              <a:rPr lang="en-CA" dirty="0"/>
              <a:t>)</a:t>
            </a:r>
          </a:p>
          <a:p>
            <a:r>
              <a:rPr lang="en-CA" dirty="0"/>
              <a:t>Now the new thing with J2EE is:</a:t>
            </a:r>
          </a:p>
          <a:p>
            <a:pPr lvl="1"/>
            <a:r>
              <a:rPr lang="en-CA" dirty="0"/>
              <a:t>Accepting input from a </a:t>
            </a:r>
            <a:r>
              <a:rPr lang="en-CA" b="1" dirty="0"/>
              <a:t>web form</a:t>
            </a:r>
          </a:p>
          <a:p>
            <a:pPr lvl="1"/>
            <a:r>
              <a:rPr lang="en-CA" dirty="0"/>
              <a:t>Sending the reply back to the requesting web browser</a:t>
            </a:r>
          </a:p>
          <a:p>
            <a:pPr lvl="1"/>
            <a:r>
              <a:rPr lang="en-CA" dirty="0"/>
              <a:t>Our user is no longer operating our program from the local machine: But is on the other end of an End Point somewhere else on the Internet: All they need to know is the IP Address of our computer, and what port to point to. </a:t>
            </a:r>
            <a:br>
              <a:rPr lang="en-CA" dirty="0"/>
            </a:br>
            <a:r>
              <a:rPr lang="en-CA" dirty="0"/>
              <a:t>{And optionally, user id and password}</a:t>
            </a:r>
          </a:p>
        </p:txBody>
      </p:sp>
    </p:spTree>
    <p:extLst>
      <p:ext uri="{BB962C8B-B14F-4D97-AF65-F5344CB8AC3E}">
        <p14:creationId xmlns:p14="http://schemas.microsoft.com/office/powerpoint/2010/main" val="19726845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F494-F54D-4B6C-8C4A-5C73FA8C7EF1}"/>
              </a:ext>
            </a:extLst>
          </p:cNvPr>
          <p:cNvSpPr>
            <a:spLocks noGrp="1"/>
          </p:cNvSpPr>
          <p:nvPr>
            <p:ph type="title"/>
          </p:nvPr>
        </p:nvSpPr>
        <p:spPr>
          <a:xfrm>
            <a:off x="838200" y="228394"/>
            <a:ext cx="10515600" cy="677461"/>
          </a:xfrm>
          <a:solidFill>
            <a:schemeClr val="accent2">
              <a:lumMod val="20000"/>
              <a:lumOff val="80000"/>
            </a:schemeClr>
          </a:solidFill>
        </p:spPr>
        <p:txBody>
          <a:bodyPr>
            <a:normAutofit fontScale="90000"/>
          </a:bodyPr>
          <a:lstStyle/>
          <a:p>
            <a:r>
              <a:rPr lang="en-CA" dirty="0"/>
              <a:t>In Java, everything is an Object</a:t>
            </a:r>
          </a:p>
        </p:txBody>
      </p:sp>
      <p:sp>
        <p:nvSpPr>
          <p:cNvPr id="3" name="Content Placeholder 2">
            <a:extLst>
              <a:ext uri="{FF2B5EF4-FFF2-40B4-BE49-F238E27FC236}">
                <a16:creationId xmlns:a16="http://schemas.microsoft.com/office/drawing/2014/main" id="{5D6D7632-E5AC-4E9E-900D-E157F1395499}"/>
              </a:ext>
            </a:extLst>
          </p:cNvPr>
          <p:cNvSpPr>
            <a:spLocks noGrp="1"/>
          </p:cNvSpPr>
          <p:nvPr>
            <p:ph idx="1"/>
          </p:nvPr>
        </p:nvSpPr>
        <p:spPr>
          <a:xfrm>
            <a:off x="838200" y="1066911"/>
            <a:ext cx="10515600" cy="4724177"/>
          </a:xfrm>
        </p:spPr>
        <p:txBody>
          <a:bodyPr/>
          <a:lstStyle/>
          <a:p>
            <a:r>
              <a:rPr lang="en-CA" dirty="0"/>
              <a:t>There is a top level object called Object (The root of all visibility)</a:t>
            </a:r>
          </a:p>
          <a:p>
            <a:r>
              <a:rPr lang="en-CA" dirty="0">
                <a:hlinkClick r:id="rId2"/>
              </a:rPr>
              <a:t>https://docs.oracle.com/javase/7/docs/api/java/lang/Object.html</a:t>
            </a:r>
            <a:r>
              <a:rPr lang="en-CA" dirty="0"/>
              <a:t> </a:t>
            </a:r>
          </a:p>
        </p:txBody>
      </p:sp>
    </p:spTree>
    <p:extLst>
      <p:ext uri="{BB962C8B-B14F-4D97-AF65-F5344CB8AC3E}">
        <p14:creationId xmlns:p14="http://schemas.microsoft.com/office/powerpoint/2010/main" val="256835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6A06-5837-1294-1C0D-99E06896AB52}"/>
              </a:ext>
            </a:extLst>
          </p:cNvPr>
          <p:cNvSpPr>
            <a:spLocks noGrp="1"/>
          </p:cNvSpPr>
          <p:nvPr>
            <p:ph type="title"/>
          </p:nvPr>
        </p:nvSpPr>
        <p:spPr>
          <a:solidFill>
            <a:schemeClr val="accent1">
              <a:lumMod val="50000"/>
            </a:schemeClr>
          </a:solidFill>
        </p:spPr>
        <p:txBody>
          <a:bodyPr/>
          <a:lstStyle/>
          <a:p>
            <a:r>
              <a:rPr lang="en-CA" dirty="0">
                <a:solidFill>
                  <a:srgbClr val="00B0F0"/>
                </a:solidFill>
                <a:latin typeface="Bahnschrift" panose="020B0502040204020203" pitchFamily="34" charset="0"/>
              </a:rPr>
              <a:t>SOA Web Services are built on top of J2EE</a:t>
            </a:r>
          </a:p>
        </p:txBody>
      </p:sp>
      <p:sp>
        <p:nvSpPr>
          <p:cNvPr id="3" name="Content Placeholder 2">
            <a:extLst>
              <a:ext uri="{FF2B5EF4-FFF2-40B4-BE49-F238E27FC236}">
                <a16:creationId xmlns:a16="http://schemas.microsoft.com/office/drawing/2014/main" id="{67526AD9-3787-CBC5-C657-7EE6BEA0DB2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3144761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C029B4-BB9E-4905-872B-DF9C3BDE3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0"/>
            <a:ext cx="9890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423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0497-67C2-491F-923A-FAB56B099F07}"/>
              </a:ext>
            </a:extLst>
          </p:cNvPr>
          <p:cNvSpPr>
            <a:spLocks noGrp="1"/>
          </p:cNvSpPr>
          <p:nvPr>
            <p:ph type="title"/>
          </p:nvPr>
        </p:nvSpPr>
        <p:spPr/>
        <p:txBody>
          <a:bodyPr/>
          <a:lstStyle/>
          <a:p>
            <a:r>
              <a:rPr lang="en-CA" dirty="0"/>
              <a:t>The Service Oriented Architecture Value Proposition				</a:t>
            </a:r>
          </a:p>
        </p:txBody>
      </p:sp>
      <p:sp>
        <p:nvSpPr>
          <p:cNvPr id="3" name="Content Placeholder 2">
            <a:extLst>
              <a:ext uri="{FF2B5EF4-FFF2-40B4-BE49-F238E27FC236}">
                <a16:creationId xmlns:a16="http://schemas.microsoft.com/office/drawing/2014/main" id="{9A35A7FE-5657-449E-A8FC-12898260C341}"/>
              </a:ext>
            </a:extLst>
          </p:cNvPr>
          <p:cNvSpPr>
            <a:spLocks noGrp="1"/>
          </p:cNvSpPr>
          <p:nvPr>
            <p:ph idx="1"/>
          </p:nvPr>
        </p:nvSpPr>
        <p:spPr/>
        <p:txBody>
          <a:bodyPr/>
          <a:lstStyle/>
          <a:p>
            <a:r>
              <a:rPr lang="en-CA" dirty="0"/>
              <a:t>Why do we build SOA architectures</a:t>
            </a:r>
          </a:p>
          <a:p>
            <a:r>
              <a:rPr lang="en-CA" dirty="0"/>
              <a:t>How do they help the Business:	</a:t>
            </a:r>
          </a:p>
        </p:txBody>
      </p:sp>
    </p:spTree>
    <p:extLst>
      <p:ext uri="{BB962C8B-B14F-4D97-AF65-F5344CB8AC3E}">
        <p14:creationId xmlns:p14="http://schemas.microsoft.com/office/powerpoint/2010/main" val="22820567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6F33C4-C1E6-43BE-AF4F-B74E178F7C71}"/>
              </a:ext>
            </a:extLst>
          </p:cNvPr>
          <p:cNvPicPr>
            <a:picLocks noChangeAspect="1"/>
          </p:cNvPicPr>
          <p:nvPr/>
        </p:nvPicPr>
        <p:blipFill>
          <a:blip r:embed="rId2"/>
          <a:stretch>
            <a:fillRect/>
          </a:stretch>
        </p:blipFill>
        <p:spPr>
          <a:xfrm>
            <a:off x="839704" y="0"/>
            <a:ext cx="10512592" cy="6858000"/>
          </a:xfrm>
          <a:prstGeom prst="rect">
            <a:avLst/>
          </a:prstGeom>
        </p:spPr>
      </p:pic>
    </p:spTree>
    <p:extLst>
      <p:ext uri="{BB962C8B-B14F-4D97-AF65-F5344CB8AC3E}">
        <p14:creationId xmlns:p14="http://schemas.microsoft.com/office/powerpoint/2010/main" val="17884366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EDE3A-D9FF-4E77-B1F9-117A553A1469}"/>
              </a:ext>
            </a:extLst>
          </p:cNvPr>
          <p:cNvPicPr>
            <a:picLocks noChangeAspect="1"/>
          </p:cNvPicPr>
          <p:nvPr/>
        </p:nvPicPr>
        <p:blipFill>
          <a:blip r:embed="rId2"/>
          <a:stretch>
            <a:fillRect/>
          </a:stretch>
        </p:blipFill>
        <p:spPr>
          <a:xfrm>
            <a:off x="1377767" y="0"/>
            <a:ext cx="9436465" cy="6858000"/>
          </a:xfrm>
          <a:prstGeom prst="rect">
            <a:avLst/>
          </a:prstGeom>
        </p:spPr>
      </p:pic>
    </p:spTree>
    <p:extLst>
      <p:ext uri="{BB962C8B-B14F-4D97-AF65-F5344CB8AC3E}">
        <p14:creationId xmlns:p14="http://schemas.microsoft.com/office/powerpoint/2010/main" val="38959373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D7F4-6682-43FC-86D2-0B40CDC86429}"/>
              </a:ext>
            </a:extLst>
          </p:cNvPr>
          <p:cNvSpPr>
            <a:spLocks noGrp="1"/>
          </p:cNvSpPr>
          <p:nvPr>
            <p:ph type="title"/>
          </p:nvPr>
        </p:nvSpPr>
        <p:spPr>
          <a:xfrm>
            <a:off x="838200" y="365125"/>
            <a:ext cx="10515600" cy="1995690"/>
          </a:xfrm>
        </p:spPr>
        <p:txBody>
          <a:bodyPr>
            <a:normAutofit/>
          </a:bodyPr>
          <a:lstStyle/>
          <a:p>
            <a:r>
              <a:rPr lang="en-US" sz="3200" b="0" i="0" dirty="0">
                <a:solidFill>
                  <a:srgbClr val="444444"/>
                </a:solidFill>
                <a:effectLst/>
                <a:latin typeface="helvetica" panose="020B0604020202020204" pitchFamily="34" charset="0"/>
              </a:rPr>
              <a:t>Present to the Job Interviewer your short, concise description of HOW TO PLATFORMIZE the Enterprise. That is: How to design a Java Application to realize Enterprise Application Integration:</a:t>
            </a:r>
            <a:endParaRPr lang="en-CA" sz="3200" dirty="0"/>
          </a:p>
        </p:txBody>
      </p:sp>
      <p:sp>
        <p:nvSpPr>
          <p:cNvPr id="3" name="Content Placeholder 2">
            <a:extLst>
              <a:ext uri="{FF2B5EF4-FFF2-40B4-BE49-F238E27FC236}">
                <a16:creationId xmlns:a16="http://schemas.microsoft.com/office/drawing/2014/main" id="{9A44859D-F09F-45C0-AE9A-0D583DD9E7D5}"/>
              </a:ext>
            </a:extLst>
          </p:cNvPr>
          <p:cNvSpPr>
            <a:spLocks noGrp="1"/>
          </p:cNvSpPr>
          <p:nvPr>
            <p:ph idx="1"/>
          </p:nvPr>
        </p:nvSpPr>
        <p:spPr>
          <a:xfrm>
            <a:off x="838200" y="3167149"/>
            <a:ext cx="10515600" cy="3009814"/>
          </a:xfrm>
        </p:spPr>
        <p:txBody>
          <a:bodyPr/>
          <a:lstStyle/>
          <a:p>
            <a:endParaRPr lang="en-CA" dirty="0"/>
          </a:p>
        </p:txBody>
      </p:sp>
    </p:spTree>
    <p:extLst>
      <p:ext uri="{BB962C8B-B14F-4D97-AF65-F5344CB8AC3E}">
        <p14:creationId xmlns:p14="http://schemas.microsoft.com/office/powerpoint/2010/main" val="11505755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A1821-3F83-487E-ADBC-B3C74C4E7D88}"/>
              </a:ext>
            </a:extLst>
          </p:cNvPr>
          <p:cNvSpPr>
            <a:spLocks noGrp="1"/>
          </p:cNvSpPr>
          <p:nvPr>
            <p:ph type="title"/>
          </p:nvPr>
        </p:nvSpPr>
        <p:spPr/>
        <p:txBody>
          <a:bodyPr/>
          <a:lstStyle/>
          <a:p>
            <a:r>
              <a:rPr lang="en-CA" dirty="0"/>
              <a:t>Enterprises Architectures live in very large, multi-national companies.</a:t>
            </a:r>
          </a:p>
        </p:txBody>
      </p:sp>
      <p:sp>
        <p:nvSpPr>
          <p:cNvPr id="3" name="Content Placeholder 2">
            <a:extLst>
              <a:ext uri="{FF2B5EF4-FFF2-40B4-BE49-F238E27FC236}">
                <a16:creationId xmlns:a16="http://schemas.microsoft.com/office/drawing/2014/main" id="{B8CC047F-74BF-426A-878D-1542BEFF0FD1}"/>
              </a:ext>
            </a:extLst>
          </p:cNvPr>
          <p:cNvSpPr>
            <a:spLocks noGrp="1"/>
          </p:cNvSpPr>
          <p:nvPr>
            <p:ph idx="1"/>
          </p:nvPr>
        </p:nvSpPr>
        <p:spPr/>
        <p:txBody>
          <a:bodyPr/>
          <a:lstStyle/>
          <a:p>
            <a:r>
              <a:rPr lang="en-CA" dirty="0"/>
              <a:t>Spans many Geographies</a:t>
            </a:r>
          </a:p>
          <a:p>
            <a:r>
              <a:rPr lang="en-CA" dirty="0"/>
              <a:t>Spans many different Lines of Business.</a:t>
            </a:r>
          </a:p>
        </p:txBody>
      </p:sp>
    </p:spTree>
    <p:extLst>
      <p:ext uri="{BB962C8B-B14F-4D97-AF65-F5344CB8AC3E}">
        <p14:creationId xmlns:p14="http://schemas.microsoft.com/office/powerpoint/2010/main" val="17771061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05E7-C6CB-453C-9E7B-FF97CD20440A}"/>
              </a:ext>
            </a:extLst>
          </p:cNvPr>
          <p:cNvSpPr>
            <a:spLocks noGrp="1"/>
          </p:cNvSpPr>
          <p:nvPr>
            <p:ph type="title"/>
          </p:nvPr>
        </p:nvSpPr>
        <p:spPr/>
        <p:txBody>
          <a:bodyPr/>
          <a:lstStyle/>
          <a:p>
            <a:r>
              <a:rPr lang="en-US" dirty="0"/>
              <a:t>Peter's Book on SOA: </a:t>
            </a:r>
            <a:endParaRPr lang="en-CA" dirty="0"/>
          </a:p>
        </p:txBody>
      </p:sp>
      <p:sp>
        <p:nvSpPr>
          <p:cNvPr id="3" name="Content Placeholder 2">
            <a:extLst>
              <a:ext uri="{FF2B5EF4-FFF2-40B4-BE49-F238E27FC236}">
                <a16:creationId xmlns:a16="http://schemas.microsoft.com/office/drawing/2014/main" id="{09ECEC6C-A0F2-4056-AF8C-F48E166F18DA}"/>
              </a:ext>
            </a:extLst>
          </p:cNvPr>
          <p:cNvSpPr>
            <a:spLocks noGrp="1"/>
          </p:cNvSpPr>
          <p:nvPr>
            <p:ph idx="1"/>
          </p:nvPr>
        </p:nvSpPr>
        <p:spPr>
          <a:xfrm>
            <a:off x="838200" y="1825625"/>
            <a:ext cx="10515600" cy="1241771"/>
          </a:xfrm>
          <a:solidFill>
            <a:schemeClr val="accent5">
              <a:lumMod val="20000"/>
              <a:lumOff val="80000"/>
            </a:schemeClr>
          </a:solidFill>
        </p:spPr>
        <p:txBody>
          <a:bodyPr>
            <a:normAutofit/>
          </a:bodyPr>
          <a:lstStyle/>
          <a:p>
            <a:pPr marL="0" indent="0">
              <a:buNone/>
            </a:pPr>
            <a:r>
              <a:rPr lang="en-US" sz="2400" dirty="0">
                <a:hlinkClick r:id="rId2"/>
              </a:rPr>
              <a:t>https://www.dropbox.com/s/5c5wx51tuz43j0s/SOA%20Enterprise%20Service%20Bus%20implementation%20with%20Spring%20Boot.docx?dl=0</a:t>
            </a:r>
            <a:r>
              <a:rPr lang="en-US" sz="2400" dirty="0"/>
              <a:t> </a:t>
            </a:r>
          </a:p>
          <a:p>
            <a:endParaRPr lang="en-CA" dirty="0"/>
          </a:p>
        </p:txBody>
      </p:sp>
    </p:spTree>
    <p:extLst>
      <p:ext uri="{BB962C8B-B14F-4D97-AF65-F5344CB8AC3E}">
        <p14:creationId xmlns:p14="http://schemas.microsoft.com/office/powerpoint/2010/main" val="28830779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7726-C0B3-40D4-BBFC-DD2473476AF9}"/>
              </a:ext>
            </a:extLst>
          </p:cNvPr>
          <p:cNvSpPr>
            <a:spLocks noGrp="1"/>
          </p:cNvSpPr>
          <p:nvPr>
            <p:ph type="title"/>
          </p:nvPr>
        </p:nvSpPr>
        <p:spPr>
          <a:xfrm>
            <a:off x="838200" y="140681"/>
            <a:ext cx="10515600" cy="1325563"/>
          </a:xfrm>
        </p:spPr>
        <p:txBody>
          <a:bodyPr>
            <a:normAutofit/>
          </a:bodyPr>
          <a:lstStyle/>
          <a:p>
            <a:r>
              <a:rPr lang="en-CA" sz="6000" dirty="0">
                <a:solidFill>
                  <a:srgbClr val="FF0000"/>
                </a:solidFill>
                <a:latin typeface="Aharoni" panose="02010803020104030203" pitchFamily="2" charset="-79"/>
                <a:cs typeface="Aharoni" panose="02010803020104030203" pitchFamily="2" charset="-79"/>
              </a:rPr>
              <a:t>Legacy System Integration</a:t>
            </a:r>
          </a:p>
        </p:txBody>
      </p:sp>
      <p:sp>
        <p:nvSpPr>
          <p:cNvPr id="3" name="Content Placeholder 2">
            <a:extLst>
              <a:ext uri="{FF2B5EF4-FFF2-40B4-BE49-F238E27FC236}">
                <a16:creationId xmlns:a16="http://schemas.microsoft.com/office/drawing/2014/main" id="{56CFFC46-27D4-4224-A279-EABD40B33FD0}"/>
              </a:ext>
            </a:extLst>
          </p:cNvPr>
          <p:cNvSpPr>
            <a:spLocks noGrp="1"/>
          </p:cNvSpPr>
          <p:nvPr>
            <p:ph idx="1"/>
          </p:nvPr>
        </p:nvSpPr>
        <p:spPr>
          <a:xfrm>
            <a:off x="838200" y="1759123"/>
            <a:ext cx="10515600" cy="4351338"/>
          </a:xfrm>
        </p:spPr>
        <p:txBody>
          <a:bodyPr>
            <a:normAutofit/>
          </a:bodyPr>
          <a:lstStyle/>
          <a:p>
            <a:pPr marL="0" indent="0">
              <a:buNone/>
            </a:pPr>
            <a:r>
              <a:rPr lang="en-US" sz="6000" dirty="0">
                <a:solidFill>
                  <a:srgbClr val="00B0F0"/>
                </a:solidFill>
                <a:latin typeface="Arvo" panose="02000000000000000000" pitchFamily="2" charset="0"/>
              </a:rPr>
              <a:t>Your Job is the build the Plan and the Code to integrate numerous disparate, heterogeneous, legacy computer systems.</a:t>
            </a:r>
            <a:endParaRPr lang="en-CA" sz="6000" dirty="0">
              <a:solidFill>
                <a:srgbClr val="00B0F0"/>
              </a:solidFill>
              <a:latin typeface="Arvo" panose="02000000000000000000" pitchFamily="2" charset="0"/>
            </a:endParaRPr>
          </a:p>
        </p:txBody>
      </p:sp>
      <p:sp>
        <p:nvSpPr>
          <p:cNvPr id="4" name="Rectangle 3">
            <a:extLst>
              <a:ext uri="{FF2B5EF4-FFF2-40B4-BE49-F238E27FC236}">
                <a16:creationId xmlns:a16="http://schemas.microsoft.com/office/drawing/2014/main" id="{94CD904A-06C0-43DA-9E28-AD97558F615C}"/>
              </a:ext>
            </a:extLst>
          </p:cNvPr>
          <p:cNvSpPr/>
          <p:nvPr/>
        </p:nvSpPr>
        <p:spPr>
          <a:xfrm>
            <a:off x="939338" y="1388225"/>
            <a:ext cx="9543011" cy="780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805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091D7-4054-4946-BE8B-A30F024A8188}"/>
              </a:ext>
            </a:extLst>
          </p:cNvPr>
          <p:cNvSpPr>
            <a:spLocks noGrp="1"/>
          </p:cNvSpPr>
          <p:nvPr>
            <p:ph type="title"/>
          </p:nvPr>
        </p:nvSpPr>
        <p:spPr>
          <a:xfrm>
            <a:off x="838200" y="365125"/>
            <a:ext cx="10515600" cy="2520950"/>
          </a:xfrm>
        </p:spPr>
        <p:txBody>
          <a:bodyPr>
            <a:normAutofit/>
          </a:bodyPr>
          <a:lstStyle/>
          <a:p>
            <a:r>
              <a:rPr lang="en-US" dirty="0"/>
              <a:t>Developing the software plan with Unified Process project management methodology and Agile Software Engineering Methodology </a:t>
            </a:r>
            <a:endParaRPr lang="en-CA" dirty="0"/>
          </a:p>
        </p:txBody>
      </p:sp>
      <p:sp>
        <p:nvSpPr>
          <p:cNvPr id="3" name="Content Placeholder 2">
            <a:extLst>
              <a:ext uri="{FF2B5EF4-FFF2-40B4-BE49-F238E27FC236}">
                <a16:creationId xmlns:a16="http://schemas.microsoft.com/office/drawing/2014/main" id="{33D4A31D-5F97-4325-9226-891D00EE5AE3}"/>
              </a:ext>
            </a:extLst>
          </p:cNvPr>
          <p:cNvSpPr>
            <a:spLocks noGrp="1"/>
          </p:cNvSpPr>
          <p:nvPr>
            <p:ph idx="1"/>
          </p:nvPr>
        </p:nvSpPr>
        <p:spPr>
          <a:xfrm>
            <a:off x="838200" y="3124199"/>
            <a:ext cx="10515600" cy="3052763"/>
          </a:xfrm>
        </p:spPr>
        <p:txBody>
          <a:bodyPr>
            <a:normAutofit fontScale="92500" lnSpcReduction="20000"/>
          </a:bodyPr>
          <a:lstStyle/>
          <a:p>
            <a:pPr marL="0" indent="0">
              <a:buNone/>
            </a:pPr>
            <a:r>
              <a:rPr lang="en-US" dirty="0">
                <a:hlinkClick r:id="rId2"/>
              </a:rPr>
              <a:t>https://www.dropbox.com/sh/ua6yppm87wgklz0/AADfgAD8MRw-yfOQk-pFKMrRa?dl=0</a:t>
            </a:r>
            <a:r>
              <a:rPr lang="en-US" dirty="0"/>
              <a:t> </a:t>
            </a:r>
          </a:p>
          <a:p>
            <a:pPr marL="0" indent="0">
              <a:buNone/>
            </a:pPr>
            <a:endParaRPr lang="en-US" dirty="0"/>
          </a:p>
          <a:p>
            <a:pPr marL="0" indent="0">
              <a:buNone/>
            </a:pPr>
            <a:r>
              <a:rPr lang="en-CA" dirty="0">
                <a:hlinkClick r:id="rId3"/>
              </a:rPr>
              <a:t>https://www.dropbox.com/s/sgcn3ruho3gxu1p/Agile%20Project%20Management%20with%20Use%20Cases%20and%20UML%20to%20do%20Unified%20Process%202.pptx?dl=0</a:t>
            </a:r>
            <a:endParaRPr lang="en-US" dirty="0"/>
          </a:p>
          <a:p>
            <a:pPr marL="0" indent="0">
              <a:buNone/>
            </a:pPr>
            <a:endParaRPr lang="en-US" dirty="0"/>
          </a:p>
          <a:p>
            <a:pPr marL="0" indent="0">
              <a:buNone/>
            </a:pPr>
            <a:r>
              <a:rPr lang="en-US" dirty="0"/>
              <a:t>Watch the Video!!!!</a:t>
            </a:r>
            <a:endParaRPr lang="en-CA" dirty="0"/>
          </a:p>
        </p:txBody>
      </p:sp>
    </p:spTree>
    <p:extLst>
      <p:ext uri="{BB962C8B-B14F-4D97-AF65-F5344CB8AC3E}">
        <p14:creationId xmlns:p14="http://schemas.microsoft.com/office/powerpoint/2010/main" val="19265276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E92B-2ED4-414A-A2CF-0E74EA5FDB90}"/>
              </a:ext>
            </a:extLst>
          </p:cNvPr>
          <p:cNvSpPr>
            <a:spLocks noGrp="1"/>
          </p:cNvSpPr>
          <p:nvPr>
            <p:ph type="title"/>
          </p:nvPr>
        </p:nvSpPr>
        <p:spPr>
          <a:xfrm>
            <a:off x="838200" y="215496"/>
            <a:ext cx="10515600" cy="1325563"/>
          </a:xfrm>
        </p:spPr>
        <p:txBody>
          <a:bodyPr/>
          <a:lstStyle/>
          <a:p>
            <a:r>
              <a:rPr lang="en-CA" dirty="0"/>
              <a:t>At the end of this course, you will be able to pass the OMG UML Certification Exam:</a:t>
            </a:r>
          </a:p>
        </p:txBody>
      </p:sp>
      <p:pic>
        <p:nvPicPr>
          <p:cNvPr id="5" name="Picture 4">
            <a:extLst>
              <a:ext uri="{FF2B5EF4-FFF2-40B4-BE49-F238E27FC236}">
                <a16:creationId xmlns:a16="http://schemas.microsoft.com/office/drawing/2014/main" id="{CEE1D3A7-3D7C-439A-B9F4-573D65E63E46}"/>
              </a:ext>
            </a:extLst>
          </p:cNvPr>
          <p:cNvPicPr>
            <a:picLocks noChangeAspect="1"/>
          </p:cNvPicPr>
          <p:nvPr/>
        </p:nvPicPr>
        <p:blipFill>
          <a:blip r:embed="rId2"/>
          <a:stretch>
            <a:fillRect/>
          </a:stretch>
        </p:blipFill>
        <p:spPr>
          <a:xfrm>
            <a:off x="905070" y="1541059"/>
            <a:ext cx="6981184" cy="4906747"/>
          </a:xfrm>
          <a:prstGeom prst="rect">
            <a:avLst/>
          </a:prstGeom>
        </p:spPr>
      </p:pic>
    </p:spTree>
    <p:extLst>
      <p:ext uri="{BB962C8B-B14F-4D97-AF65-F5344CB8AC3E}">
        <p14:creationId xmlns:p14="http://schemas.microsoft.com/office/powerpoint/2010/main" val="562979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9658-3DE1-AD91-E57E-7A345A3B0993}"/>
              </a:ext>
            </a:extLst>
          </p:cNvPr>
          <p:cNvSpPr>
            <a:spLocks noGrp="1"/>
          </p:cNvSpPr>
          <p:nvPr>
            <p:ph type="title"/>
          </p:nvPr>
        </p:nvSpPr>
        <p:spPr>
          <a:xfrm>
            <a:off x="732691" y="118940"/>
            <a:ext cx="10398371" cy="1706685"/>
          </a:xfrm>
          <a:solidFill>
            <a:schemeClr val="accent4">
              <a:lumMod val="40000"/>
              <a:lumOff val="60000"/>
            </a:schemeClr>
          </a:solidFill>
        </p:spPr>
        <p:txBody>
          <a:bodyPr>
            <a:normAutofit fontScale="90000"/>
          </a:bodyPr>
          <a:lstStyle/>
          <a:p>
            <a:r>
              <a:rPr lang="en-US" dirty="0">
                <a:solidFill>
                  <a:srgbClr val="202122"/>
                </a:solidFill>
                <a:latin typeface="Lato" panose="020F0502020204030203" pitchFamily="34" charset="0"/>
              </a:rPr>
              <a:t>An Enterprise Service Bus (ESB) is an architecture to support us in constructing distributed-Object Java Applications.</a:t>
            </a:r>
            <a:endParaRPr lang="en-CA" dirty="0"/>
          </a:p>
        </p:txBody>
      </p:sp>
      <p:sp>
        <p:nvSpPr>
          <p:cNvPr id="3" name="Content Placeholder 2">
            <a:extLst>
              <a:ext uri="{FF2B5EF4-FFF2-40B4-BE49-F238E27FC236}">
                <a16:creationId xmlns:a16="http://schemas.microsoft.com/office/drawing/2014/main" id="{180F0632-38EC-9EE2-7AEA-D9D723CC772B}"/>
              </a:ext>
            </a:extLst>
          </p:cNvPr>
          <p:cNvSpPr>
            <a:spLocks noGrp="1"/>
          </p:cNvSpPr>
          <p:nvPr>
            <p:ph idx="1"/>
          </p:nvPr>
        </p:nvSpPr>
        <p:spPr>
          <a:xfrm>
            <a:off x="732691" y="1939925"/>
            <a:ext cx="10515600" cy="4351338"/>
          </a:xfrm>
          <a:solidFill>
            <a:schemeClr val="accent2">
              <a:lumMod val="20000"/>
              <a:lumOff val="80000"/>
            </a:schemeClr>
          </a:solidFill>
        </p:spPr>
        <p:txBody>
          <a:bodyPr>
            <a:normAutofit fontScale="62500" lnSpcReduction="20000"/>
          </a:bodyPr>
          <a:lstStyle/>
          <a:p>
            <a:pPr>
              <a:lnSpc>
                <a:spcPct val="120000"/>
              </a:lnSpc>
            </a:pPr>
            <a:r>
              <a:rPr lang="en-US" b="0" i="0" dirty="0">
                <a:solidFill>
                  <a:srgbClr val="202122"/>
                </a:solidFill>
                <a:effectLst/>
                <a:latin typeface="Lato" panose="020F0502020204030203" pitchFamily="34" charset="0"/>
              </a:rPr>
              <a:t>It is a set of rules and principles for integrating numerous applications together over a bus-like infrastructure. </a:t>
            </a:r>
          </a:p>
          <a:p>
            <a:pPr>
              <a:lnSpc>
                <a:spcPct val="120000"/>
              </a:lnSpc>
            </a:pPr>
            <a:r>
              <a:rPr lang="en-US" b="0" i="0" dirty="0">
                <a:solidFill>
                  <a:srgbClr val="202122"/>
                </a:solidFill>
                <a:effectLst/>
                <a:latin typeface="Lato" panose="020F0502020204030203" pitchFamily="34" charset="0"/>
              </a:rPr>
              <a:t>ESB products enable users to build this type of architecture but vary in the way that they do it and the capabilities that they offer. </a:t>
            </a:r>
          </a:p>
          <a:p>
            <a:pPr>
              <a:lnSpc>
                <a:spcPct val="120000"/>
              </a:lnSpc>
            </a:pPr>
            <a:r>
              <a:rPr lang="en-US" b="0" i="0" dirty="0">
                <a:solidFill>
                  <a:srgbClr val="202122"/>
                </a:solidFill>
                <a:effectLst/>
                <a:latin typeface="Lato" panose="020F0502020204030203" pitchFamily="34" charset="0"/>
              </a:rPr>
              <a:t>The core concept of the ESB architecture is that you integrate different applications by putting a communication bus between them and then enable each application to </a:t>
            </a:r>
            <a:r>
              <a:rPr lang="en-US" b="1" i="0" dirty="0">
                <a:solidFill>
                  <a:schemeClr val="accent1"/>
                </a:solidFill>
                <a:effectLst/>
                <a:latin typeface="Lato" panose="020F0502020204030203" pitchFamily="34" charset="0"/>
              </a:rPr>
              <a:t>talk to the bus. </a:t>
            </a:r>
          </a:p>
          <a:p>
            <a:pPr>
              <a:lnSpc>
                <a:spcPct val="120000"/>
              </a:lnSpc>
            </a:pPr>
            <a:r>
              <a:rPr lang="en-US" b="1" i="0" dirty="0">
                <a:solidFill>
                  <a:schemeClr val="accent4">
                    <a:lumMod val="75000"/>
                  </a:schemeClr>
                </a:solidFill>
                <a:effectLst/>
                <a:latin typeface="Lato" panose="020F0502020204030203" pitchFamily="34" charset="0"/>
              </a:rPr>
              <a:t>This decouples systems from each other</a:t>
            </a:r>
            <a:r>
              <a:rPr lang="en-US" b="0" i="0" dirty="0">
                <a:solidFill>
                  <a:srgbClr val="202122"/>
                </a:solidFill>
                <a:effectLst/>
                <a:latin typeface="Lato" panose="020F0502020204030203" pitchFamily="34" charset="0"/>
              </a:rPr>
              <a:t>, allowing them to communicate </a:t>
            </a:r>
            <a:r>
              <a:rPr lang="en-US" b="1" i="0" dirty="0">
                <a:solidFill>
                  <a:schemeClr val="accent6">
                    <a:lumMod val="75000"/>
                  </a:schemeClr>
                </a:solidFill>
                <a:effectLst/>
                <a:latin typeface="Lato" panose="020F0502020204030203" pitchFamily="34" charset="0"/>
              </a:rPr>
              <a:t>without dependency on or knowledge of other systems on the bus</a:t>
            </a:r>
            <a:r>
              <a:rPr lang="en-US" b="0" i="0" dirty="0">
                <a:solidFill>
                  <a:srgbClr val="202122"/>
                </a:solidFill>
                <a:effectLst/>
                <a:latin typeface="Lato" panose="020F0502020204030203" pitchFamily="34" charset="0"/>
              </a:rPr>
              <a:t>. </a:t>
            </a:r>
          </a:p>
          <a:p>
            <a:pPr>
              <a:lnSpc>
                <a:spcPct val="120000"/>
              </a:lnSpc>
            </a:pPr>
            <a:r>
              <a:rPr lang="en-US" b="0" i="0" dirty="0">
                <a:solidFill>
                  <a:srgbClr val="202122"/>
                </a:solidFill>
                <a:effectLst/>
                <a:latin typeface="Lato" panose="020F0502020204030203" pitchFamily="34" charset="0"/>
              </a:rPr>
              <a:t>The concept of ESB was born out of the need to move away from point-to-point integration, which </a:t>
            </a:r>
            <a:r>
              <a:rPr lang="en-US" b="1" i="0" dirty="0">
                <a:solidFill>
                  <a:srgbClr val="C00000"/>
                </a:solidFill>
                <a:effectLst/>
                <a:latin typeface="Lato" panose="020F0502020204030203" pitchFamily="34" charset="0"/>
              </a:rPr>
              <a:t>becomes brittle and hard to manage over time</a:t>
            </a:r>
            <a:r>
              <a:rPr lang="en-US" b="0" i="0" dirty="0">
                <a:solidFill>
                  <a:srgbClr val="202122"/>
                </a:solidFill>
                <a:effectLst/>
                <a:latin typeface="Lato" panose="020F0502020204030203" pitchFamily="34" charset="0"/>
              </a:rPr>
              <a:t>.</a:t>
            </a:r>
          </a:p>
          <a:p>
            <a:pPr>
              <a:lnSpc>
                <a:spcPct val="120000"/>
              </a:lnSpc>
            </a:pPr>
            <a:r>
              <a:rPr lang="en-US" b="0" i="0" dirty="0">
                <a:solidFill>
                  <a:srgbClr val="202122"/>
                </a:solidFill>
                <a:effectLst/>
                <a:latin typeface="Lato" panose="020F0502020204030203" pitchFamily="34" charset="0"/>
              </a:rPr>
              <a:t>Point-to-point integration results in custom integration code being spread among applications with no central way to monitor or troubleshoot.</a:t>
            </a:r>
            <a:endParaRPr lang="en-CA" dirty="0"/>
          </a:p>
        </p:txBody>
      </p:sp>
    </p:spTree>
    <p:extLst>
      <p:ext uri="{BB962C8B-B14F-4D97-AF65-F5344CB8AC3E}">
        <p14:creationId xmlns:p14="http://schemas.microsoft.com/office/powerpoint/2010/main" val="24125126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A18-C552-4FDC-AD34-C0E5F06B0C1C}"/>
              </a:ext>
            </a:extLst>
          </p:cNvPr>
          <p:cNvSpPr>
            <a:spLocks noGrp="1"/>
          </p:cNvSpPr>
          <p:nvPr>
            <p:ph type="title"/>
          </p:nvPr>
        </p:nvSpPr>
        <p:spPr>
          <a:xfrm>
            <a:off x="838200" y="365125"/>
            <a:ext cx="10515600" cy="626913"/>
          </a:xfrm>
          <a:solidFill>
            <a:schemeClr val="accent1"/>
          </a:solidFill>
        </p:spPr>
        <p:txBody>
          <a:bodyPr>
            <a:normAutofit/>
          </a:bodyPr>
          <a:lstStyle/>
          <a:p>
            <a:r>
              <a:rPr lang="en-CA" sz="2000" dirty="0">
                <a:solidFill>
                  <a:schemeClr val="bg1"/>
                </a:solidFill>
                <a:latin typeface="Abadi" panose="020B0604020104020204" pitchFamily="34" charset="0"/>
              </a:rPr>
              <a:t>The basic thing which you are learning in this course is to learn how to design.</a:t>
            </a:r>
          </a:p>
        </p:txBody>
      </p:sp>
      <p:sp>
        <p:nvSpPr>
          <p:cNvPr id="3" name="Content Placeholder 2">
            <a:extLst>
              <a:ext uri="{FF2B5EF4-FFF2-40B4-BE49-F238E27FC236}">
                <a16:creationId xmlns:a16="http://schemas.microsoft.com/office/drawing/2014/main" id="{279804B2-0037-4F33-99AF-71ADBCB5349B}"/>
              </a:ext>
            </a:extLst>
          </p:cNvPr>
          <p:cNvSpPr>
            <a:spLocks noGrp="1"/>
          </p:cNvSpPr>
          <p:nvPr>
            <p:ph idx="1"/>
          </p:nvPr>
        </p:nvSpPr>
        <p:spPr>
          <a:xfrm>
            <a:off x="838200" y="1181819"/>
            <a:ext cx="10515600" cy="4995144"/>
          </a:xfrm>
        </p:spPr>
        <p:txBody>
          <a:bodyPr/>
          <a:lstStyle/>
          <a:p>
            <a:r>
              <a:rPr lang="en-CA" dirty="0"/>
              <a:t>This requires a substantial amount of technical creativity and is more of an art than a science.</a:t>
            </a:r>
          </a:p>
          <a:p>
            <a:r>
              <a:rPr lang="en-CA" dirty="0"/>
              <a:t>How do you teach somebody how to design something that's technically creative?</a:t>
            </a:r>
          </a:p>
          <a:p>
            <a:r>
              <a:rPr lang="en-CA" dirty="0"/>
              <a:t>How do you teach someone to write a 100 Million Dollar Movie Script?</a:t>
            </a:r>
          </a:p>
          <a:p>
            <a:r>
              <a:rPr lang="en-CA" dirty="0"/>
              <a:t>I will role model how I come up with Designs. You need to learn the knack of how to do it!</a:t>
            </a:r>
          </a:p>
          <a:p>
            <a:endParaRPr lang="en-CA" dirty="0"/>
          </a:p>
        </p:txBody>
      </p:sp>
    </p:spTree>
    <p:extLst>
      <p:ext uri="{BB962C8B-B14F-4D97-AF65-F5344CB8AC3E}">
        <p14:creationId xmlns:p14="http://schemas.microsoft.com/office/powerpoint/2010/main" val="154113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9C8F-AACA-4B0A-894C-989451B5CB2C}"/>
              </a:ext>
            </a:extLst>
          </p:cNvPr>
          <p:cNvSpPr>
            <a:spLocks noGrp="1"/>
          </p:cNvSpPr>
          <p:nvPr>
            <p:ph type="title"/>
          </p:nvPr>
        </p:nvSpPr>
        <p:spPr>
          <a:xfrm>
            <a:off x="838200" y="365125"/>
            <a:ext cx="10515600" cy="848533"/>
          </a:xfrm>
          <a:solidFill>
            <a:schemeClr val="tx2">
              <a:lumMod val="20000"/>
              <a:lumOff val="80000"/>
            </a:schemeClr>
          </a:solidFill>
        </p:spPr>
        <p:txBody>
          <a:bodyPr/>
          <a:lstStyle/>
          <a:p>
            <a:r>
              <a:rPr lang="en-CA" dirty="0"/>
              <a:t>To start with: What is an API?</a:t>
            </a:r>
          </a:p>
        </p:txBody>
      </p:sp>
      <p:sp>
        <p:nvSpPr>
          <p:cNvPr id="5" name="Content Placeholder 4">
            <a:extLst>
              <a:ext uri="{FF2B5EF4-FFF2-40B4-BE49-F238E27FC236}">
                <a16:creationId xmlns:a16="http://schemas.microsoft.com/office/drawing/2014/main" id="{33365879-6A0A-4604-8496-4BED04814BDD}"/>
              </a:ext>
            </a:extLst>
          </p:cNvPr>
          <p:cNvSpPr txBox="1">
            <a:spLocks noGrp="1"/>
          </p:cNvSpPr>
          <p:nvPr>
            <p:ph idx="1"/>
          </p:nvPr>
        </p:nvSpPr>
        <p:spPr>
          <a:xfrm>
            <a:off x="838200" y="1825625"/>
            <a:ext cx="10515600" cy="3707682"/>
          </a:xfrm>
          <a:prstGeom prst="rect">
            <a:avLst/>
          </a:prstGeom>
          <a:noFill/>
        </p:spPr>
        <p:txBody>
          <a:bodyPr wrap="square" rtlCol="0">
            <a:spAutoFit/>
          </a:bodyPr>
          <a:lstStyle/>
          <a:p>
            <a:endParaRPr lang="en-CA" dirty="0"/>
          </a:p>
          <a:p>
            <a:r>
              <a:rPr lang="en-US" dirty="0"/>
              <a:t>A PUBLIC/Published/</a:t>
            </a:r>
            <a:r>
              <a:rPr lang="en-US" dirty="0" err="1"/>
              <a:t>Doucment</a:t>
            </a:r>
            <a:r>
              <a:rPr lang="en-US" dirty="0"/>
              <a:t> set of methods, functions and procedures allowing the creation of applications that access the features or data of an operating system, application, or other service.</a:t>
            </a:r>
          </a:p>
          <a:p>
            <a:endParaRPr lang="en-US" dirty="0"/>
          </a:p>
          <a:p>
            <a:r>
              <a:rPr lang="en-US" dirty="0"/>
              <a:t>It is a guarantee that if you use my program and you use my method and give it the correct input parameters: It will give the correct result!</a:t>
            </a:r>
          </a:p>
          <a:p>
            <a:endParaRPr lang="en-CA" dirty="0"/>
          </a:p>
        </p:txBody>
      </p:sp>
    </p:spTree>
    <p:extLst>
      <p:ext uri="{BB962C8B-B14F-4D97-AF65-F5344CB8AC3E}">
        <p14:creationId xmlns:p14="http://schemas.microsoft.com/office/powerpoint/2010/main" val="22526778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EEA4-665A-4DCC-BE49-14C6B7687D12}"/>
              </a:ext>
            </a:extLst>
          </p:cNvPr>
          <p:cNvSpPr>
            <a:spLocks noGrp="1"/>
          </p:cNvSpPr>
          <p:nvPr>
            <p:ph type="title"/>
          </p:nvPr>
        </p:nvSpPr>
        <p:spPr>
          <a:xfrm>
            <a:off x="838200" y="365125"/>
            <a:ext cx="10515600" cy="1748810"/>
          </a:xfrm>
          <a:solidFill>
            <a:schemeClr val="tx2">
              <a:lumMod val="20000"/>
              <a:lumOff val="80000"/>
            </a:schemeClr>
          </a:solidFill>
        </p:spPr>
        <p:txBody>
          <a:bodyPr>
            <a:normAutofit fontScale="90000"/>
          </a:bodyPr>
          <a:lstStyle/>
          <a:p>
            <a:r>
              <a:rPr lang="en-CA" dirty="0"/>
              <a:t>How do we web enable COBOL or any of the old legacy software which is running all of the world’s big companies?</a:t>
            </a:r>
          </a:p>
        </p:txBody>
      </p:sp>
      <p:cxnSp>
        <p:nvCxnSpPr>
          <p:cNvPr id="9" name="Straight Connector 8">
            <a:extLst>
              <a:ext uri="{FF2B5EF4-FFF2-40B4-BE49-F238E27FC236}">
                <a16:creationId xmlns:a16="http://schemas.microsoft.com/office/drawing/2014/main" id="{767336C1-DA64-45CB-8BF3-850E1D6A9151}"/>
              </a:ext>
            </a:extLst>
          </p:cNvPr>
          <p:cNvCxnSpPr/>
          <p:nvPr/>
        </p:nvCxnSpPr>
        <p:spPr>
          <a:xfrm flipV="1">
            <a:off x="914400" y="2535382"/>
            <a:ext cx="10439400" cy="6650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40CC37B-71C8-4E71-9FE5-1B7EDE32B17B}"/>
              </a:ext>
            </a:extLst>
          </p:cNvPr>
          <p:cNvCxnSpPr/>
          <p:nvPr/>
        </p:nvCxnSpPr>
        <p:spPr>
          <a:xfrm>
            <a:off x="5893724" y="2236124"/>
            <a:ext cx="0" cy="439743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F4F9CC-E4C9-489F-B422-02F7555D5328}"/>
              </a:ext>
            </a:extLst>
          </p:cNvPr>
          <p:cNvSpPr txBox="1"/>
          <p:nvPr/>
        </p:nvSpPr>
        <p:spPr>
          <a:xfrm>
            <a:off x="1305098" y="2211185"/>
            <a:ext cx="3441469" cy="369332"/>
          </a:xfrm>
          <a:prstGeom prst="rect">
            <a:avLst/>
          </a:prstGeom>
          <a:solidFill>
            <a:schemeClr val="bg2">
              <a:lumMod val="9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Model View Controller </a:t>
            </a:r>
          </a:p>
        </p:txBody>
      </p:sp>
      <p:sp>
        <p:nvSpPr>
          <p:cNvPr id="13" name="TextBox 12">
            <a:extLst>
              <a:ext uri="{FF2B5EF4-FFF2-40B4-BE49-F238E27FC236}">
                <a16:creationId xmlns:a16="http://schemas.microsoft.com/office/drawing/2014/main" id="{83F605D7-0D5C-4EEA-9CB2-B3535B924342}"/>
              </a:ext>
            </a:extLst>
          </p:cNvPr>
          <p:cNvSpPr txBox="1"/>
          <p:nvPr/>
        </p:nvSpPr>
        <p:spPr>
          <a:xfrm>
            <a:off x="6888482" y="2188618"/>
            <a:ext cx="3441469" cy="369332"/>
          </a:xfrm>
          <a:prstGeom prst="rect">
            <a:avLst/>
          </a:prstGeom>
          <a:solidFill>
            <a:schemeClr val="bg2">
              <a:lumMod val="9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C000">
                    <a:lumMod val="50000"/>
                  </a:srgbClr>
                </a:solidFill>
                <a:effectLst/>
                <a:uLnTx/>
                <a:uFillTx/>
                <a:latin typeface="Calibri" panose="020F0502020204030204"/>
                <a:ea typeface="+mn-ea"/>
                <a:cs typeface="+mn-cs"/>
              </a:rPr>
              <a:t>Web Services APIs</a:t>
            </a:r>
          </a:p>
        </p:txBody>
      </p:sp>
      <p:sp>
        <p:nvSpPr>
          <p:cNvPr id="14" name="Oval 13">
            <a:extLst>
              <a:ext uri="{FF2B5EF4-FFF2-40B4-BE49-F238E27FC236}">
                <a16:creationId xmlns:a16="http://schemas.microsoft.com/office/drawing/2014/main" id="{3848D226-D840-4913-B4D8-04F0A94514CA}"/>
              </a:ext>
            </a:extLst>
          </p:cNvPr>
          <p:cNvSpPr/>
          <p:nvPr/>
        </p:nvSpPr>
        <p:spPr>
          <a:xfrm>
            <a:off x="93562" y="2718263"/>
            <a:ext cx="1712411" cy="164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View : can be a WEB PAGE/html</a:t>
            </a:r>
          </a:p>
        </p:txBody>
      </p:sp>
      <p:sp>
        <p:nvSpPr>
          <p:cNvPr id="15" name="Oval 14">
            <a:extLst>
              <a:ext uri="{FF2B5EF4-FFF2-40B4-BE49-F238E27FC236}">
                <a16:creationId xmlns:a16="http://schemas.microsoft.com/office/drawing/2014/main" id="{B522F6BD-0FAF-4082-88A6-B8FDB20766EA}"/>
              </a:ext>
            </a:extLst>
          </p:cNvPr>
          <p:cNvSpPr/>
          <p:nvPr/>
        </p:nvSpPr>
        <p:spPr>
          <a:xfrm>
            <a:off x="4549475" y="5373139"/>
            <a:ext cx="976078" cy="10661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prstClr val="white"/>
                </a:solidFill>
                <a:effectLst/>
                <a:uLnTx/>
                <a:uFillTx/>
                <a:latin typeface="Calibri" panose="020F0502020204030204"/>
                <a:ea typeface="+mn-ea"/>
                <a:cs typeface="+mn-cs"/>
              </a:rPr>
              <a:t>MODEL: magnetic tape in the old days</a:t>
            </a:r>
          </a:p>
        </p:txBody>
      </p:sp>
      <p:sp>
        <p:nvSpPr>
          <p:cNvPr id="17" name="Rectangle: Rounded Corners 16">
            <a:extLst>
              <a:ext uri="{FF2B5EF4-FFF2-40B4-BE49-F238E27FC236}">
                <a16:creationId xmlns:a16="http://schemas.microsoft.com/office/drawing/2014/main" id="{09B80D57-1D71-4F35-AE76-C9435C69A040}"/>
              </a:ext>
            </a:extLst>
          </p:cNvPr>
          <p:cNvSpPr/>
          <p:nvPr/>
        </p:nvSpPr>
        <p:spPr>
          <a:xfrm>
            <a:off x="433650" y="5447337"/>
            <a:ext cx="4003236" cy="928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Controller: A place for your ALGORITHM – How to deal with 50 year old COBOL CODE</a:t>
            </a:r>
          </a:p>
        </p:txBody>
      </p:sp>
      <p:cxnSp>
        <p:nvCxnSpPr>
          <p:cNvPr id="19" name="Straight Connector 18">
            <a:extLst>
              <a:ext uri="{FF2B5EF4-FFF2-40B4-BE49-F238E27FC236}">
                <a16:creationId xmlns:a16="http://schemas.microsoft.com/office/drawing/2014/main" id="{7F758A13-584F-466E-8641-F3CB95C128DA}"/>
              </a:ext>
            </a:extLst>
          </p:cNvPr>
          <p:cNvCxnSpPr/>
          <p:nvPr/>
        </p:nvCxnSpPr>
        <p:spPr>
          <a:xfrm>
            <a:off x="315884" y="5178829"/>
            <a:ext cx="535339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0601C3-2ABE-40DF-B41D-41E0E3CA681D}"/>
              </a:ext>
            </a:extLst>
          </p:cNvPr>
          <p:cNvCxnSpPr/>
          <p:nvPr/>
        </p:nvCxnSpPr>
        <p:spPr>
          <a:xfrm>
            <a:off x="349134" y="6633556"/>
            <a:ext cx="535339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768728B-F1BC-4DA4-A5F2-4CE9886E45AE}"/>
              </a:ext>
            </a:extLst>
          </p:cNvPr>
          <p:cNvCxnSpPr>
            <a:cxnSpLocks/>
          </p:cNvCxnSpPr>
          <p:nvPr/>
        </p:nvCxnSpPr>
        <p:spPr>
          <a:xfrm flipV="1">
            <a:off x="349134" y="5178829"/>
            <a:ext cx="0" cy="14547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01EDF4D-7881-415B-996B-A90321126FFF}"/>
              </a:ext>
            </a:extLst>
          </p:cNvPr>
          <p:cNvCxnSpPr>
            <a:cxnSpLocks/>
          </p:cNvCxnSpPr>
          <p:nvPr/>
        </p:nvCxnSpPr>
        <p:spPr>
          <a:xfrm flipV="1">
            <a:off x="5669280" y="5178828"/>
            <a:ext cx="0" cy="14547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FB20C8A-DB8B-4E57-8D86-F857F8C748E0}"/>
              </a:ext>
            </a:extLst>
          </p:cNvPr>
          <p:cNvSpPr txBox="1"/>
          <p:nvPr/>
        </p:nvSpPr>
        <p:spPr>
          <a:xfrm>
            <a:off x="340822" y="4551701"/>
            <a:ext cx="53533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C00000"/>
                </a:solidFill>
                <a:effectLst/>
                <a:uLnTx/>
                <a:uFillTx/>
                <a:latin typeface="Calibri" panose="020F0502020204030204"/>
                <a:ea typeface="+mn-ea"/>
                <a:cs typeface="+mn-cs"/>
              </a:rPr>
              <a:t>Mediator Pattern: It is program written in NODE.js which invokes methods on the old legacy code = presents the result back as HTML</a:t>
            </a:r>
          </a:p>
        </p:txBody>
      </p:sp>
      <p:cxnSp>
        <p:nvCxnSpPr>
          <p:cNvPr id="27" name="Straight Arrow Connector 26">
            <a:extLst>
              <a:ext uri="{FF2B5EF4-FFF2-40B4-BE49-F238E27FC236}">
                <a16:creationId xmlns:a16="http://schemas.microsoft.com/office/drawing/2014/main" id="{7443A06F-4838-45DC-8AFD-890564921485}"/>
              </a:ext>
            </a:extLst>
          </p:cNvPr>
          <p:cNvCxnSpPr/>
          <p:nvPr/>
        </p:nvCxnSpPr>
        <p:spPr>
          <a:xfrm>
            <a:off x="1712422" y="4039985"/>
            <a:ext cx="390698" cy="5902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4DC8F76-FF23-4E49-A7BC-A1DC1B39CEC4}"/>
              </a:ext>
            </a:extLst>
          </p:cNvPr>
          <p:cNvCxnSpPr>
            <a:cxnSpLocks/>
          </p:cNvCxnSpPr>
          <p:nvPr/>
        </p:nvCxnSpPr>
        <p:spPr>
          <a:xfrm>
            <a:off x="2255518" y="5029200"/>
            <a:ext cx="1" cy="59020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EBA19E7-1534-402D-8112-2B7C43BFA299}"/>
              </a:ext>
            </a:extLst>
          </p:cNvPr>
          <p:cNvCxnSpPr>
            <a:cxnSpLocks/>
          </p:cNvCxnSpPr>
          <p:nvPr/>
        </p:nvCxnSpPr>
        <p:spPr>
          <a:xfrm flipV="1">
            <a:off x="3890356" y="5074921"/>
            <a:ext cx="0" cy="52322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5FCCAA-073D-41D2-B109-58DFA064C7D7}"/>
              </a:ext>
            </a:extLst>
          </p:cNvPr>
          <p:cNvCxnSpPr>
            <a:cxnSpLocks/>
          </p:cNvCxnSpPr>
          <p:nvPr/>
        </p:nvCxnSpPr>
        <p:spPr>
          <a:xfrm flipH="1" flipV="1">
            <a:off x="1878677" y="3507971"/>
            <a:ext cx="748145" cy="10557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D8397E1-CCDE-45BD-AA75-5789FFD94EBA}"/>
              </a:ext>
            </a:extLst>
          </p:cNvPr>
          <p:cNvSpPr txBox="1"/>
          <p:nvPr/>
        </p:nvSpPr>
        <p:spPr>
          <a:xfrm>
            <a:off x="6192982" y="2718263"/>
            <a:ext cx="5062450" cy="3139321"/>
          </a:xfrm>
          <a:prstGeom prst="rect">
            <a:avLst/>
          </a:prstGeom>
          <a:solidFill>
            <a:schemeClr val="accent3">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How do APIs help us build the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Remember the definition of ROUTING!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We can create a METHOD in our Controller program such that when the user INVOKES our method with a routing VERB at the end of the URL: that URL will cause a specific method in our program to be 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This is doing API Integration into our Node.JS application.</a:t>
            </a:r>
          </a:p>
        </p:txBody>
      </p:sp>
      <p:sp>
        <p:nvSpPr>
          <p:cNvPr id="42" name="TextBox 41">
            <a:extLst>
              <a:ext uri="{FF2B5EF4-FFF2-40B4-BE49-F238E27FC236}">
                <a16:creationId xmlns:a16="http://schemas.microsoft.com/office/drawing/2014/main" id="{51E57FE5-8D10-423C-9CA0-230C6349097C}"/>
              </a:ext>
            </a:extLst>
          </p:cNvPr>
          <p:cNvSpPr txBox="1"/>
          <p:nvPr/>
        </p:nvSpPr>
        <p:spPr>
          <a:xfrm>
            <a:off x="2410709" y="2782601"/>
            <a:ext cx="3183758" cy="1015663"/>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IN MVC, we can provide a gateway / portal to old legacy code by using a MEDIATOR PROGRAM to invoke a method on the legacy code, grab the result, wrap it up in HTML, and present the answer back to the user via a WEB INTERFACE</a:t>
            </a:r>
          </a:p>
        </p:txBody>
      </p:sp>
    </p:spTree>
    <p:extLst>
      <p:ext uri="{BB962C8B-B14F-4D97-AF65-F5344CB8AC3E}">
        <p14:creationId xmlns:p14="http://schemas.microsoft.com/office/powerpoint/2010/main" val="38101993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5DF3-8EAF-4B2C-9EBB-085F3C345D48}"/>
              </a:ext>
            </a:extLst>
          </p:cNvPr>
          <p:cNvSpPr>
            <a:spLocks noGrp="1"/>
          </p:cNvSpPr>
          <p:nvPr>
            <p:ph type="title"/>
          </p:nvPr>
        </p:nvSpPr>
        <p:spPr>
          <a:xfrm>
            <a:off x="838200" y="365126"/>
            <a:ext cx="10515600" cy="952398"/>
          </a:xfrm>
          <a:solidFill>
            <a:schemeClr val="bg2"/>
          </a:solidFill>
        </p:spPr>
        <p:txBody>
          <a:bodyPr/>
          <a:lstStyle/>
          <a:p>
            <a:r>
              <a:rPr lang="en-CA" dirty="0"/>
              <a:t>The Model: A Place for Your Stuff</a:t>
            </a:r>
          </a:p>
        </p:txBody>
      </p:sp>
      <p:sp>
        <p:nvSpPr>
          <p:cNvPr id="3" name="Content Placeholder 2">
            <a:extLst>
              <a:ext uri="{FF2B5EF4-FFF2-40B4-BE49-F238E27FC236}">
                <a16:creationId xmlns:a16="http://schemas.microsoft.com/office/drawing/2014/main" id="{35EEAF04-4A63-426B-BBA8-ED188E4BA780}"/>
              </a:ext>
            </a:extLst>
          </p:cNvPr>
          <p:cNvSpPr>
            <a:spLocks noGrp="1"/>
          </p:cNvSpPr>
          <p:nvPr>
            <p:ph idx="1"/>
          </p:nvPr>
        </p:nvSpPr>
        <p:spPr>
          <a:xfrm>
            <a:off x="838200" y="1825624"/>
            <a:ext cx="5847735" cy="4585007"/>
          </a:xfrm>
        </p:spPr>
        <p:txBody>
          <a:bodyPr>
            <a:normAutofit fontScale="92500" lnSpcReduction="20000"/>
          </a:bodyPr>
          <a:lstStyle/>
          <a:p>
            <a:r>
              <a:rPr lang="en-CA" dirty="0"/>
              <a:t>The View is the HTML / or mobile app markup code: It SHOW data to the user and gives the user CONTROLS to enter information back into the application!</a:t>
            </a:r>
          </a:p>
          <a:p>
            <a:r>
              <a:rPr lang="en-CA" dirty="0"/>
              <a:t>The Controller is the CODE (for loops/while loops, if then, objects) which you use to implement your ALGORITHM. This is where the business rules are implements. This is where the application Comes To Life.</a:t>
            </a:r>
          </a:p>
          <a:p>
            <a:endParaRPr lang="en-CA" dirty="0"/>
          </a:p>
          <a:p>
            <a:r>
              <a:rPr lang="en-CA" dirty="0"/>
              <a:t>The model is where you put all your STUFF: meaning your Business Data and Business RULES. </a:t>
            </a:r>
          </a:p>
        </p:txBody>
      </p:sp>
      <p:pic>
        <p:nvPicPr>
          <p:cNvPr id="4" name="Picture 3">
            <a:extLst>
              <a:ext uri="{FF2B5EF4-FFF2-40B4-BE49-F238E27FC236}">
                <a16:creationId xmlns:a16="http://schemas.microsoft.com/office/drawing/2014/main" id="{EDF1B4CB-3BB4-4648-A879-75CEB26EADE1}"/>
              </a:ext>
            </a:extLst>
          </p:cNvPr>
          <p:cNvPicPr>
            <a:picLocks noChangeAspect="1"/>
          </p:cNvPicPr>
          <p:nvPr/>
        </p:nvPicPr>
        <p:blipFill>
          <a:blip r:embed="rId2"/>
          <a:stretch>
            <a:fillRect/>
          </a:stretch>
        </p:blipFill>
        <p:spPr>
          <a:xfrm>
            <a:off x="6779437" y="1385050"/>
            <a:ext cx="5073348" cy="2507988"/>
          </a:xfrm>
          <a:prstGeom prst="rect">
            <a:avLst/>
          </a:prstGeom>
        </p:spPr>
      </p:pic>
      <p:sp>
        <p:nvSpPr>
          <p:cNvPr id="5" name="TextBox 4">
            <a:extLst>
              <a:ext uri="{FF2B5EF4-FFF2-40B4-BE49-F238E27FC236}">
                <a16:creationId xmlns:a16="http://schemas.microsoft.com/office/drawing/2014/main" id="{3182732F-1EB0-4C6E-AFEB-7DA522548B1C}"/>
              </a:ext>
            </a:extLst>
          </p:cNvPr>
          <p:cNvSpPr txBox="1"/>
          <p:nvPr/>
        </p:nvSpPr>
        <p:spPr>
          <a:xfrm>
            <a:off x="6779437" y="4118127"/>
            <a:ext cx="5073348" cy="2308324"/>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controller has MEMORY VARIABLES – They are Volatile MEMORY – because when the program ends, the data states of all those objects and variables goes away. They are all gone!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database / or other storage mechanism (file system for example) is the PERSISTANCE LAYER that lets us keep the Data State of the Application between “runs” of the program.</a:t>
            </a:r>
          </a:p>
        </p:txBody>
      </p:sp>
    </p:spTree>
    <p:extLst>
      <p:ext uri="{BB962C8B-B14F-4D97-AF65-F5344CB8AC3E}">
        <p14:creationId xmlns:p14="http://schemas.microsoft.com/office/powerpoint/2010/main" val="25147950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58F3-BF52-4F7F-AADD-941DFBFF020F}"/>
              </a:ext>
            </a:extLst>
          </p:cNvPr>
          <p:cNvSpPr>
            <a:spLocks noGrp="1"/>
          </p:cNvSpPr>
          <p:nvPr>
            <p:ph type="title"/>
          </p:nvPr>
        </p:nvSpPr>
        <p:spPr>
          <a:xfrm>
            <a:off x="382385" y="198292"/>
            <a:ext cx="10515600" cy="665017"/>
          </a:xfrm>
          <a:solidFill>
            <a:schemeClr val="accent1">
              <a:lumMod val="20000"/>
              <a:lumOff val="80000"/>
            </a:schemeClr>
          </a:solidFill>
        </p:spPr>
        <p:txBody>
          <a:bodyPr>
            <a:normAutofit/>
          </a:bodyPr>
          <a:lstStyle/>
          <a:p>
            <a:r>
              <a:rPr lang="en-CA" sz="2800" dirty="0">
                <a:latin typeface="Abadi" panose="020B0604020104020204" pitchFamily="34" charset="0"/>
              </a:rPr>
              <a:t>UML is one of our primary design tools in Enterprise Modeling:</a:t>
            </a:r>
          </a:p>
        </p:txBody>
      </p:sp>
      <p:sp>
        <p:nvSpPr>
          <p:cNvPr id="3" name="Content Placeholder 2">
            <a:extLst>
              <a:ext uri="{FF2B5EF4-FFF2-40B4-BE49-F238E27FC236}">
                <a16:creationId xmlns:a16="http://schemas.microsoft.com/office/drawing/2014/main" id="{07150A1F-F9DE-46D3-9643-746AE1833C23}"/>
              </a:ext>
            </a:extLst>
          </p:cNvPr>
          <p:cNvSpPr>
            <a:spLocks noGrp="1"/>
          </p:cNvSpPr>
          <p:nvPr>
            <p:ph idx="1"/>
          </p:nvPr>
        </p:nvSpPr>
        <p:spPr>
          <a:xfrm>
            <a:off x="223058" y="964277"/>
            <a:ext cx="3426229" cy="5611090"/>
          </a:xfrm>
        </p:spPr>
        <p:txBody>
          <a:bodyPr>
            <a:normAutofit fontScale="92500" lnSpcReduction="20000"/>
          </a:bodyPr>
          <a:lstStyle/>
          <a:p>
            <a:r>
              <a:rPr lang="en-CA" dirty="0"/>
              <a:t>Unified Modeling Language is a Notational System</a:t>
            </a:r>
          </a:p>
          <a:p>
            <a:r>
              <a:rPr lang="en-CA" dirty="0"/>
              <a:t>We write diagrammatic entities which represent the Elements of the Software System that we are modeling.</a:t>
            </a:r>
          </a:p>
          <a:p>
            <a:r>
              <a:rPr lang="en-CA" dirty="0"/>
              <a:t>Purpose is plan:</a:t>
            </a:r>
          </a:p>
          <a:p>
            <a:pPr lvl="1"/>
            <a:r>
              <a:rPr lang="en-CA" dirty="0"/>
              <a:t>How our objects will communicate with each other (Because ultimately our UML ENTITIES become Java Objects)</a:t>
            </a:r>
          </a:p>
          <a:p>
            <a:pPr lvl="1"/>
            <a:r>
              <a:rPr lang="en-CA" dirty="0"/>
              <a:t>Benefit: Plan the construction of Java Objects before we start coding</a:t>
            </a:r>
          </a:p>
        </p:txBody>
      </p:sp>
      <p:pic>
        <p:nvPicPr>
          <p:cNvPr id="1026" name="Picture 2">
            <a:extLst>
              <a:ext uri="{FF2B5EF4-FFF2-40B4-BE49-F238E27FC236}">
                <a16:creationId xmlns:a16="http://schemas.microsoft.com/office/drawing/2014/main" id="{28CE35B4-B52A-4577-9A36-540DDA9DF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287" y="2069793"/>
            <a:ext cx="8483723" cy="37734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8ED81A-62DA-4C3C-91A0-C6B7C3098AD0}"/>
              </a:ext>
            </a:extLst>
          </p:cNvPr>
          <p:cNvSpPr txBox="1"/>
          <p:nvPr/>
        </p:nvSpPr>
        <p:spPr>
          <a:xfrm>
            <a:off x="3649287" y="1014718"/>
            <a:ext cx="7704513" cy="954107"/>
          </a:xfrm>
          <a:prstGeom prst="rect">
            <a:avLst/>
          </a:prstGeom>
          <a:noFill/>
        </p:spPr>
        <p:txBody>
          <a:bodyPr wrap="square" rtlCol="0">
            <a:spAutoFit/>
          </a:bodyPr>
          <a:lstStyle/>
          <a:p>
            <a:r>
              <a:rPr lang="en-CA" sz="2800" b="1" dirty="0">
                <a:solidFill>
                  <a:schemeClr val="accent1">
                    <a:lumMod val="50000"/>
                  </a:schemeClr>
                </a:solidFill>
                <a:latin typeface="Amasis MT Pro Black" panose="02040A04050005020304" pitchFamily="18" charset="0"/>
              </a:rPr>
              <a:t>The Power of UML is that it lets us do things like this!</a:t>
            </a:r>
          </a:p>
        </p:txBody>
      </p:sp>
    </p:spTree>
    <p:extLst>
      <p:ext uri="{BB962C8B-B14F-4D97-AF65-F5344CB8AC3E}">
        <p14:creationId xmlns:p14="http://schemas.microsoft.com/office/powerpoint/2010/main" val="9601340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8878-BED0-41C9-BB24-C5B7EB7C8917}"/>
              </a:ext>
            </a:extLst>
          </p:cNvPr>
          <p:cNvSpPr>
            <a:spLocks noGrp="1"/>
          </p:cNvSpPr>
          <p:nvPr>
            <p:ph type="title"/>
          </p:nvPr>
        </p:nvSpPr>
        <p:spPr>
          <a:xfrm>
            <a:off x="838200" y="115743"/>
            <a:ext cx="10515600" cy="1325563"/>
          </a:xfrm>
          <a:solidFill>
            <a:schemeClr val="tx2">
              <a:lumMod val="20000"/>
              <a:lumOff val="80000"/>
            </a:schemeClr>
          </a:solidFill>
        </p:spPr>
        <p:txBody>
          <a:bodyPr/>
          <a:lstStyle/>
          <a:p>
            <a:r>
              <a:rPr lang="en-US" b="0" i="0" dirty="0">
                <a:solidFill>
                  <a:srgbClr val="444444"/>
                </a:solidFill>
                <a:effectLst/>
                <a:latin typeface="helvetica" panose="020B0604020202020204" pitchFamily="34" charset="0"/>
              </a:rPr>
              <a:t>Describe what the Enterprise is - and how do we "model" it?</a:t>
            </a:r>
            <a:endParaRPr lang="en-CA" dirty="0"/>
          </a:p>
        </p:txBody>
      </p:sp>
      <p:sp>
        <p:nvSpPr>
          <p:cNvPr id="3" name="Content Placeholder 2">
            <a:extLst>
              <a:ext uri="{FF2B5EF4-FFF2-40B4-BE49-F238E27FC236}">
                <a16:creationId xmlns:a16="http://schemas.microsoft.com/office/drawing/2014/main" id="{FA444430-9D69-441D-A918-6BC96A26C557}"/>
              </a:ext>
            </a:extLst>
          </p:cNvPr>
          <p:cNvSpPr>
            <a:spLocks noGrp="1"/>
          </p:cNvSpPr>
          <p:nvPr>
            <p:ph idx="1"/>
          </p:nvPr>
        </p:nvSpPr>
        <p:spPr>
          <a:xfrm>
            <a:off x="838200" y="1534680"/>
            <a:ext cx="5138651" cy="4351338"/>
          </a:xfrm>
          <a:solidFill>
            <a:schemeClr val="accent4">
              <a:lumMod val="40000"/>
              <a:lumOff val="60000"/>
            </a:schemeClr>
          </a:solidFill>
        </p:spPr>
        <p:txBody>
          <a:bodyPr/>
          <a:lstStyle/>
          <a:p>
            <a:r>
              <a:rPr lang="en-CA" dirty="0"/>
              <a:t>The Enterprise is the Business</a:t>
            </a:r>
          </a:p>
          <a:p>
            <a:r>
              <a:rPr lang="en-CA" dirty="0"/>
              <a:t>It is the collection of all the:</a:t>
            </a:r>
          </a:p>
          <a:p>
            <a:pPr lvl="1"/>
            <a:r>
              <a:rPr lang="en-CA" dirty="0"/>
              <a:t>Processes</a:t>
            </a:r>
          </a:p>
          <a:p>
            <a:pPr lvl="1"/>
            <a:r>
              <a:rPr lang="en-CA" dirty="0"/>
              <a:t>Databases</a:t>
            </a:r>
          </a:p>
          <a:p>
            <a:pPr lvl="1"/>
            <a:r>
              <a:rPr lang="en-CA" dirty="0"/>
              <a:t>Routers</a:t>
            </a:r>
          </a:p>
          <a:p>
            <a:pPr lvl="1"/>
            <a:r>
              <a:rPr lang="en-CA" dirty="0"/>
              <a:t>Networking</a:t>
            </a:r>
          </a:p>
          <a:p>
            <a:pPr lvl="1"/>
            <a:r>
              <a:rPr lang="en-CA" dirty="0"/>
              <a:t>Servers</a:t>
            </a:r>
          </a:p>
          <a:p>
            <a:pPr lvl="1"/>
            <a:r>
              <a:rPr lang="en-CA" dirty="0"/>
              <a:t>Point of Interface terminals</a:t>
            </a:r>
          </a:p>
          <a:p>
            <a:pPr lvl="1"/>
            <a:r>
              <a:rPr lang="en-CA" dirty="0"/>
              <a:t>That makes the business work!</a:t>
            </a:r>
          </a:p>
        </p:txBody>
      </p:sp>
      <p:sp>
        <p:nvSpPr>
          <p:cNvPr id="4" name="Content Placeholder 2">
            <a:extLst>
              <a:ext uri="{FF2B5EF4-FFF2-40B4-BE49-F238E27FC236}">
                <a16:creationId xmlns:a16="http://schemas.microsoft.com/office/drawing/2014/main" id="{F9851362-0594-4234-BD72-155644DDBA25}"/>
              </a:ext>
            </a:extLst>
          </p:cNvPr>
          <p:cNvSpPr txBox="1">
            <a:spLocks/>
          </p:cNvSpPr>
          <p:nvPr/>
        </p:nvSpPr>
        <p:spPr>
          <a:xfrm>
            <a:off x="6215149" y="1534680"/>
            <a:ext cx="5138651" cy="4351338"/>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We model it with UML – see </a:t>
            </a:r>
            <a:r>
              <a:rPr lang="en-CA"/>
              <a:t>previous slide!</a:t>
            </a:r>
            <a:endParaRPr lang="en-CA" dirty="0"/>
          </a:p>
        </p:txBody>
      </p:sp>
    </p:spTree>
    <p:extLst>
      <p:ext uri="{BB962C8B-B14F-4D97-AF65-F5344CB8AC3E}">
        <p14:creationId xmlns:p14="http://schemas.microsoft.com/office/powerpoint/2010/main" val="27864037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7477710C-D2F0-4795-9207-C85D5807C1B3}"/>
              </a:ext>
            </a:extLst>
          </p:cNvPr>
          <p:cNvPicPr>
            <a:picLocks noChangeAspect="1"/>
          </p:cNvPicPr>
          <p:nvPr/>
        </p:nvPicPr>
        <p:blipFill>
          <a:blip r:embed="rId2"/>
          <a:stretch>
            <a:fillRect/>
          </a:stretch>
        </p:blipFill>
        <p:spPr>
          <a:xfrm>
            <a:off x="464332" y="412533"/>
            <a:ext cx="11263336" cy="4694327"/>
          </a:xfrm>
          <a:prstGeom prst="rect">
            <a:avLst/>
          </a:prstGeom>
        </p:spPr>
      </p:pic>
      <p:sp>
        <p:nvSpPr>
          <p:cNvPr id="6" name="TextBox 5">
            <a:extLst>
              <a:ext uri="{FF2B5EF4-FFF2-40B4-BE49-F238E27FC236}">
                <a16:creationId xmlns:a16="http://schemas.microsoft.com/office/drawing/2014/main" id="{31E14358-2525-4377-84C0-236F363D397E}"/>
              </a:ext>
            </a:extLst>
          </p:cNvPr>
          <p:cNvSpPr txBox="1"/>
          <p:nvPr/>
        </p:nvSpPr>
        <p:spPr>
          <a:xfrm>
            <a:off x="923827" y="5231876"/>
            <a:ext cx="10143241" cy="523220"/>
          </a:xfrm>
          <a:prstGeom prst="rect">
            <a:avLst/>
          </a:prstGeom>
          <a:noFill/>
        </p:spPr>
        <p:txBody>
          <a:bodyPr wrap="square" rtlCol="0">
            <a:spAutoFit/>
          </a:bodyPr>
          <a:lstStyle/>
          <a:p>
            <a:r>
              <a:rPr lang="en-CA" sz="2800" dirty="0">
                <a:latin typeface="Abadi" panose="020B0604020104020204" pitchFamily="34" charset="0"/>
              </a:rPr>
              <a:t>This is also applicable to </a:t>
            </a:r>
            <a:r>
              <a:rPr lang="en-CA" sz="2800" dirty="0">
                <a:highlight>
                  <a:srgbClr val="FFFF00"/>
                </a:highlight>
                <a:latin typeface="Abadi" panose="020B0604020104020204" pitchFamily="34" charset="0"/>
              </a:rPr>
              <a:t>Cloud Application Development.</a:t>
            </a:r>
          </a:p>
        </p:txBody>
      </p:sp>
    </p:spTree>
    <p:extLst>
      <p:ext uri="{BB962C8B-B14F-4D97-AF65-F5344CB8AC3E}">
        <p14:creationId xmlns:p14="http://schemas.microsoft.com/office/powerpoint/2010/main" val="28160658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BFCF-2051-4383-99FE-85C80726B836}"/>
              </a:ext>
            </a:extLst>
          </p:cNvPr>
          <p:cNvSpPr>
            <a:spLocks noGrp="1"/>
          </p:cNvSpPr>
          <p:nvPr>
            <p:ph type="title"/>
          </p:nvPr>
        </p:nvSpPr>
        <p:spPr/>
        <p:txBody>
          <a:bodyPr/>
          <a:lstStyle/>
          <a:p>
            <a:r>
              <a:rPr lang="en-US" b="0" i="0" dirty="0">
                <a:solidFill>
                  <a:srgbClr val="444444"/>
                </a:solidFill>
                <a:effectLst/>
                <a:latin typeface="helvetica" panose="020B0604020202020204" pitchFamily="34" charset="0"/>
              </a:rPr>
              <a:t>What do we mean by remote method invocation?</a:t>
            </a:r>
            <a:endParaRPr lang="en-CA" dirty="0"/>
          </a:p>
        </p:txBody>
      </p:sp>
      <p:sp>
        <p:nvSpPr>
          <p:cNvPr id="4" name="Rectangle 3">
            <a:extLst>
              <a:ext uri="{FF2B5EF4-FFF2-40B4-BE49-F238E27FC236}">
                <a16:creationId xmlns:a16="http://schemas.microsoft.com/office/drawing/2014/main" id="{2F28C8FF-7909-4E5B-9AD9-12E80DED76F1}"/>
              </a:ext>
            </a:extLst>
          </p:cNvPr>
          <p:cNvSpPr/>
          <p:nvPr/>
        </p:nvSpPr>
        <p:spPr>
          <a:xfrm>
            <a:off x="964275" y="1770610"/>
            <a:ext cx="4164677" cy="3973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Desktop Application:</a:t>
            </a:r>
          </a:p>
          <a:p>
            <a:pPr algn="ctr"/>
            <a:endParaRPr lang="en-CA" dirty="0"/>
          </a:p>
          <a:p>
            <a:pPr algn="ctr"/>
            <a:r>
              <a:rPr lang="en-CA" dirty="0"/>
              <a:t>Everything happening in 1 JVM</a:t>
            </a:r>
          </a:p>
        </p:txBody>
      </p:sp>
      <p:sp>
        <p:nvSpPr>
          <p:cNvPr id="5" name="Rectangle 4">
            <a:extLst>
              <a:ext uri="{FF2B5EF4-FFF2-40B4-BE49-F238E27FC236}">
                <a16:creationId xmlns:a16="http://schemas.microsoft.com/office/drawing/2014/main" id="{A835D4C2-EA57-4738-97A2-F05ECAD4F5B3}"/>
              </a:ext>
            </a:extLst>
          </p:cNvPr>
          <p:cNvSpPr/>
          <p:nvPr/>
        </p:nvSpPr>
        <p:spPr>
          <a:xfrm>
            <a:off x="6594762" y="1770610"/>
            <a:ext cx="4164677" cy="3973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Cloud Application:</a:t>
            </a:r>
          </a:p>
          <a:p>
            <a:pPr algn="ctr"/>
            <a:endParaRPr lang="en-CA" dirty="0"/>
          </a:p>
          <a:p>
            <a:pPr algn="ctr"/>
            <a:r>
              <a:rPr lang="en-CA" dirty="0"/>
              <a:t>Multiple HOSTS </a:t>
            </a:r>
          </a:p>
          <a:p>
            <a:pPr algn="ctr"/>
            <a:r>
              <a:rPr lang="en-CA" dirty="0"/>
              <a:t>We call methods on objects in other JVMS:</a:t>
            </a:r>
          </a:p>
          <a:p>
            <a:pPr algn="ctr"/>
            <a:endParaRPr lang="en-CA" dirty="0"/>
          </a:p>
          <a:p>
            <a:pPr algn="ctr"/>
            <a:r>
              <a:rPr lang="en-CA" dirty="0"/>
              <a:t>Connected by TCP Pipe</a:t>
            </a:r>
          </a:p>
          <a:p>
            <a:pPr algn="ctr"/>
            <a:endParaRPr lang="en-CA" dirty="0"/>
          </a:p>
        </p:txBody>
      </p:sp>
    </p:spTree>
    <p:extLst>
      <p:ext uri="{BB962C8B-B14F-4D97-AF65-F5344CB8AC3E}">
        <p14:creationId xmlns:p14="http://schemas.microsoft.com/office/powerpoint/2010/main" val="24035006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EE99-5148-4EC8-81C3-75D68392CF30}"/>
              </a:ext>
            </a:extLst>
          </p:cNvPr>
          <p:cNvSpPr>
            <a:spLocks noGrp="1"/>
          </p:cNvSpPr>
          <p:nvPr>
            <p:ph type="title"/>
          </p:nvPr>
        </p:nvSpPr>
        <p:spPr/>
        <p:txBody>
          <a:bodyPr>
            <a:normAutofit/>
          </a:bodyPr>
          <a:lstStyle/>
          <a:p>
            <a:r>
              <a:rPr lang="en-US" sz="3200" b="0" i="0" dirty="0">
                <a:solidFill>
                  <a:srgbClr val="444444"/>
                </a:solidFill>
                <a:effectLst/>
                <a:latin typeface="helvetica" panose="020B0604020202020204" pitchFamily="34" charset="0"/>
              </a:rPr>
              <a:t>Describe how you would model an external resource like a database in your Software Architectural Diagram?</a:t>
            </a:r>
            <a:endParaRPr lang="en-CA" sz="3200" dirty="0"/>
          </a:p>
        </p:txBody>
      </p:sp>
      <p:sp>
        <p:nvSpPr>
          <p:cNvPr id="3" name="Content Placeholder 2">
            <a:extLst>
              <a:ext uri="{FF2B5EF4-FFF2-40B4-BE49-F238E27FC236}">
                <a16:creationId xmlns:a16="http://schemas.microsoft.com/office/drawing/2014/main" id="{AC595376-6C92-4EB0-9A8C-BDBF285E6EF0}"/>
              </a:ext>
            </a:extLst>
          </p:cNvPr>
          <p:cNvSpPr>
            <a:spLocks noGrp="1"/>
          </p:cNvSpPr>
          <p:nvPr>
            <p:ph idx="1"/>
          </p:nvPr>
        </p:nvSpPr>
        <p:spPr>
          <a:xfrm>
            <a:off x="838200" y="1750810"/>
            <a:ext cx="10515600" cy="4351338"/>
          </a:xfrm>
          <a:solidFill>
            <a:schemeClr val="accent2">
              <a:lumMod val="60000"/>
              <a:lumOff val="40000"/>
            </a:schemeClr>
          </a:solidFill>
        </p:spPr>
        <p:txBody>
          <a:bodyPr/>
          <a:lstStyle/>
          <a:p>
            <a:r>
              <a:rPr lang="en-CA" dirty="0"/>
              <a:t>Write a Mediator Class as a Wrapper around your RESOURCE like the Database.</a:t>
            </a:r>
          </a:p>
          <a:p>
            <a:endParaRPr lang="en-CA" dirty="0"/>
          </a:p>
          <a:p>
            <a:r>
              <a:rPr lang="en-CA" dirty="0"/>
              <a:t>That class you wrote will provide API Methods. Those methods will actuate “read” or “write” the database</a:t>
            </a:r>
          </a:p>
          <a:p>
            <a:r>
              <a:rPr lang="en-CA" dirty="0"/>
              <a:t>That Mediator Class is how you model an External Resource in your UML.</a:t>
            </a:r>
          </a:p>
        </p:txBody>
      </p:sp>
    </p:spTree>
    <p:extLst>
      <p:ext uri="{BB962C8B-B14F-4D97-AF65-F5344CB8AC3E}">
        <p14:creationId xmlns:p14="http://schemas.microsoft.com/office/powerpoint/2010/main" val="17612274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43C41-4C66-4068-ACE4-A716704879DF}"/>
              </a:ext>
            </a:extLst>
          </p:cNvPr>
          <p:cNvSpPr>
            <a:spLocks noGrp="1"/>
          </p:cNvSpPr>
          <p:nvPr>
            <p:ph type="title"/>
          </p:nvPr>
        </p:nvSpPr>
        <p:spPr>
          <a:xfrm>
            <a:off x="838200" y="365125"/>
            <a:ext cx="10515600" cy="915035"/>
          </a:xfrm>
          <a:solidFill>
            <a:schemeClr val="bg2"/>
          </a:solidFill>
        </p:spPr>
        <p:txBody>
          <a:bodyPr/>
          <a:lstStyle/>
          <a:p>
            <a:r>
              <a:rPr lang="en-CA" dirty="0"/>
              <a:t>2 primary concerns of Enterprise Modelling:</a:t>
            </a:r>
          </a:p>
        </p:txBody>
      </p:sp>
      <p:sp>
        <p:nvSpPr>
          <p:cNvPr id="3" name="Content Placeholder 2">
            <a:extLst>
              <a:ext uri="{FF2B5EF4-FFF2-40B4-BE49-F238E27FC236}">
                <a16:creationId xmlns:a16="http://schemas.microsoft.com/office/drawing/2014/main" id="{A854754F-CFF7-4F54-AC00-C92384DD1570}"/>
              </a:ext>
            </a:extLst>
          </p:cNvPr>
          <p:cNvSpPr>
            <a:spLocks noGrp="1"/>
          </p:cNvSpPr>
          <p:nvPr>
            <p:ph idx="1"/>
          </p:nvPr>
        </p:nvSpPr>
        <p:spPr>
          <a:xfrm>
            <a:off x="838200" y="1596044"/>
            <a:ext cx="10515600" cy="4580919"/>
          </a:xfrm>
        </p:spPr>
        <p:txBody>
          <a:bodyPr/>
          <a:lstStyle/>
          <a:p>
            <a:pPr marL="514350" indent="-514350">
              <a:buFont typeface="+mj-lt"/>
              <a:buAutoNum type="arabicPeriod"/>
            </a:pPr>
            <a:r>
              <a:rPr lang="en-CA" dirty="0"/>
              <a:t>Facilitate Communication among developers.</a:t>
            </a:r>
          </a:p>
          <a:p>
            <a:pPr marL="514350" indent="-514350">
              <a:buFont typeface="+mj-lt"/>
              <a:buAutoNum type="arabicPeriod"/>
            </a:pPr>
            <a:r>
              <a:rPr lang="en-CA" dirty="0"/>
              <a:t>Facilitate Communication with Clients.</a:t>
            </a:r>
          </a:p>
        </p:txBody>
      </p:sp>
    </p:spTree>
    <p:extLst>
      <p:ext uri="{BB962C8B-B14F-4D97-AF65-F5344CB8AC3E}">
        <p14:creationId xmlns:p14="http://schemas.microsoft.com/office/powerpoint/2010/main" val="986454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1D17-8EFB-C9B7-546B-75958449891B}"/>
              </a:ext>
            </a:extLst>
          </p:cNvPr>
          <p:cNvSpPr>
            <a:spLocks noGrp="1"/>
          </p:cNvSpPr>
          <p:nvPr>
            <p:ph type="title"/>
          </p:nvPr>
        </p:nvSpPr>
        <p:spPr>
          <a:xfrm>
            <a:off x="838200" y="365126"/>
            <a:ext cx="10515600" cy="988890"/>
          </a:xfrm>
          <a:solidFill>
            <a:schemeClr val="accent4">
              <a:lumMod val="40000"/>
              <a:lumOff val="60000"/>
            </a:schemeClr>
          </a:solidFill>
        </p:spPr>
        <p:txBody>
          <a:bodyPr>
            <a:noAutofit/>
          </a:bodyPr>
          <a:lstStyle/>
          <a:p>
            <a:r>
              <a:rPr lang="en-US" sz="3600" dirty="0">
                <a:solidFill>
                  <a:srgbClr val="202122"/>
                </a:solidFill>
                <a:latin typeface="Lato" panose="020F0502020204030203" pitchFamily="34" charset="0"/>
              </a:rPr>
              <a:t>Summarize the key differences between Model View Controller and Server Oriented Architecture:</a:t>
            </a:r>
            <a:endParaRPr lang="en-CA" sz="3600" dirty="0"/>
          </a:p>
        </p:txBody>
      </p:sp>
      <p:sp>
        <p:nvSpPr>
          <p:cNvPr id="3" name="Content Placeholder 2">
            <a:extLst>
              <a:ext uri="{FF2B5EF4-FFF2-40B4-BE49-F238E27FC236}">
                <a16:creationId xmlns:a16="http://schemas.microsoft.com/office/drawing/2014/main" id="{80F30274-ABC1-A810-C571-904AAA61F8C1}"/>
              </a:ext>
            </a:extLst>
          </p:cNvPr>
          <p:cNvSpPr>
            <a:spLocks noGrp="1"/>
          </p:cNvSpPr>
          <p:nvPr>
            <p:ph idx="1"/>
          </p:nvPr>
        </p:nvSpPr>
        <p:spPr>
          <a:xfrm>
            <a:off x="838200" y="1429971"/>
            <a:ext cx="10515600" cy="5225806"/>
          </a:xfrm>
        </p:spPr>
        <p:txBody>
          <a:bodyPr>
            <a:normAutofit fontScale="70000" lnSpcReduction="20000"/>
          </a:bodyPr>
          <a:lstStyle/>
          <a:p>
            <a:pPr algn="l">
              <a:lnSpc>
                <a:spcPct val="120000"/>
              </a:lnSpc>
            </a:pPr>
            <a:r>
              <a:rPr lang="en-US" b="0" i="0" dirty="0">
                <a:solidFill>
                  <a:srgbClr val="202122"/>
                </a:solidFill>
                <a:effectLst/>
                <a:latin typeface="Lato" panose="020F0502020204030203" pitchFamily="34" charset="0"/>
              </a:rPr>
              <a:t>Model View Controller (MVC) is a design pattern where View describes the visual appearance of the solution, Model is the database, and Controller is the main functional backend code, also referred to as a MONOLITH. We had a single monolithic chunk of code in the earlier MVC controller architectures. There was no way to </a:t>
            </a:r>
            <a:r>
              <a:rPr lang="en-US" b="0" i="0" dirty="0" err="1">
                <a:solidFill>
                  <a:srgbClr val="202122"/>
                </a:solidFill>
                <a:effectLst/>
                <a:latin typeface="Lato" panose="020F0502020204030203" pitchFamily="34" charset="0"/>
              </a:rPr>
              <a:t>customise</a:t>
            </a:r>
            <a:r>
              <a:rPr lang="en-US" b="0" i="0" dirty="0">
                <a:solidFill>
                  <a:srgbClr val="202122"/>
                </a:solidFill>
                <a:effectLst/>
                <a:latin typeface="Lato" panose="020F0502020204030203" pitchFamily="34" charset="0"/>
              </a:rPr>
              <a:t> how use cases were executed through that Monolith.</a:t>
            </a:r>
            <a:br>
              <a:rPr lang="en-US" b="0" i="0" dirty="0">
                <a:solidFill>
                  <a:srgbClr val="202122"/>
                </a:solidFill>
                <a:effectLst/>
                <a:latin typeface="Lato" panose="020F0502020204030203" pitchFamily="34" charset="0"/>
              </a:rPr>
            </a:br>
            <a:r>
              <a:rPr lang="en-US" b="0" i="0" dirty="0">
                <a:solidFill>
                  <a:srgbClr val="202122"/>
                </a:solidFill>
                <a:effectLst/>
                <a:latin typeface="Lato" panose="020F0502020204030203" pitchFamily="34" charset="0"/>
              </a:rPr>
              <a:t>The controller serves as the app's entry point. The Controller is not referenced by the View. This Model is difficult to read, modify, unit test and reuse. MVC Model components may be tested separately of users.</a:t>
            </a:r>
            <a:br>
              <a:rPr lang="en-US" b="0" i="0" dirty="0">
                <a:solidFill>
                  <a:srgbClr val="202122"/>
                </a:solidFill>
                <a:effectLst/>
                <a:latin typeface="Lato" panose="020F0502020204030203" pitchFamily="34" charset="0"/>
              </a:rPr>
            </a:br>
            <a:r>
              <a:rPr lang="en-US" b="0" i="0" dirty="0">
                <a:solidFill>
                  <a:srgbClr val="202122"/>
                </a:solidFill>
                <a:effectLst/>
                <a:latin typeface="Lato" panose="020F0502020204030203" pitchFamily="34" charset="0"/>
              </a:rPr>
              <a:t>whereas in case of SOA</a:t>
            </a:r>
          </a:p>
          <a:p>
            <a:pPr algn="l">
              <a:lnSpc>
                <a:spcPct val="120000"/>
              </a:lnSpc>
            </a:pPr>
            <a:r>
              <a:rPr lang="en-US" b="0" i="0" dirty="0">
                <a:solidFill>
                  <a:srgbClr val="202122"/>
                </a:solidFill>
                <a:effectLst/>
                <a:latin typeface="Lato" panose="020F0502020204030203" pitchFamily="34" charset="0"/>
              </a:rPr>
              <a:t>There are numerous minor modules in the PARADIGM for service-oriented architecture. We refer to these as components. both the Spring Boot and Java Jax frameworks</a:t>
            </a:r>
            <a:br>
              <a:rPr lang="en-US" b="0" i="0" dirty="0">
                <a:solidFill>
                  <a:srgbClr val="202122"/>
                </a:solidFill>
                <a:effectLst/>
                <a:latin typeface="Lato" panose="020F0502020204030203" pitchFamily="34" charset="0"/>
              </a:rPr>
            </a:br>
            <a:r>
              <a:rPr lang="en-US" b="0" i="0" dirty="0">
                <a:solidFill>
                  <a:srgbClr val="202122"/>
                </a:solidFill>
                <a:effectLst/>
                <a:latin typeface="Lato" panose="020F0502020204030203" pitchFamily="34" charset="0"/>
              </a:rPr>
              <a:t>These frameworks will provide APIs and services that enable the application to dynamically put together only the parts it requires to fulfil a particular use case while it is running. For </a:t>
            </a:r>
            <a:r>
              <a:rPr lang="en-US" b="0" i="0" dirty="0" err="1">
                <a:solidFill>
                  <a:srgbClr val="202122"/>
                </a:solidFill>
                <a:effectLst/>
                <a:latin typeface="Lato" panose="020F0502020204030203" pitchFamily="34" charset="0"/>
              </a:rPr>
              <a:t>eg</a:t>
            </a:r>
            <a:r>
              <a:rPr lang="en-US" b="0" i="0" dirty="0">
                <a:solidFill>
                  <a:srgbClr val="202122"/>
                </a:solidFill>
                <a:effectLst/>
                <a:latin typeface="Lato" panose="020F0502020204030203" pitchFamily="34" charset="0"/>
              </a:rPr>
              <a:t>: MVVM. Here the view serves as the application's entrance and has references to view model. When  data bindings are complex, the debugging process will be challenging. It is simple to segregate unit testing from event-driven code.</a:t>
            </a:r>
          </a:p>
          <a:p>
            <a:endParaRPr lang="en-CA" dirty="0"/>
          </a:p>
        </p:txBody>
      </p:sp>
    </p:spTree>
    <p:extLst>
      <p:ext uri="{BB962C8B-B14F-4D97-AF65-F5344CB8AC3E}">
        <p14:creationId xmlns:p14="http://schemas.microsoft.com/office/powerpoint/2010/main" val="12881505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1EB891A-4D36-48B7-B50F-FA2770009CEB}"/>
              </a:ext>
            </a:extLst>
          </p:cNvPr>
          <p:cNvSpPr/>
          <p:nvPr/>
        </p:nvSpPr>
        <p:spPr>
          <a:xfrm>
            <a:off x="5486400" y="1330036"/>
            <a:ext cx="2837409" cy="502088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D1064FB4-D932-458D-B95C-2C3AC05D3452}"/>
              </a:ext>
            </a:extLst>
          </p:cNvPr>
          <p:cNvSpPr>
            <a:spLocks noGrp="1"/>
          </p:cNvSpPr>
          <p:nvPr>
            <p:ph type="title"/>
          </p:nvPr>
        </p:nvSpPr>
        <p:spPr>
          <a:xfrm>
            <a:off x="838200" y="134771"/>
            <a:ext cx="10515600" cy="1325563"/>
          </a:xfrm>
          <a:solidFill>
            <a:schemeClr val="tx2">
              <a:lumMod val="40000"/>
              <a:lumOff val="60000"/>
            </a:schemeClr>
          </a:solidFill>
        </p:spPr>
        <p:txBody>
          <a:bodyPr/>
          <a:lstStyle/>
          <a:p>
            <a:r>
              <a:rPr lang="en-CA" dirty="0"/>
              <a:t>Connecting to a Database in Code. Also: How do we “model” that connection in UML:</a:t>
            </a:r>
          </a:p>
        </p:txBody>
      </p:sp>
      <p:sp>
        <p:nvSpPr>
          <p:cNvPr id="4" name="Rectangle 3">
            <a:extLst>
              <a:ext uri="{FF2B5EF4-FFF2-40B4-BE49-F238E27FC236}">
                <a16:creationId xmlns:a16="http://schemas.microsoft.com/office/drawing/2014/main" id="{F90BE654-6C98-445D-969A-2596B9699B92}"/>
              </a:ext>
            </a:extLst>
          </p:cNvPr>
          <p:cNvSpPr/>
          <p:nvPr/>
        </p:nvSpPr>
        <p:spPr>
          <a:xfrm>
            <a:off x="8412480" y="3333404"/>
            <a:ext cx="3150524" cy="2984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highlight>
                  <a:srgbClr val="FFFF00"/>
                </a:highlight>
              </a:rPr>
              <a:t>MS SQL Server</a:t>
            </a:r>
          </a:p>
          <a:p>
            <a:pPr algn="ctr"/>
            <a:r>
              <a:rPr lang="en-CA" dirty="0"/>
              <a:t>Application Program running on a Host Computer</a:t>
            </a:r>
          </a:p>
          <a:p>
            <a:pPr algn="ctr"/>
            <a:endParaRPr lang="en-CA" dirty="0"/>
          </a:p>
          <a:p>
            <a:pPr algn="ctr"/>
            <a:r>
              <a:rPr lang="en-CA" dirty="0"/>
              <a:t>You have a “DRIVER” program which makes available to the OS the APIs of the Database.</a:t>
            </a:r>
          </a:p>
        </p:txBody>
      </p:sp>
      <p:sp>
        <p:nvSpPr>
          <p:cNvPr id="5" name="Rectangle 4">
            <a:extLst>
              <a:ext uri="{FF2B5EF4-FFF2-40B4-BE49-F238E27FC236}">
                <a16:creationId xmlns:a16="http://schemas.microsoft.com/office/drawing/2014/main" id="{B209B591-8925-4E58-AB65-6DF4D462E971}"/>
              </a:ext>
            </a:extLst>
          </p:cNvPr>
          <p:cNvSpPr/>
          <p:nvPr/>
        </p:nvSpPr>
        <p:spPr>
          <a:xfrm>
            <a:off x="628996" y="4123747"/>
            <a:ext cx="2180706" cy="236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My Application code written in Java:</a:t>
            </a:r>
          </a:p>
          <a:p>
            <a:pPr algn="ctr"/>
            <a:endParaRPr lang="en-CA" dirty="0"/>
          </a:p>
          <a:p>
            <a:pPr algn="ctr"/>
            <a:r>
              <a:rPr lang="en-CA" dirty="0"/>
              <a:t>JNDI : Java Native Device Interface Code</a:t>
            </a:r>
          </a:p>
        </p:txBody>
      </p:sp>
      <p:sp>
        <p:nvSpPr>
          <p:cNvPr id="6" name="Oval 5">
            <a:extLst>
              <a:ext uri="{FF2B5EF4-FFF2-40B4-BE49-F238E27FC236}">
                <a16:creationId xmlns:a16="http://schemas.microsoft.com/office/drawing/2014/main" id="{89DE308B-1435-487E-996B-2940706B2998}"/>
              </a:ext>
            </a:extLst>
          </p:cNvPr>
          <p:cNvSpPr/>
          <p:nvPr/>
        </p:nvSpPr>
        <p:spPr>
          <a:xfrm>
            <a:off x="5827222" y="3948545"/>
            <a:ext cx="2244437" cy="2369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OBDC Connector configured in the Operating System.</a:t>
            </a:r>
          </a:p>
        </p:txBody>
      </p:sp>
      <p:sp>
        <p:nvSpPr>
          <p:cNvPr id="7" name="Arrow: Left-Right 6">
            <a:extLst>
              <a:ext uri="{FF2B5EF4-FFF2-40B4-BE49-F238E27FC236}">
                <a16:creationId xmlns:a16="http://schemas.microsoft.com/office/drawing/2014/main" id="{FBC63D73-C5DF-40B9-8231-AF7758FCBD23}"/>
              </a:ext>
            </a:extLst>
          </p:cNvPr>
          <p:cNvSpPr/>
          <p:nvPr/>
        </p:nvSpPr>
        <p:spPr>
          <a:xfrm>
            <a:off x="7872153" y="4646816"/>
            <a:ext cx="914400" cy="224442"/>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8" name="Arrow: Left-Right 7">
            <a:extLst>
              <a:ext uri="{FF2B5EF4-FFF2-40B4-BE49-F238E27FC236}">
                <a16:creationId xmlns:a16="http://schemas.microsoft.com/office/drawing/2014/main" id="{5B1AF4A5-C2EC-4707-82F2-29136D7C8067}"/>
              </a:ext>
            </a:extLst>
          </p:cNvPr>
          <p:cNvSpPr/>
          <p:nvPr/>
        </p:nvSpPr>
        <p:spPr>
          <a:xfrm>
            <a:off x="2593570" y="4871258"/>
            <a:ext cx="3740727" cy="224442"/>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B27A2C00-287A-49C6-9781-35FCD7727C54}"/>
              </a:ext>
            </a:extLst>
          </p:cNvPr>
          <p:cNvSpPr txBox="1"/>
          <p:nvPr/>
        </p:nvSpPr>
        <p:spPr>
          <a:xfrm>
            <a:off x="2884516" y="5902036"/>
            <a:ext cx="2094808" cy="646331"/>
          </a:xfrm>
          <a:prstGeom prst="rect">
            <a:avLst/>
          </a:prstGeom>
          <a:noFill/>
        </p:spPr>
        <p:txBody>
          <a:bodyPr wrap="square" rtlCol="0">
            <a:spAutoFit/>
          </a:bodyPr>
          <a:lstStyle/>
          <a:p>
            <a:r>
              <a:rPr lang="en-CA" dirty="0"/>
              <a:t>Connector to my database</a:t>
            </a:r>
          </a:p>
        </p:txBody>
      </p:sp>
      <p:sp>
        <p:nvSpPr>
          <p:cNvPr id="10" name="Oval 9">
            <a:extLst>
              <a:ext uri="{FF2B5EF4-FFF2-40B4-BE49-F238E27FC236}">
                <a16:creationId xmlns:a16="http://schemas.microsoft.com/office/drawing/2014/main" id="{DA827482-F4BD-42BD-A679-66DCB9208AC9}"/>
              </a:ext>
            </a:extLst>
          </p:cNvPr>
          <p:cNvSpPr/>
          <p:nvPr/>
        </p:nvSpPr>
        <p:spPr>
          <a:xfrm>
            <a:off x="748145" y="1920240"/>
            <a:ext cx="2685011" cy="1903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Some application code</a:t>
            </a:r>
          </a:p>
        </p:txBody>
      </p:sp>
      <p:sp>
        <p:nvSpPr>
          <p:cNvPr id="11" name="Arrow: Left-Right 10">
            <a:extLst>
              <a:ext uri="{FF2B5EF4-FFF2-40B4-BE49-F238E27FC236}">
                <a16:creationId xmlns:a16="http://schemas.microsoft.com/office/drawing/2014/main" id="{4CDC6E2C-5337-4ADB-841A-32E4D174EB1F}"/>
              </a:ext>
            </a:extLst>
          </p:cNvPr>
          <p:cNvSpPr/>
          <p:nvPr/>
        </p:nvSpPr>
        <p:spPr>
          <a:xfrm rot="17032930">
            <a:off x="1801241" y="3803575"/>
            <a:ext cx="1170827" cy="32175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C54A5F4D-91E1-4780-8246-DC787C42AC41}"/>
              </a:ext>
            </a:extLst>
          </p:cNvPr>
          <p:cNvSpPr/>
          <p:nvPr/>
        </p:nvSpPr>
        <p:spPr>
          <a:xfrm>
            <a:off x="5827222" y="1471352"/>
            <a:ext cx="2244437" cy="2369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IP Address configuration to connect to the Database</a:t>
            </a:r>
          </a:p>
        </p:txBody>
      </p:sp>
    </p:spTree>
    <p:extLst>
      <p:ext uri="{BB962C8B-B14F-4D97-AF65-F5344CB8AC3E}">
        <p14:creationId xmlns:p14="http://schemas.microsoft.com/office/powerpoint/2010/main" val="34199730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AC23-FCF2-4CD7-934A-AB864C7E0F7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The Monolith vs Microservices</a:t>
            </a:r>
          </a:p>
        </p:txBody>
      </p:sp>
      <p:pic>
        <p:nvPicPr>
          <p:cNvPr id="5" name="Picture 4">
            <a:extLst>
              <a:ext uri="{FF2B5EF4-FFF2-40B4-BE49-F238E27FC236}">
                <a16:creationId xmlns:a16="http://schemas.microsoft.com/office/drawing/2014/main" id="{4BDF7B26-F013-4D0D-B4D0-1073E4EB8699}"/>
              </a:ext>
            </a:extLst>
          </p:cNvPr>
          <p:cNvPicPr>
            <a:picLocks noChangeAspect="1"/>
          </p:cNvPicPr>
          <p:nvPr/>
        </p:nvPicPr>
        <p:blipFill>
          <a:blip r:embed="rId2"/>
          <a:stretch>
            <a:fillRect/>
          </a:stretch>
        </p:blipFill>
        <p:spPr>
          <a:xfrm>
            <a:off x="838199" y="1100372"/>
            <a:ext cx="10145598" cy="5757628"/>
          </a:xfrm>
          <a:prstGeom prst="rect">
            <a:avLst/>
          </a:prstGeom>
        </p:spPr>
      </p:pic>
      <p:sp>
        <p:nvSpPr>
          <p:cNvPr id="3" name="TextBox 2">
            <a:extLst>
              <a:ext uri="{FF2B5EF4-FFF2-40B4-BE49-F238E27FC236}">
                <a16:creationId xmlns:a16="http://schemas.microsoft.com/office/drawing/2014/main" id="{1C92CB59-29A0-4B7C-BA12-278ED984B68F}"/>
              </a:ext>
            </a:extLst>
          </p:cNvPr>
          <p:cNvSpPr txBox="1"/>
          <p:nvPr/>
        </p:nvSpPr>
        <p:spPr>
          <a:xfrm>
            <a:off x="99753" y="1928553"/>
            <a:ext cx="1596043" cy="2308324"/>
          </a:xfrm>
          <a:prstGeom prst="rect">
            <a:avLst/>
          </a:prstGeom>
          <a:noFill/>
        </p:spPr>
        <p:txBody>
          <a:bodyPr wrap="square" rtlCol="0">
            <a:spAutoFit/>
          </a:bodyPr>
          <a:lstStyle/>
          <a:p>
            <a:r>
              <a:rPr lang="en-CA" dirty="0"/>
              <a:t>Code oriented architectures</a:t>
            </a:r>
          </a:p>
          <a:p>
            <a:endParaRPr lang="en-CA" dirty="0"/>
          </a:p>
          <a:p>
            <a:r>
              <a:rPr lang="en-CA" dirty="0"/>
              <a:t>Architecture was poured in cement</a:t>
            </a:r>
          </a:p>
          <a:p>
            <a:endParaRPr lang="en-CA" dirty="0"/>
          </a:p>
          <a:p>
            <a:r>
              <a:rPr lang="en-CA" dirty="0" err="1"/>
              <a:t>Eg</a:t>
            </a:r>
            <a:r>
              <a:rPr lang="en-CA" dirty="0"/>
              <a:t>: MVC</a:t>
            </a:r>
          </a:p>
        </p:txBody>
      </p:sp>
      <p:sp>
        <p:nvSpPr>
          <p:cNvPr id="6" name="TextBox 5">
            <a:extLst>
              <a:ext uri="{FF2B5EF4-FFF2-40B4-BE49-F238E27FC236}">
                <a16:creationId xmlns:a16="http://schemas.microsoft.com/office/drawing/2014/main" id="{1F050779-F4A2-4619-B18E-4B4E901AE2D3}"/>
              </a:ext>
            </a:extLst>
          </p:cNvPr>
          <p:cNvSpPr txBox="1"/>
          <p:nvPr/>
        </p:nvSpPr>
        <p:spPr>
          <a:xfrm>
            <a:off x="9572754" y="69616"/>
            <a:ext cx="2149489" cy="923330"/>
          </a:xfrm>
          <a:prstGeom prst="rect">
            <a:avLst/>
          </a:prstGeom>
          <a:noFill/>
        </p:spPr>
        <p:txBody>
          <a:bodyPr wrap="square" rtlCol="0">
            <a:spAutoFit/>
          </a:bodyPr>
          <a:lstStyle/>
          <a:p>
            <a:r>
              <a:rPr lang="en-CA" dirty="0"/>
              <a:t>The basis of the SERVICE ORIENTED Architecture</a:t>
            </a:r>
          </a:p>
        </p:txBody>
      </p:sp>
    </p:spTree>
    <p:extLst>
      <p:ext uri="{BB962C8B-B14F-4D97-AF65-F5344CB8AC3E}">
        <p14:creationId xmlns:p14="http://schemas.microsoft.com/office/powerpoint/2010/main" val="7613406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4039-0316-4095-9FB8-2B62E5ECE4FE}"/>
              </a:ext>
            </a:extLst>
          </p:cNvPr>
          <p:cNvSpPr>
            <a:spLocks noGrp="1"/>
          </p:cNvSpPr>
          <p:nvPr>
            <p:ph type="title"/>
          </p:nvPr>
        </p:nvSpPr>
        <p:spPr>
          <a:xfrm>
            <a:off x="838200" y="365125"/>
            <a:ext cx="10515600" cy="819241"/>
          </a:xfrm>
          <a:solidFill>
            <a:schemeClr val="accent2"/>
          </a:solidFill>
        </p:spPr>
        <p:txBody>
          <a:bodyPr/>
          <a:lstStyle/>
          <a:p>
            <a:r>
              <a:rPr lang="en-CA" dirty="0"/>
              <a:t>Goals of SOA:</a:t>
            </a:r>
          </a:p>
        </p:txBody>
      </p:sp>
      <p:sp>
        <p:nvSpPr>
          <p:cNvPr id="3" name="Content Placeholder 2">
            <a:extLst>
              <a:ext uri="{FF2B5EF4-FFF2-40B4-BE49-F238E27FC236}">
                <a16:creationId xmlns:a16="http://schemas.microsoft.com/office/drawing/2014/main" id="{E4AD10A3-B800-449F-A193-E10311D3B8A3}"/>
              </a:ext>
            </a:extLst>
          </p:cNvPr>
          <p:cNvSpPr>
            <a:spLocks noGrp="1"/>
          </p:cNvSpPr>
          <p:nvPr>
            <p:ph idx="1"/>
          </p:nvPr>
        </p:nvSpPr>
        <p:spPr>
          <a:xfrm>
            <a:off x="838200" y="1445623"/>
            <a:ext cx="10515600" cy="4470083"/>
          </a:xfrm>
        </p:spPr>
        <p:txBody>
          <a:bodyPr/>
          <a:lstStyle/>
          <a:p>
            <a:r>
              <a:rPr lang="en-CA" dirty="0"/>
              <a:t>To allow dynamic, programmatically controlled updates and changes to business process delivery and execution according to the requirements of:</a:t>
            </a:r>
          </a:p>
          <a:p>
            <a:r>
              <a:rPr lang="en-CA" dirty="0"/>
              <a:t>Users</a:t>
            </a:r>
          </a:p>
          <a:p>
            <a:r>
              <a:rPr lang="en-CA" dirty="0"/>
              <a:t>Customers</a:t>
            </a:r>
          </a:p>
          <a:p>
            <a:r>
              <a:rPr lang="en-CA" dirty="0"/>
              <a:t>Business environment</a:t>
            </a:r>
          </a:p>
        </p:txBody>
      </p:sp>
    </p:spTree>
    <p:extLst>
      <p:ext uri="{BB962C8B-B14F-4D97-AF65-F5344CB8AC3E}">
        <p14:creationId xmlns:p14="http://schemas.microsoft.com/office/powerpoint/2010/main" val="23372609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E9AB-8E5F-4F05-839C-8CE113255C9F}"/>
              </a:ext>
            </a:extLst>
          </p:cNvPr>
          <p:cNvSpPr>
            <a:spLocks noGrp="1"/>
          </p:cNvSpPr>
          <p:nvPr>
            <p:ph type="title"/>
          </p:nvPr>
        </p:nvSpPr>
        <p:spPr>
          <a:xfrm>
            <a:off x="838200" y="18255"/>
            <a:ext cx="10515600" cy="1325563"/>
          </a:xfrm>
        </p:spPr>
        <p:txBody>
          <a:bodyPr/>
          <a:lstStyle/>
          <a:p>
            <a:r>
              <a:rPr lang="en-CA" dirty="0"/>
              <a:t>Read this book to develop your Business Acumen:</a:t>
            </a:r>
          </a:p>
        </p:txBody>
      </p:sp>
      <p:pic>
        <p:nvPicPr>
          <p:cNvPr id="5" name="Picture 4">
            <a:extLst>
              <a:ext uri="{FF2B5EF4-FFF2-40B4-BE49-F238E27FC236}">
                <a16:creationId xmlns:a16="http://schemas.microsoft.com/office/drawing/2014/main" id="{BA0F768C-0040-4F1F-96FC-1B659117B5FD}"/>
              </a:ext>
            </a:extLst>
          </p:cNvPr>
          <p:cNvPicPr>
            <a:picLocks noChangeAspect="1"/>
          </p:cNvPicPr>
          <p:nvPr/>
        </p:nvPicPr>
        <p:blipFill>
          <a:blip r:embed="rId2"/>
          <a:stretch>
            <a:fillRect/>
          </a:stretch>
        </p:blipFill>
        <p:spPr>
          <a:xfrm>
            <a:off x="3015255" y="1178170"/>
            <a:ext cx="9176745" cy="4373730"/>
          </a:xfrm>
          <a:prstGeom prst="rect">
            <a:avLst/>
          </a:prstGeom>
        </p:spPr>
      </p:pic>
      <p:sp>
        <p:nvSpPr>
          <p:cNvPr id="6" name="TextBox 5">
            <a:extLst>
              <a:ext uri="{FF2B5EF4-FFF2-40B4-BE49-F238E27FC236}">
                <a16:creationId xmlns:a16="http://schemas.microsoft.com/office/drawing/2014/main" id="{A09D0FAC-2C71-4B7D-97D2-0DBA876CE733}"/>
              </a:ext>
            </a:extLst>
          </p:cNvPr>
          <p:cNvSpPr txBox="1"/>
          <p:nvPr/>
        </p:nvSpPr>
        <p:spPr>
          <a:xfrm>
            <a:off x="360485" y="1556238"/>
            <a:ext cx="2540977" cy="2308324"/>
          </a:xfrm>
          <a:prstGeom prst="rect">
            <a:avLst/>
          </a:prstGeom>
          <a:noFill/>
        </p:spPr>
        <p:txBody>
          <a:bodyPr wrap="square" rtlCol="0">
            <a:spAutoFit/>
          </a:bodyPr>
          <a:lstStyle/>
          <a:p>
            <a:r>
              <a:rPr lang="en-CA" dirty="0"/>
              <a:t>The purpose of the Enterprise Architecture is to give us a TOOL SET to use all the STUFF available in our Enterprise:</a:t>
            </a:r>
          </a:p>
          <a:p>
            <a:endParaRPr lang="en-CA" dirty="0"/>
          </a:p>
          <a:p>
            <a:endParaRPr lang="en-CA" dirty="0"/>
          </a:p>
        </p:txBody>
      </p:sp>
    </p:spTree>
    <p:extLst>
      <p:ext uri="{BB962C8B-B14F-4D97-AF65-F5344CB8AC3E}">
        <p14:creationId xmlns:p14="http://schemas.microsoft.com/office/powerpoint/2010/main" val="13813885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84AB7-74DA-4DAE-A157-15F017BF13A2}"/>
              </a:ext>
            </a:extLst>
          </p:cNvPr>
          <p:cNvSpPr>
            <a:spLocks noGrp="1"/>
          </p:cNvSpPr>
          <p:nvPr>
            <p:ph type="title"/>
          </p:nvPr>
        </p:nvSpPr>
        <p:spPr>
          <a:xfrm>
            <a:off x="838200" y="365126"/>
            <a:ext cx="10515600" cy="923347"/>
          </a:xfrm>
          <a:solidFill>
            <a:schemeClr val="accent1">
              <a:lumMod val="20000"/>
              <a:lumOff val="80000"/>
            </a:schemeClr>
          </a:solidFill>
        </p:spPr>
        <p:txBody>
          <a:bodyPr/>
          <a:lstStyle/>
          <a:p>
            <a:r>
              <a:rPr lang="en-CA" dirty="0"/>
              <a:t>Central Focus of this Course</a:t>
            </a:r>
          </a:p>
        </p:txBody>
      </p:sp>
      <p:sp>
        <p:nvSpPr>
          <p:cNvPr id="3" name="Content Placeholder 2">
            <a:extLst>
              <a:ext uri="{FF2B5EF4-FFF2-40B4-BE49-F238E27FC236}">
                <a16:creationId xmlns:a16="http://schemas.microsoft.com/office/drawing/2014/main" id="{35184C43-8325-4579-AFE1-D65B24D5BEC6}"/>
              </a:ext>
            </a:extLst>
          </p:cNvPr>
          <p:cNvSpPr>
            <a:spLocks noGrp="1"/>
          </p:cNvSpPr>
          <p:nvPr>
            <p:ph idx="1"/>
          </p:nvPr>
        </p:nvSpPr>
        <p:spPr>
          <a:xfrm>
            <a:off x="838200" y="1518054"/>
            <a:ext cx="10515600" cy="4351338"/>
          </a:xfrm>
        </p:spPr>
        <p:txBody>
          <a:bodyPr/>
          <a:lstStyle/>
          <a:p>
            <a:r>
              <a:rPr lang="en-CA" dirty="0"/>
              <a:t>Our Big Why in Enterprise Application Integration is to Platformize the Enterprise</a:t>
            </a:r>
          </a:p>
          <a:p>
            <a:r>
              <a:rPr lang="en-CA" dirty="0"/>
              <a:t>The Enterprise is THE SET of all the:</a:t>
            </a:r>
          </a:p>
          <a:p>
            <a:pPr lvl="1"/>
            <a:r>
              <a:rPr lang="en-CA" dirty="0"/>
              <a:t>Business processes (described as Business Process Modeler Notation Language / BPEL: Business Process Execution Language) that make the business work.</a:t>
            </a:r>
          </a:p>
          <a:p>
            <a:pPr lvl="1"/>
            <a:r>
              <a:rPr lang="en-CA" dirty="0"/>
              <a:t>You have a good methodology to deliver on the goals of the SOA Value Framework which is: (The TOOL that makes SOA happen:)</a:t>
            </a:r>
            <a:br>
              <a:rPr lang="en-CA" dirty="0"/>
            </a:br>
            <a:r>
              <a:rPr lang="en-CA" dirty="0">
                <a:highlight>
                  <a:srgbClr val="FFFF00"/>
                </a:highlight>
              </a:rPr>
              <a:t>Unified Process</a:t>
            </a:r>
            <a:r>
              <a:rPr lang="en-CA" dirty="0"/>
              <a:t>: </a:t>
            </a:r>
            <a:r>
              <a:rPr lang="en-CA" sz="1400" dirty="0">
                <a:hlinkClick r:id="rId2"/>
              </a:rPr>
              <a:t>https://www.dropbox.com/sh/ua6yppm87wgklz0/AADfgAD8MRw-yfOQk-pFKMrRa?dl=0</a:t>
            </a:r>
            <a:r>
              <a:rPr lang="en-CA" sz="1400" dirty="0"/>
              <a:t> </a:t>
            </a:r>
          </a:p>
        </p:txBody>
      </p:sp>
    </p:spTree>
    <p:extLst>
      <p:ext uri="{BB962C8B-B14F-4D97-AF65-F5344CB8AC3E}">
        <p14:creationId xmlns:p14="http://schemas.microsoft.com/office/powerpoint/2010/main" val="21951459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3597C-D30F-4EB9-9BFD-B185988FD87B}"/>
              </a:ext>
            </a:extLst>
          </p:cNvPr>
          <p:cNvSpPr>
            <a:spLocks noGrp="1"/>
          </p:cNvSpPr>
          <p:nvPr>
            <p:ph type="title"/>
          </p:nvPr>
        </p:nvSpPr>
        <p:spPr/>
        <p:txBody>
          <a:bodyPr>
            <a:normAutofit/>
          </a:bodyPr>
          <a:lstStyle/>
          <a:p>
            <a:r>
              <a:rPr lang="en-US" sz="3200" dirty="0">
                <a:solidFill>
                  <a:schemeClr val="accent1">
                    <a:lumMod val="50000"/>
                  </a:schemeClr>
                </a:solidFill>
              </a:rPr>
              <a:t>What is different about Service Oriented Architectures vs the old school Code Oriented Architectures?</a:t>
            </a:r>
            <a:endParaRPr lang="en-CA" sz="3200" dirty="0">
              <a:solidFill>
                <a:schemeClr val="accent1">
                  <a:lumMod val="50000"/>
                </a:schemeClr>
              </a:solidFill>
            </a:endParaRPr>
          </a:p>
        </p:txBody>
      </p:sp>
      <p:pic>
        <p:nvPicPr>
          <p:cNvPr id="5" name="Picture 4">
            <a:extLst>
              <a:ext uri="{FF2B5EF4-FFF2-40B4-BE49-F238E27FC236}">
                <a16:creationId xmlns:a16="http://schemas.microsoft.com/office/drawing/2014/main" id="{86011F2D-C9C0-4E98-BB57-7E56AFA5B5E8}"/>
              </a:ext>
            </a:extLst>
          </p:cNvPr>
          <p:cNvPicPr>
            <a:picLocks noChangeAspect="1"/>
          </p:cNvPicPr>
          <p:nvPr/>
        </p:nvPicPr>
        <p:blipFill>
          <a:blip r:embed="rId2"/>
          <a:stretch>
            <a:fillRect/>
          </a:stretch>
        </p:blipFill>
        <p:spPr>
          <a:xfrm>
            <a:off x="838200" y="1690688"/>
            <a:ext cx="9495585" cy="4540712"/>
          </a:xfrm>
          <a:prstGeom prst="rect">
            <a:avLst/>
          </a:prstGeom>
        </p:spPr>
      </p:pic>
    </p:spTree>
    <p:extLst>
      <p:ext uri="{BB962C8B-B14F-4D97-AF65-F5344CB8AC3E}">
        <p14:creationId xmlns:p14="http://schemas.microsoft.com/office/powerpoint/2010/main" val="35743362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B112-2495-4F82-BD35-EC9DC9B89DAE}"/>
              </a:ext>
            </a:extLst>
          </p:cNvPr>
          <p:cNvSpPr>
            <a:spLocks noGrp="1"/>
          </p:cNvSpPr>
          <p:nvPr>
            <p:ph type="title"/>
          </p:nvPr>
        </p:nvSpPr>
        <p:spPr>
          <a:solidFill>
            <a:schemeClr val="accent4"/>
          </a:solidFill>
        </p:spPr>
        <p:txBody>
          <a:bodyPr/>
          <a:lstStyle/>
          <a:p>
            <a:r>
              <a:rPr lang="en-US" b="0" i="0" dirty="0">
                <a:solidFill>
                  <a:srgbClr val="444444"/>
                </a:solidFill>
                <a:effectLst/>
                <a:latin typeface="helvetica" panose="020B0604020202020204" pitchFamily="34" charset="0"/>
              </a:rPr>
              <a:t>Discuss the UML Concept of the Equivalence Principle:</a:t>
            </a:r>
            <a:endParaRPr lang="en-CA" dirty="0"/>
          </a:p>
        </p:txBody>
      </p:sp>
      <p:pic>
        <p:nvPicPr>
          <p:cNvPr id="5" name="Picture 4">
            <a:extLst>
              <a:ext uri="{FF2B5EF4-FFF2-40B4-BE49-F238E27FC236}">
                <a16:creationId xmlns:a16="http://schemas.microsoft.com/office/drawing/2014/main" id="{8014A757-6074-49F7-A821-21741D16760E}"/>
              </a:ext>
            </a:extLst>
          </p:cNvPr>
          <p:cNvPicPr>
            <a:picLocks noChangeAspect="1"/>
          </p:cNvPicPr>
          <p:nvPr/>
        </p:nvPicPr>
        <p:blipFill>
          <a:blip r:embed="rId2"/>
          <a:stretch>
            <a:fillRect/>
          </a:stretch>
        </p:blipFill>
        <p:spPr>
          <a:xfrm>
            <a:off x="378639" y="1905189"/>
            <a:ext cx="11341906" cy="4064289"/>
          </a:xfrm>
          <a:prstGeom prst="rect">
            <a:avLst/>
          </a:prstGeom>
        </p:spPr>
      </p:pic>
    </p:spTree>
    <p:extLst>
      <p:ext uri="{BB962C8B-B14F-4D97-AF65-F5344CB8AC3E}">
        <p14:creationId xmlns:p14="http://schemas.microsoft.com/office/powerpoint/2010/main" val="12103872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C4BCE-5F01-490C-AA7F-7712CDE05C4F}"/>
              </a:ext>
            </a:extLst>
          </p:cNvPr>
          <p:cNvPicPr>
            <a:picLocks noChangeAspect="1"/>
          </p:cNvPicPr>
          <p:nvPr/>
        </p:nvPicPr>
        <p:blipFill>
          <a:blip r:embed="rId2"/>
          <a:stretch>
            <a:fillRect/>
          </a:stretch>
        </p:blipFill>
        <p:spPr>
          <a:xfrm>
            <a:off x="1184672" y="0"/>
            <a:ext cx="9822655" cy="6858000"/>
          </a:xfrm>
          <a:prstGeom prst="rect">
            <a:avLst/>
          </a:prstGeom>
        </p:spPr>
      </p:pic>
    </p:spTree>
    <p:extLst>
      <p:ext uri="{BB962C8B-B14F-4D97-AF65-F5344CB8AC3E}">
        <p14:creationId xmlns:p14="http://schemas.microsoft.com/office/powerpoint/2010/main" val="26857394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758A50-6AC4-DF74-4293-52CF2DE5120C}"/>
              </a:ext>
            </a:extLst>
          </p:cNvPr>
          <p:cNvPicPr>
            <a:picLocks noChangeAspect="1"/>
          </p:cNvPicPr>
          <p:nvPr/>
        </p:nvPicPr>
        <p:blipFill>
          <a:blip r:embed="rId2"/>
          <a:stretch>
            <a:fillRect/>
          </a:stretch>
        </p:blipFill>
        <p:spPr>
          <a:xfrm>
            <a:off x="67428" y="19476"/>
            <a:ext cx="12057143" cy="6819048"/>
          </a:xfrm>
          <a:prstGeom prst="rect">
            <a:avLst/>
          </a:prstGeom>
        </p:spPr>
      </p:pic>
    </p:spTree>
    <p:extLst>
      <p:ext uri="{BB962C8B-B14F-4D97-AF65-F5344CB8AC3E}">
        <p14:creationId xmlns:p14="http://schemas.microsoft.com/office/powerpoint/2010/main" val="42899221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B112-2495-4F82-BD35-EC9DC9B89DAE}"/>
              </a:ext>
            </a:extLst>
          </p:cNvPr>
          <p:cNvSpPr>
            <a:spLocks noGrp="1"/>
          </p:cNvSpPr>
          <p:nvPr>
            <p:ph type="title"/>
          </p:nvPr>
        </p:nvSpPr>
        <p:spPr>
          <a:solidFill>
            <a:schemeClr val="accent4"/>
          </a:solidFill>
        </p:spPr>
        <p:txBody>
          <a:bodyPr/>
          <a:lstStyle/>
          <a:p>
            <a:r>
              <a:rPr lang="en-US" b="0" i="0" dirty="0">
                <a:solidFill>
                  <a:srgbClr val="444444"/>
                </a:solidFill>
                <a:effectLst/>
                <a:latin typeface="helvetica" panose="020B0604020202020204" pitchFamily="34" charset="0"/>
              </a:rPr>
              <a:t>Discuss the UML Concept of the Data-Object Equivalence Principle:</a:t>
            </a:r>
            <a:endParaRPr lang="en-CA" dirty="0"/>
          </a:p>
        </p:txBody>
      </p:sp>
      <p:sp>
        <p:nvSpPr>
          <p:cNvPr id="3" name="TextBox 2">
            <a:extLst>
              <a:ext uri="{FF2B5EF4-FFF2-40B4-BE49-F238E27FC236}">
                <a16:creationId xmlns:a16="http://schemas.microsoft.com/office/drawing/2014/main" id="{3F2346B9-7511-CA47-E437-14A8EA77F31C}"/>
              </a:ext>
            </a:extLst>
          </p:cNvPr>
          <p:cNvSpPr txBox="1"/>
          <p:nvPr/>
        </p:nvSpPr>
        <p:spPr>
          <a:xfrm>
            <a:off x="838200" y="1717065"/>
            <a:ext cx="10515600" cy="2308324"/>
          </a:xfrm>
          <a:prstGeom prst="rect">
            <a:avLst/>
          </a:prstGeom>
          <a:noFill/>
        </p:spPr>
        <p:txBody>
          <a:bodyPr wrap="square" rtlCol="0">
            <a:spAutoFit/>
          </a:bodyPr>
          <a:lstStyle/>
          <a:p>
            <a:r>
              <a:rPr lang="en-CA" sz="3600" dirty="0">
                <a:latin typeface="Arial" panose="020B0604020202020204" pitchFamily="34" charset="0"/>
                <a:cs typeface="Arial" panose="020B0604020202020204" pitchFamily="34" charset="0"/>
              </a:rPr>
              <a:t>An important consequence of this is that you should look for ways to push as much as possible of your algorithm into the Data Store and let the data store do the heavy lifting for you.</a:t>
            </a:r>
          </a:p>
        </p:txBody>
      </p:sp>
    </p:spTree>
    <p:extLst>
      <p:ext uri="{BB962C8B-B14F-4D97-AF65-F5344CB8AC3E}">
        <p14:creationId xmlns:p14="http://schemas.microsoft.com/office/powerpoint/2010/main" val="2486139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E38116-015D-275E-61E0-126007D37A21}"/>
              </a:ext>
            </a:extLst>
          </p:cNvPr>
          <p:cNvSpPr>
            <a:spLocks noGrp="1"/>
          </p:cNvSpPr>
          <p:nvPr>
            <p:ph idx="1"/>
          </p:nvPr>
        </p:nvSpPr>
        <p:spPr>
          <a:xfrm>
            <a:off x="572493" y="2071316"/>
            <a:ext cx="6713552" cy="4119172"/>
          </a:xfrm>
        </p:spPr>
        <p:txBody>
          <a:bodyPr anchor="t">
            <a:normAutofit/>
          </a:bodyPr>
          <a:lstStyle/>
          <a:p>
            <a:pPr marL="0" indent="0">
              <a:buNone/>
            </a:pPr>
            <a:r>
              <a:rPr lang="en-US" sz="2200" b="0" i="0">
                <a:effectLst/>
                <a:latin typeface="Lato" panose="020F0502020204030203" pitchFamily="34" charset="0"/>
              </a:rPr>
              <a:t>ESB is a set of rules and principles for integrating numerous applications together over a bus-like infrastructure. </a:t>
            </a:r>
          </a:p>
          <a:p>
            <a:pPr marL="0" indent="0">
              <a:buNone/>
            </a:pPr>
            <a:r>
              <a:rPr lang="en-US" sz="2200" b="0" i="0">
                <a:effectLst/>
                <a:latin typeface="Lato" panose="020F0502020204030203" pitchFamily="34" charset="0"/>
              </a:rPr>
              <a:t>ESB products enable users to build this type of architecture but vary in the way that they do it and the capabilities that they offer. </a:t>
            </a:r>
          </a:p>
          <a:p>
            <a:pPr marL="0" indent="0">
              <a:buNone/>
            </a:pPr>
            <a:r>
              <a:rPr lang="en-US" sz="2200" b="0" i="0">
                <a:effectLst/>
                <a:latin typeface="Lato" panose="020F0502020204030203" pitchFamily="34" charset="0"/>
              </a:rPr>
              <a:t>It is a software platform used to distribute work among connected components of an application.</a:t>
            </a:r>
          </a:p>
          <a:p>
            <a:pPr marL="0" indent="0">
              <a:buNone/>
            </a:pPr>
            <a:r>
              <a:rPr lang="en-US" sz="2200" b="0" i="0">
                <a:effectLst/>
                <a:latin typeface="Lato" panose="020F0502020204030203" pitchFamily="34" charset="0"/>
              </a:rPr>
              <a:t>ESB is designed to provide a uniform means of moving work, offering applications the ability to connect to the ESB and subscribe to messages based on simple structural and business policy rules.</a:t>
            </a:r>
            <a:endParaRPr lang="en-CA" sz="2200"/>
          </a:p>
        </p:txBody>
      </p:sp>
      <p:pic>
        <p:nvPicPr>
          <p:cNvPr id="1026" name="Picture 2" descr="LINE FRIENDS Pretty Phrases by LINE Friends Corporation">
            <a:extLst>
              <a:ext uri="{FF2B5EF4-FFF2-40B4-BE49-F238E27FC236}">
                <a16:creationId xmlns:a16="http://schemas.microsoft.com/office/drawing/2014/main" id="{92BD4A6A-996E-6117-8CD6-A1F30D33EF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56" r="565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4837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3656-C076-404A-8D3B-AA529D5C84AD}"/>
              </a:ext>
            </a:extLst>
          </p:cNvPr>
          <p:cNvSpPr>
            <a:spLocks noGrp="1"/>
          </p:cNvSpPr>
          <p:nvPr>
            <p:ph type="title"/>
          </p:nvPr>
        </p:nvSpPr>
        <p:spPr/>
        <p:txBody>
          <a:bodyPr/>
          <a:lstStyle/>
          <a:p>
            <a:r>
              <a:rPr lang="en-CA" dirty="0"/>
              <a:t>Last week we talked A2:</a:t>
            </a:r>
          </a:p>
        </p:txBody>
      </p:sp>
      <p:sp>
        <p:nvSpPr>
          <p:cNvPr id="3" name="Content Placeholder 2">
            <a:extLst>
              <a:ext uri="{FF2B5EF4-FFF2-40B4-BE49-F238E27FC236}">
                <a16:creationId xmlns:a16="http://schemas.microsoft.com/office/drawing/2014/main" id="{4BAE786D-49C2-458E-8900-E9C28ED3083A}"/>
              </a:ext>
            </a:extLst>
          </p:cNvPr>
          <p:cNvSpPr>
            <a:spLocks noGrp="1"/>
          </p:cNvSpPr>
          <p:nvPr>
            <p:ph idx="1"/>
          </p:nvPr>
        </p:nvSpPr>
        <p:spPr>
          <a:xfrm>
            <a:off x="838200" y="1750810"/>
            <a:ext cx="10515600" cy="4351338"/>
          </a:xfrm>
        </p:spPr>
        <p:txBody>
          <a:bodyPr/>
          <a:lstStyle/>
          <a:p>
            <a:r>
              <a:rPr lang="en-CA" dirty="0"/>
              <a:t>I issued Part 1: writing the Java Code</a:t>
            </a:r>
          </a:p>
          <a:p>
            <a:r>
              <a:rPr lang="en-CA" dirty="0"/>
              <a:t>NOW: we will learn how to SOA – enable your code</a:t>
            </a:r>
          </a:p>
        </p:txBody>
      </p:sp>
    </p:spTree>
    <p:extLst>
      <p:ext uri="{BB962C8B-B14F-4D97-AF65-F5344CB8AC3E}">
        <p14:creationId xmlns:p14="http://schemas.microsoft.com/office/powerpoint/2010/main" val="13270929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8EAD487-8069-462D-AF1C-4967B5123B35}"/>
              </a:ext>
            </a:extLst>
          </p:cNvPr>
          <p:cNvSpPr txBox="1"/>
          <p:nvPr/>
        </p:nvSpPr>
        <p:spPr>
          <a:xfrm>
            <a:off x="6096000" y="2775739"/>
            <a:ext cx="4820195" cy="1938992"/>
          </a:xfrm>
          <a:prstGeom prst="rect">
            <a:avLst/>
          </a:prstGeom>
          <a:noFill/>
        </p:spPr>
        <p:txBody>
          <a:bodyPr wrap="square" rtlCol="0">
            <a:spAutoFit/>
          </a:bodyPr>
          <a:lstStyle/>
          <a:p>
            <a:pPr>
              <a:spcAft>
                <a:spcPts val="600"/>
              </a:spcAft>
            </a:pPr>
            <a:r>
              <a:rPr lang="en-CA" sz="4000" dirty="0">
                <a:solidFill>
                  <a:srgbClr val="C00000"/>
                </a:solidFill>
                <a:latin typeface="Amasis MT Pro Medium" panose="02040604050005020304" pitchFamily="18" charset="0"/>
              </a:rPr>
              <a:t>IT Infrastructure Project </a:t>
            </a:r>
            <a:r>
              <a:rPr lang="en-CA" sz="4000" dirty="0">
                <a:solidFill>
                  <a:schemeClr val="bg1"/>
                </a:solidFill>
                <a:latin typeface="Amasis MT Pro Medium" panose="02040604050005020304" pitchFamily="18" charset="0"/>
              </a:rPr>
              <a:t>Management</a:t>
            </a:r>
          </a:p>
        </p:txBody>
      </p:sp>
      <p:sp>
        <p:nvSpPr>
          <p:cNvPr id="6" name="TextBox 5">
            <a:extLst>
              <a:ext uri="{FF2B5EF4-FFF2-40B4-BE49-F238E27FC236}">
                <a16:creationId xmlns:a16="http://schemas.microsoft.com/office/drawing/2014/main" id="{D566E8EB-F0E0-4A49-BDC8-6297758396FB}"/>
              </a:ext>
            </a:extLst>
          </p:cNvPr>
          <p:cNvSpPr txBox="1"/>
          <p:nvPr/>
        </p:nvSpPr>
        <p:spPr>
          <a:xfrm>
            <a:off x="2410321" y="923383"/>
            <a:ext cx="3312159" cy="1323439"/>
          </a:xfrm>
          <a:prstGeom prst="rect">
            <a:avLst/>
          </a:prstGeom>
          <a:noFill/>
        </p:spPr>
        <p:txBody>
          <a:bodyPr wrap="square" rtlCol="0">
            <a:spAutoFit/>
          </a:bodyPr>
          <a:lstStyle/>
          <a:p>
            <a:pPr>
              <a:spcAft>
                <a:spcPts val="600"/>
              </a:spcAft>
            </a:pPr>
            <a:r>
              <a:rPr lang="en-CA" sz="4000" dirty="0">
                <a:solidFill>
                  <a:schemeClr val="accent1">
                    <a:lumMod val="40000"/>
                    <a:lumOff val="60000"/>
                  </a:schemeClr>
                </a:solidFill>
                <a:latin typeface="Amasis MT Pro Medium" panose="02040604050005020304" pitchFamily="18" charset="0"/>
              </a:rPr>
              <a:t>Information Architecture</a:t>
            </a:r>
          </a:p>
        </p:txBody>
      </p:sp>
      <p:sp>
        <p:nvSpPr>
          <p:cNvPr id="5" name="TextBox 4">
            <a:extLst>
              <a:ext uri="{FF2B5EF4-FFF2-40B4-BE49-F238E27FC236}">
                <a16:creationId xmlns:a16="http://schemas.microsoft.com/office/drawing/2014/main" id="{723401F6-B0C7-4D6A-B551-FE4C4A2431DC}"/>
              </a:ext>
            </a:extLst>
          </p:cNvPr>
          <p:cNvSpPr txBox="1"/>
          <p:nvPr/>
        </p:nvSpPr>
        <p:spPr>
          <a:xfrm>
            <a:off x="2410321" y="2775739"/>
            <a:ext cx="3235055" cy="1687522"/>
          </a:xfrm>
          <a:prstGeom prst="rect">
            <a:avLst/>
          </a:prstGeom>
        </p:spPr>
        <p:txBody>
          <a:bodyPr vert="horz" lIns="91440" tIns="45720" rIns="91440" bIns="45720" rtlCol="0" anchor="t">
            <a:normAutofit fontScale="92500" lnSpcReduction="20000"/>
          </a:bodyPr>
          <a:lstStyle>
            <a:defPPr>
              <a:defRPr lang="en-US"/>
            </a:defPPr>
            <a:lvl1pPr>
              <a:lnSpc>
                <a:spcPct val="90000"/>
              </a:lnSpc>
              <a:spcBef>
                <a:spcPct val="0"/>
              </a:spcBef>
              <a:spcAft>
                <a:spcPts val="600"/>
              </a:spcAft>
              <a:defRPr sz="4800">
                <a:latin typeface="+mj-lt"/>
                <a:ea typeface="+mj-ea"/>
                <a:cs typeface="+mj-cs"/>
              </a:defRPr>
            </a:lvl1pPr>
          </a:lstStyle>
          <a:p>
            <a:r>
              <a:rPr lang="en-US" dirty="0">
                <a:solidFill>
                  <a:schemeClr val="accent5">
                    <a:lumMod val="20000"/>
                    <a:lumOff val="80000"/>
                  </a:schemeClr>
                </a:solidFill>
                <a:latin typeface="Abadi" panose="020B0604020104020204" pitchFamily="34" charset="0"/>
              </a:rPr>
              <a:t>Enterprise Application Integration</a:t>
            </a:r>
          </a:p>
        </p:txBody>
      </p:sp>
      <p:sp>
        <p:nvSpPr>
          <p:cNvPr id="4" name="TextBox 3">
            <a:extLst>
              <a:ext uri="{FF2B5EF4-FFF2-40B4-BE49-F238E27FC236}">
                <a16:creationId xmlns:a16="http://schemas.microsoft.com/office/drawing/2014/main" id="{79A58C49-3B7C-4EF1-B8C8-09DD12D5F2EA}"/>
              </a:ext>
            </a:extLst>
          </p:cNvPr>
          <p:cNvSpPr txBox="1"/>
          <p:nvPr/>
        </p:nvSpPr>
        <p:spPr>
          <a:xfrm>
            <a:off x="2410321" y="4611179"/>
            <a:ext cx="3446991" cy="1560074"/>
          </a:xfrm>
          <a:prstGeom prst="rect">
            <a:avLst/>
          </a:prstGeom>
          <a:noFill/>
        </p:spPr>
        <p:txBody>
          <a:bodyPr vert="horz" lIns="91440" tIns="45720" rIns="91440" bIns="45720" rtlCol="0" anchor="t">
            <a:normAutofit/>
          </a:bodyPr>
          <a:lstStyle/>
          <a:p>
            <a:pPr>
              <a:lnSpc>
                <a:spcPct val="90000"/>
              </a:lnSpc>
              <a:spcBef>
                <a:spcPct val="0"/>
              </a:spcBef>
              <a:spcAft>
                <a:spcPts val="600"/>
              </a:spcAft>
            </a:pPr>
            <a:r>
              <a:rPr lang="en-US" sz="4800" b="1" kern="1200" dirty="0">
                <a:solidFill>
                  <a:srgbClr val="FFFF00"/>
                </a:solidFill>
                <a:latin typeface="Amasis MT Pro Medium" panose="02040604050005020304" pitchFamily="18" charset="0"/>
                <a:ea typeface="+mj-ea"/>
                <a:cs typeface="+mj-cs"/>
              </a:rPr>
              <a:t>System</a:t>
            </a:r>
            <a:r>
              <a:rPr lang="en-US" sz="4800" kern="1200" dirty="0">
                <a:solidFill>
                  <a:srgbClr val="C00000"/>
                </a:solidFill>
                <a:latin typeface="+mj-lt"/>
                <a:ea typeface="+mj-ea"/>
                <a:cs typeface="+mj-cs"/>
              </a:rPr>
              <a:t> </a:t>
            </a:r>
            <a:r>
              <a:rPr lang="en-US" sz="4800" b="1" dirty="0">
                <a:solidFill>
                  <a:srgbClr val="FFFF00"/>
                </a:solidFill>
                <a:latin typeface="Amasis MT Pro Medium" panose="02040604050005020304" pitchFamily="18" charset="0"/>
                <a:ea typeface="+mj-ea"/>
                <a:cs typeface="+mj-cs"/>
              </a:rPr>
              <a:t>Design</a:t>
            </a:r>
          </a:p>
        </p:txBody>
      </p:sp>
      <p:sp>
        <p:nvSpPr>
          <p:cNvPr id="8" name="Rectangle 7">
            <a:extLst>
              <a:ext uri="{FF2B5EF4-FFF2-40B4-BE49-F238E27FC236}">
                <a16:creationId xmlns:a16="http://schemas.microsoft.com/office/drawing/2014/main" id="{4751340B-D8AA-404A-B48E-DE5EB5AB073E}"/>
              </a:ext>
            </a:extLst>
          </p:cNvPr>
          <p:cNvSpPr/>
          <p:nvPr/>
        </p:nvSpPr>
        <p:spPr>
          <a:xfrm>
            <a:off x="1854927" y="0"/>
            <a:ext cx="4316044" cy="6753497"/>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39967ED2-C59B-4311-9509-20AF0B35444B}"/>
              </a:ext>
            </a:extLst>
          </p:cNvPr>
          <p:cNvSpPr txBox="1"/>
          <p:nvPr/>
        </p:nvSpPr>
        <p:spPr>
          <a:xfrm>
            <a:off x="7516784" y="1222211"/>
            <a:ext cx="3550389" cy="1477328"/>
          </a:xfrm>
          <a:prstGeom prst="rect">
            <a:avLst/>
          </a:prstGeom>
          <a:noFill/>
        </p:spPr>
        <p:txBody>
          <a:bodyPr wrap="square" rtlCol="0">
            <a:spAutoFit/>
          </a:bodyPr>
          <a:lstStyle/>
          <a:p>
            <a:r>
              <a:rPr lang="en-CA" dirty="0">
                <a:solidFill>
                  <a:srgbClr val="002060"/>
                </a:solidFill>
              </a:rPr>
              <a:t>Business concerns</a:t>
            </a:r>
          </a:p>
          <a:p>
            <a:r>
              <a:rPr lang="en-CA" dirty="0">
                <a:solidFill>
                  <a:srgbClr val="002060"/>
                </a:solidFill>
              </a:rPr>
              <a:t>Profit, Revenue</a:t>
            </a:r>
          </a:p>
          <a:p>
            <a:r>
              <a:rPr lang="en-CA" dirty="0">
                <a:solidFill>
                  <a:srgbClr val="002060"/>
                </a:solidFill>
              </a:rPr>
              <a:t>Controlling Costs</a:t>
            </a:r>
          </a:p>
          <a:p>
            <a:r>
              <a:rPr lang="en-CA" dirty="0">
                <a:solidFill>
                  <a:srgbClr val="002060"/>
                </a:solidFill>
              </a:rPr>
              <a:t>Scheduling</a:t>
            </a:r>
          </a:p>
          <a:p>
            <a:r>
              <a:rPr lang="en-CA" dirty="0">
                <a:solidFill>
                  <a:srgbClr val="002060"/>
                </a:solidFill>
              </a:rPr>
              <a:t>Get the product delivered on time</a:t>
            </a:r>
          </a:p>
        </p:txBody>
      </p:sp>
      <p:sp>
        <p:nvSpPr>
          <p:cNvPr id="9" name="TextBox 8">
            <a:extLst>
              <a:ext uri="{FF2B5EF4-FFF2-40B4-BE49-F238E27FC236}">
                <a16:creationId xmlns:a16="http://schemas.microsoft.com/office/drawing/2014/main" id="{7905AFD0-D53B-415B-804B-57C69693F4B2}"/>
              </a:ext>
            </a:extLst>
          </p:cNvPr>
          <p:cNvSpPr txBox="1"/>
          <p:nvPr/>
        </p:nvSpPr>
        <p:spPr>
          <a:xfrm>
            <a:off x="6869084" y="4867131"/>
            <a:ext cx="4199511" cy="1200329"/>
          </a:xfrm>
          <a:prstGeom prst="rect">
            <a:avLst/>
          </a:prstGeom>
          <a:noFill/>
        </p:spPr>
        <p:txBody>
          <a:bodyPr wrap="square" rtlCol="0">
            <a:spAutoFit/>
          </a:bodyPr>
          <a:lstStyle/>
          <a:p>
            <a:r>
              <a:rPr lang="en-CA" dirty="0">
                <a:solidFill>
                  <a:srgbClr val="002060"/>
                </a:solidFill>
              </a:rPr>
              <a:t>Since you are looking for a job:</a:t>
            </a:r>
          </a:p>
          <a:p>
            <a:endParaRPr lang="en-CA" dirty="0">
              <a:solidFill>
                <a:srgbClr val="002060"/>
              </a:solidFill>
            </a:endParaRPr>
          </a:p>
          <a:p>
            <a:r>
              <a:rPr lang="en-CA" dirty="0">
                <a:solidFill>
                  <a:srgbClr val="002060"/>
                </a:solidFill>
              </a:rPr>
              <a:t>Find a job in which they will pay for your training and grow you into this role</a:t>
            </a:r>
          </a:p>
        </p:txBody>
      </p:sp>
    </p:spTree>
    <p:extLst>
      <p:ext uri="{BB962C8B-B14F-4D97-AF65-F5344CB8AC3E}">
        <p14:creationId xmlns:p14="http://schemas.microsoft.com/office/powerpoint/2010/main" val="4140893081"/>
      </p:ext>
    </p:extLst>
  </p:cSld>
  <p:clrMapOvr>
    <a:overrideClrMapping bg1="dk1" tx1="lt1" bg2="dk2" tx2="lt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2D2805-0BB7-4BC2-8ECC-C0596961C73B}"/>
              </a:ext>
            </a:extLst>
          </p:cNvPr>
          <p:cNvSpPr>
            <a:spLocks noGrp="1"/>
          </p:cNvSpPr>
          <p:nvPr>
            <p:ph type="title"/>
          </p:nvPr>
        </p:nvSpPr>
        <p:spPr/>
        <p:txBody>
          <a:bodyPr/>
          <a:lstStyle/>
          <a:p>
            <a:r>
              <a:rPr lang="en-CA" dirty="0"/>
              <a:t>Enterprise Systems: Problems</a:t>
            </a:r>
          </a:p>
        </p:txBody>
      </p:sp>
      <p:sp>
        <p:nvSpPr>
          <p:cNvPr id="6" name="Content Placeholder 5">
            <a:extLst>
              <a:ext uri="{FF2B5EF4-FFF2-40B4-BE49-F238E27FC236}">
                <a16:creationId xmlns:a16="http://schemas.microsoft.com/office/drawing/2014/main" id="{72B1CB1F-3CF1-4BC0-99A7-9A44A58F240F}"/>
              </a:ext>
            </a:extLst>
          </p:cNvPr>
          <p:cNvSpPr>
            <a:spLocks noGrp="1"/>
          </p:cNvSpPr>
          <p:nvPr>
            <p:ph idx="1"/>
          </p:nvPr>
        </p:nvSpPr>
        <p:spPr/>
        <p:txBody>
          <a:bodyPr/>
          <a:lstStyle/>
          <a:p>
            <a:r>
              <a:rPr lang="en-CA" dirty="0"/>
              <a:t>… but there are problems with ES</a:t>
            </a:r>
          </a:p>
          <a:p>
            <a:pPr lvl="1"/>
            <a:r>
              <a:rPr lang="en-CA" dirty="0"/>
              <a:t>Lack of agility</a:t>
            </a:r>
          </a:p>
          <a:p>
            <a:pPr lvl="1"/>
            <a:r>
              <a:rPr lang="en-CA" dirty="0"/>
              <a:t>Inefficiency in enterprise software development that ends up costing too much</a:t>
            </a:r>
          </a:p>
          <a:p>
            <a:pPr lvl="1"/>
            <a:r>
              <a:rPr lang="en-CA" dirty="0"/>
              <a:t>Do not quickly adapt to global economy changes and market changes</a:t>
            </a:r>
          </a:p>
          <a:p>
            <a:pPr lvl="1"/>
            <a:r>
              <a:rPr lang="en-CA" dirty="0"/>
              <a:t>Business processes underlie constant change</a:t>
            </a:r>
          </a:p>
          <a:p>
            <a:pPr lvl="1"/>
            <a:r>
              <a:rPr lang="en-CA" dirty="0"/>
              <a:t>Initial change cannot handle subsequent multiple change requests causing the system to deteriorate dramatically</a:t>
            </a:r>
          </a:p>
          <a:p>
            <a:pPr lvl="1"/>
            <a:r>
              <a:rPr lang="en-CA" dirty="0"/>
              <a:t>All these factors are concerns that we fix with the SOA architecture and the Methodology of Unified Process that implements the </a:t>
            </a:r>
            <a:r>
              <a:rPr lang="en-CA"/>
              <a:t>SOA Architecture.</a:t>
            </a:r>
            <a:endParaRPr lang="en-CA" dirty="0"/>
          </a:p>
          <a:p>
            <a:pPr marL="411480" lvl="1" indent="0">
              <a:buNone/>
            </a:pPr>
            <a:endParaRPr lang="en-CA" dirty="0"/>
          </a:p>
          <a:p>
            <a:pPr lvl="1"/>
            <a:endParaRPr lang="en-CA" dirty="0"/>
          </a:p>
          <a:p>
            <a:pPr lvl="1"/>
            <a:endParaRPr lang="en-CA" dirty="0"/>
          </a:p>
        </p:txBody>
      </p:sp>
      <p:sp>
        <p:nvSpPr>
          <p:cNvPr id="7" name="Slide Number Placeholder 6">
            <a:extLst>
              <a:ext uri="{FF2B5EF4-FFF2-40B4-BE49-F238E27FC236}">
                <a16:creationId xmlns:a16="http://schemas.microsoft.com/office/drawing/2014/main" id="{9A5D2EDB-035C-4D5A-B200-D353365CD91B}"/>
              </a:ext>
            </a:extLst>
          </p:cNvPr>
          <p:cNvSpPr>
            <a:spLocks noGrp="1"/>
          </p:cNvSpPr>
          <p:nvPr>
            <p:ph type="sldNum" sz="quarter" idx="12"/>
          </p:nvPr>
        </p:nvSpPr>
        <p:spPr/>
        <p:txBody>
          <a:bodyPr/>
          <a:lstStyle/>
          <a:p>
            <a:pPr defTabSz="427939"/>
            <a:fld id="{D57F1E4F-1CFF-5643-939E-217C01CDF565}" type="slidenum">
              <a:rPr lang="en-US">
                <a:solidFill>
                  <a:prstClr val="white">
                    <a:lumMod val="85000"/>
                  </a:prstClr>
                </a:solidFill>
                <a:latin typeface="Arial" panose="020B0604020202020204"/>
              </a:rPr>
              <a:pPr defTabSz="427939"/>
              <a:t>192</a:t>
            </a:fld>
            <a:endParaRPr lang="en-US" dirty="0">
              <a:solidFill>
                <a:prstClr val="white">
                  <a:lumMod val="85000"/>
                </a:prstClr>
              </a:solidFill>
              <a:latin typeface="Arial" panose="020B0604020202020204"/>
            </a:endParaRPr>
          </a:p>
        </p:txBody>
      </p:sp>
    </p:spTree>
    <p:extLst>
      <p:ext uri="{BB962C8B-B14F-4D97-AF65-F5344CB8AC3E}">
        <p14:creationId xmlns:p14="http://schemas.microsoft.com/office/powerpoint/2010/main" val="20814569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0C93-D8FC-4703-A4C3-8B4DE030C34A}"/>
              </a:ext>
            </a:extLst>
          </p:cNvPr>
          <p:cNvSpPr>
            <a:spLocks noGrp="1"/>
          </p:cNvSpPr>
          <p:nvPr>
            <p:ph type="title"/>
          </p:nvPr>
        </p:nvSpPr>
        <p:spPr>
          <a:xfrm>
            <a:off x="838200" y="365126"/>
            <a:ext cx="10515600" cy="1014788"/>
          </a:xfrm>
          <a:solidFill>
            <a:schemeClr val="tx2">
              <a:lumMod val="60000"/>
              <a:lumOff val="40000"/>
            </a:schemeClr>
          </a:solidFill>
        </p:spPr>
        <p:txBody>
          <a:bodyPr/>
          <a:lstStyle/>
          <a:p>
            <a:r>
              <a:rPr lang="en-CA" dirty="0"/>
              <a:t>The technology is half of the Equation of SOA</a:t>
            </a:r>
          </a:p>
        </p:txBody>
      </p:sp>
      <p:sp>
        <p:nvSpPr>
          <p:cNvPr id="3" name="Content Placeholder 2">
            <a:extLst>
              <a:ext uri="{FF2B5EF4-FFF2-40B4-BE49-F238E27FC236}">
                <a16:creationId xmlns:a16="http://schemas.microsoft.com/office/drawing/2014/main" id="{2B8E3E1D-6072-4ADF-8A3D-841DF4B79CB3}"/>
              </a:ext>
            </a:extLst>
          </p:cNvPr>
          <p:cNvSpPr>
            <a:spLocks noGrp="1"/>
          </p:cNvSpPr>
          <p:nvPr>
            <p:ph idx="1"/>
          </p:nvPr>
        </p:nvSpPr>
        <p:spPr>
          <a:xfrm>
            <a:off x="838200" y="1518054"/>
            <a:ext cx="10515600" cy="4351338"/>
          </a:xfrm>
        </p:spPr>
        <p:txBody>
          <a:bodyPr/>
          <a:lstStyle/>
          <a:p>
            <a:r>
              <a:rPr lang="en-CA" dirty="0"/>
              <a:t>The other half is the Human/Cultural Elements:</a:t>
            </a:r>
          </a:p>
          <a:p>
            <a:r>
              <a:rPr lang="en-CA" dirty="0"/>
              <a:t>People’s understandings of what to do, how to do it.</a:t>
            </a:r>
          </a:p>
          <a:p>
            <a:r>
              <a:rPr lang="en-CA" dirty="0"/>
              <a:t>Varying Educational Levels.</a:t>
            </a:r>
          </a:p>
          <a:p>
            <a:endParaRPr lang="en-CA" dirty="0"/>
          </a:p>
        </p:txBody>
      </p:sp>
    </p:spTree>
    <p:extLst>
      <p:ext uri="{BB962C8B-B14F-4D97-AF65-F5344CB8AC3E}">
        <p14:creationId xmlns:p14="http://schemas.microsoft.com/office/powerpoint/2010/main" val="6321377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F4F9AF-BE79-4A96-BDE7-F03A97DEA905}"/>
              </a:ext>
            </a:extLst>
          </p:cNvPr>
          <p:cNvPicPr>
            <a:picLocks noChangeAspect="1"/>
          </p:cNvPicPr>
          <p:nvPr/>
        </p:nvPicPr>
        <p:blipFill>
          <a:blip r:embed="rId2"/>
          <a:stretch>
            <a:fillRect/>
          </a:stretch>
        </p:blipFill>
        <p:spPr>
          <a:xfrm>
            <a:off x="0" y="0"/>
            <a:ext cx="4437529" cy="1321612"/>
          </a:xfrm>
          <a:prstGeom prst="rect">
            <a:avLst/>
          </a:prstGeom>
        </p:spPr>
      </p:pic>
      <p:sp>
        <p:nvSpPr>
          <p:cNvPr id="12" name="TextBox 11">
            <a:extLst>
              <a:ext uri="{FF2B5EF4-FFF2-40B4-BE49-F238E27FC236}">
                <a16:creationId xmlns:a16="http://schemas.microsoft.com/office/drawing/2014/main" id="{090C6D62-E660-4A1C-8244-90D36E31E23F}"/>
              </a:ext>
            </a:extLst>
          </p:cNvPr>
          <p:cNvSpPr txBox="1"/>
          <p:nvPr/>
        </p:nvSpPr>
        <p:spPr>
          <a:xfrm>
            <a:off x="322728" y="1321612"/>
            <a:ext cx="3792071" cy="4820396"/>
          </a:xfrm>
          <a:prstGeom prst="rect">
            <a:avLst/>
          </a:prstGeom>
          <a:noFill/>
        </p:spPr>
        <p:txBody>
          <a:bodyPr wrap="square">
            <a:spAutoFit/>
          </a:bodyPr>
          <a:lstStyle/>
          <a:p>
            <a:r>
              <a:rPr lang="en-US" b="1" dirty="0"/>
              <a:t>Position Description:</a:t>
            </a:r>
          </a:p>
          <a:p>
            <a:r>
              <a:rPr lang="en-US" sz="1400" dirty="0">
                <a:latin typeface="Abadi" panose="020B0604020104020204" pitchFamily="34" charset="0"/>
              </a:rPr>
              <a:t>Join our Global Technology Operations Business Unit!</a:t>
            </a:r>
          </a:p>
          <a:p>
            <a:br>
              <a:rPr lang="en-US" sz="1400" dirty="0">
                <a:latin typeface="Abadi" panose="020B0604020104020204" pitchFamily="34" charset="0"/>
              </a:rPr>
            </a:br>
            <a:endParaRPr lang="en-US" sz="1400" dirty="0">
              <a:latin typeface="Abadi" panose="020B0604020104020204" pitchFamily="34" charset="0"/>
            </a:endParaRPr>
          </a:p>
          <a:p>
            <a:r>
              <a:rPr lang="en-US" sz="1400" dirty="0">
                <a:latin typeface="Abadi" panose="020B0604020104020204" pitchFamily="34" charset="0"/>
              </a:rPr>
              <a:t>We are looking for a Project Manager to support transitional projects within the team.</a:t>
            </a:r>
          </a:p>
          <a:p>
            <a:br>
              <a:rPr lang="en-US" sz="1400" dirty="0">
                <a:latin typeface="Abadi" panose="020B0604020104020204" pitchFamily="34" charset="0"/>
              </a:rPr>
            </a:br>
            <a:endParaRPr lang="en-US" sz="1400" dirty="0">
              <a:latin typeface="Abadi" panose="020B0604020104020204" pitchFamily="34" charset="0"/>
            </a:endParaRPr>
          </a:p>
          <a:p>
            <a:r>
              <a:rPr lang="en-US" sz="1400" dirty="0">
                <a:latin typeface="Abadi" panose="020B0604020104020204" pitchFamily="34" charset="0"/>
              </a:rPr>
              <a:t>Who you are:</a:t>
            </a:r>
          </a:p>
          <a:p>
            <a:br>
              <a:rPr lang="en-US" sz="1400" dirty="0">
                <a:latin typeface="Abadi" panose="020B0604020104020204" pitchFamily="34" charset="0"/>
              </a:rPr>
            </a:br>
            <a:endParaRPr lang="en-US" sz="1400" dirty="0">
              <a:latin typeface="Abadi" panose="020B0604020104020204" pitchFamily="34" charset="0"/>
            </a:endParaRPr>
          </a:p>
          <a:p>
            <a:r>
              <a:rPr lang="en-US" sz="1400" dirty="0">
                <a:latin typeface="Abadi" panose="020B0604020104020204" pitchFamily="34" charset="0"/>
              </a:rPr>
              <a:t>• Minimum of 7+ years of Project Management experience on IT infrastructure engagements. • Experience in the public sector would be an asset.</a:t>
            </a:r>
          </a:p>
          <a:p>
            <a:r>
              <a:rPr lang="en-US" sz="1400" dirty="0">
                <a:latin typeface="Abadi" panose="020B0604020104020204" pitchFamily="34" charset="0"/>
              </a:rPr>
              <a:t>• Strong technical skills that would complement the role as a PM.</a:t>
            </a:r>
          </a:p>
          <a:p>
            <a:r>
              <a:rPr lang="en-US" sz="1400" dirty="0">
                <a:latin typeface="Abadi" panose="020B0604020104020204" pitchFamily="34" charset="0"/>
              </a:rPr>
              <a:t>• Demonstrated ability to be collaborative with various stakeholders while keeping CGI interests as their primary focus.</a:t>
            </a:r>
          </a:p>
        </p:txBody>
      </p:sp>
      <p:sp>
        <p:nvSpPr>
          <p:cNvPr id="14" name="TextBox 13">
            <a:extLst>
              <a:ext uri="{FF2B5EF4-FFF2-40B4-BE49-F238E27FC236}">
                <a16:creationId xmlns:a16="http://schemas.microsoft.com/office/drawing/2014/main" id="{60957EBF-26B7-4FF2-89C9-1E13921CBB56}"/>
              </a:ext>
            </a:extLst>
          </p:cNvPr>
          <p:cNvSpPr txBox="1"/>
          <p:nvPr/>
        </p:nvSpPr>
        <p:spPr>
          <a:xfrm>
            <a:off x="5723068" y="85165"/>
            <a:ext cx="6122894" cy="2092881"/>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Your future duties and responsibilities:</a:t>
            </a:r>
          </a:p>
          <a:p>
            <a:r>
              <a:rPr lang="en-US" sz="1000" dirty="0">
                <a:latin typeface="Arial" panose="020B0604020202020204" pitchFamily="34" charset="0"/>
                <a:cs typeface="Arial" panose="020B0604020202020204" pitchFamily="34" charset="0"/>
              </a:rPr>
              <a:t>As a Project Manager on our team, you will be working on multiple engagements of various sizes. This role will require strong communication and interaction with both internal and external clients.</a:t>
            </a:r>
          </a:p>
          <a:p>
            <a:r>
              <a:rPr lang="en-US" sz="1000" dirty="0">
                <a:latin typeface="Arial" panose="020B0604020202020204" pitchFamily="34" charset="0"/>
                <a:cs typeface="Arial" panose="020B0604020202020204" pitchFamily="34" charset="0"/>
              </a:rPr>
              <a:t>• Leading cross function teams across multiple concurrent initiatives of various scales.</a:t>
            </a:r>
          </a:p>
          <a:p>
            <a:r>
              <a:rPr lang="en-US" sz="1000" dirty="0">
                <a:latin typeface="Arial" panose="020B0604020202020204" pitchFamily="34" charset="0"/>
                <a:cs typeface="Arial" panose="020B0604020202020204" pitchFamily="34" charset="0"/>
              </a:rPr>
              <a:t>• Work collaboratively with the management teams in GTO and GTA in both the Transition and Project Portfolio Programs.</a:t>
            </a:r>
          </a:p>
          <a:p>
            <a:r>
              <a:rPr lang="en-US" sz="1000" dirty="0">
                <a:latin typeface="Arial" panose="020B0604020202020204" pitchFamily="34" charset="0"/>
                <a:cs typeface="Arial" panose="020B0604020202020204" pitchFamily="34" charset="0"/>
              </a:rPr>
              <a:t>• Plan, manage, and report weekly on the status of engagements.</a:t>
            </a:r>
          </a:p>
          <a:p>
            <a:r>
              <a:rPr lang="en-US" sz="1000" dirty="0">
                <a:latin typeface="Arial" panose="020B0604020202020204" pitchFamily="34" charset="0"/>
                <a:cs typeface="Arial" panose="020B0604020202020204" pitchFamily="34" charset="0"/>
              </a:rPr>
              <a:t>• Participate in daily scrums for the Transition and Project Portfolio.</a:t>
            </a:r>
          </a:p>
          <a:p>
            <a:r>
              <a:rPr lang="en-US" sz="1000" dirty="0">
                <a:latin typeface="Arial" panose="020B0604020202020204" pitchFamily="34" charset="0"/>
                <a:cs typeface="Arial" panose="020B0604020202020204" pitchFamily="34" charset="0"/>
              </a:rPr>
              <a:t>• Ensure standard CGI PM processes for resource, risk and change management are applied across all projects.</a:t>
            </a:r>
          </a:p>
          <a:p>
            <a:r>
              <a:rPr lang="en-US" sz="1000" dirty="0">
                <a:latin typeface="Arial" panose="020B0604020202020204" pitchFamily="34" charset="0"/>
                <a:cs typeface="Arial" panose="020B0604020202020204" pitchFamily="34" charset="0"/>
              </a:rPr>
              <a:t>• Perform risk assessment to ensure project risks are identified and mitigated appropriately.</a:t>
            </a:r>
          </a:p>
          <a:p>
            <a:r>
              <a:rPr lang="en-US" sz="1000" dirty="0">
                <a:latin typeface="Arial" panose="020B0604020202020204" pitchFamily="34" charset="0"/>
                <a:cs typeface="Arial" panose="020B0604020202020204" pitchFamily="34" charset="0"/>
              </a:rPr>
              <a:t>• Confidently coordinate the communication and escalation of issues both internally and externally.</a:t>
            </a:r>
          </a:p>
          <a:p>
            <a:r>
              <a:rPr lang="en-US" sz="1000" dirty="0">
                <a:latin typeface="Arial" panose="020B0604020202020204" pitchFamily="34" charset="0"/>
                <a:cs typeface="Arial" panose="020B0604020202020204" pitchFamily="34" charset="0"/>
              </a:rPr>
              <a:t>• Manage project documentation , status reports, client/stakeholder communications</a:t>
            </a:r>
          </a:p>
        </p:txBody>
      </p:sp>
      <p:sp>
        <p:nvSpPr>
          <p:cNvPr id="16" name="TextBox 15">
            <a:extLst>
              <a:ext uri="{FF2B5EF4-FFF2-40B4-BE49-F238E27FC236}">
                <a16:creationId xmlns:a16="http://schemas.microsoft.com/office/drawing/2014/main" id="{70943C21-7E6E-414E-95EC-18F426587D01}"/>
              </a:ext>
            </a:extLst>
          </p:cNvPr>
          <p:cNvSpPr txBox="1"/>
          <p:nvPr/>
        </p:nvSpPr>
        <p:spPr>
          <a:xfrm>
            <a:off x="5723068" y="2528204"/>
            <a:ext cx="6122894" cy="3985706"/>
          </a:xfrm>
          <a:prstGeom prst="rect">
            <a:avLst/>
          </a:prstGeom>
          <a:noFill/>
        </p:spPr>
        <p:txBody>
          <a:bodyPr wrap="square">
            <a:spAutoFit/>
          </a:bodyPr>
          <a:lstStyle/>
          <a:p>
            <a:r>
              <a:rPr lang="en-US" sz="1100" b="1" dirty="0">
                <a:latin typeface="Abadi" panose="020B0604020104020204" pitchFamily="34" charset="0"/>
              </a:rPr>
              <a:t>Required qualifications to be successful in this role:</a:t>
            </a:r>
          </a:p>
          <a:p>
            <a:r>
              <a:rPr lang="en-US" sz="1100" dirty="0">
                <a:latin typeface="Abadi" panose="020B0604020104020204" pitchFamily="34" charset="0"/>
              </a:rPr>
              <a:t>Essential Qualifications</a:t>
            </a:r>
          </a:p>
          <a:p>
            <a:br>
              <a:rPr lang="en-US" sz="1100" dirty="0">
                <a:latin typeface="Abadi" panose="020B0604020104020204" pitchFamily="34" charset="0"/>
              </a:rPr>
            </a:br>
            <a:endParaRPr lang="en-US" sz="1100" dirty="0">
              <a:latin typeface="Abadi" panose="020B0604020104020204" pitchFamily="34" charset="0"/>
            </a:endParaRPr>
          </a:p>
          <a:p>
            <a:r>
              <a:rPr lang="en-US" sz="1100" dirty="0">
                <a:latin typeface="Abadi" panose="020B0604020104020204" pitchFamily="34" charset="0"/>
              </a:rPr>
              <a:t>• Education: Minimum Bachelor Degree in Computer Science or Business Administration/Project Management.</a:t>
            </a:r>
          </a:p>
          <a:p>
            <a:r>
              <a:rPr lang="en-US" sz="1100" dirty="0">
                <a:latin typeface="Abadi" panose="020B0604020104020204" pitchFamily="34" charset="0"/>
              </a:rPr>
              <a:t>• Certification: Project Management institute (PMI) is preferred.</a:t>
            </a:r>
          </a:p>
          <a:p>
            <a:r>
              <a:rPr lang="en-US" sz="1100" dirty="0">
                <a:latin typeface="Abadi" panose="020B0604020104020204" pitchFamily="34" charset="0"/>
              </a:rPr>
              <a:t>• Project Management experience with varying scales of Infrastructure engagements.</a:t>
            </a:r>
          </a:p>
          <a:p>
            <a:r>
              <a:rPr lang="en-US" sz="1100" dirty="0">
                <a:latin typeface="Abadi" panose="020B0604020104020204" pitchFamily="34" charset="0"/>
              </a:rPr>
              <a:t>• Solid understanding of Project financials (i.e. Budget, Forecast, Actual tracking </a:t>
            </a:r>
            <a:r>
              <a:rPr lang="en-US" sz="1100" dirty="0" err="1">
                <a:latin typeface="Abadi" panose="020B0604020104020204" pitchFamily="34" charset="0"/>
              </a:rPr>
              <a:t>etc</a:t>
            </a:r>
            <a:r>
              <a:rPr lang="en-US" sz="1100" dirty="0">
                <a:latin typeface="Abadi" panose="020B0604020104020204" pitchFamily="34" charset="0"/>
              </a:rPr>
              <a:t>)</a:t>
            </a:r>
          </a:p>
          <a:p>
            <a:r>
              <a:rPr lang="en-US" sz="1100" dirty="0">
                <a:latin typeface="Abadi" panose="020B0604020104020204" pitchFamily="34" charset="0"/>
              </a:rPr>
              <a:t>• Excellent verbal and written communications skills and conduct presentation to leadership teams.</a:t>
            </a:r>
          </a:p>
          <a:p>
            <a:r>
              <a:rPr lang="en-US" sz="1100" dirty="0">
                <a:latin typeface="Abadi" panose="020B0604020104020204" pitchFamily="34" charset="0"/>
              </a:rPr>
              <a:t>• Strong background in risk management and mitigation.</a:t>
            </a:r>
          </a:p>
          <a:p>
            <a:br>
              <a:rPr lang="en-US" sz="1100" dirty="0">
                <a:latin typeface="Abadi" panose="020B0604020104020204" pitchFamily="34" charset="0"/>
              </a:rPr>
            </a:br>
            <a:r>
              <a:rPr lang="en-US" sz="1100" dirty="0">
                <a:latin typeface="Abadi" panose="020B0604020104020204" pitchFamily="34" charset="0"/>
              </a:rPr>
              <a:t>Qualifications:</a:t>
            </a:r>
          </a:p>
          <a:p>
            <a:br>
              <a:rPr lang="en-US" sz="1100" dirty="0">
                <a:latin typeface="Abadi" panose="020B0604020104020204" pitchFamily="34" charset="0"/>
              </a:rPr>
            </a:br>
            <a:r>
              <a:rPr lang="en-US" sz="1100" dirty="0">
                <a:latin typeface="Abadi" panose="020B0604020104020204" pitchFamily="34" charset="0"/>
              </a:rPr>
              <a:t>• Independent worker that requires little supervision beyond initial scope expectation and transfer of requirement.</a:t>
            </a:r>
          </a:p>
          <a:p>
            <a:r>
              <a:rPr lang="en-US" sz="1100" dirty="0">
                <a:latin typeface="Abadi" panose="020B0604020104020204" pitchFamily="34" charset="0"/>
              </a:rPr>
              <a:t>• Knowledge of security, network, infrastructure experience and workflow would be an asset</a:t>
            </a:r>
          </a:p>
          <a:p>
            <a:r>
              <a:rPr lang="en-US" sz="1100" dirty="0">
                <a:latin typeface="Abadi" panose="020B0604020104020204" pitchFamily="34" charset="0"/>
              </a:rPr>
              <a:t>• Familiarity of managing Vendor to Vendor/Vendor to Client transitions.</a:t>
            </a:r>
          </a:p>
          <a:p>
            <a:endParaRPr lang="en-US" sz="1100" b="1" dirty="0">
              <a:latin typeface="Abadi" panose="020B0604020104020204" pitchFamily="34" charset="0"/>
            </a:endParaRPr>
          </a:p>
          <a:p>
            <a:r>
              <a:rPr lang="en-US" sz="1100" b="1" dirty="0">
                <a:latin typeface="Abadi" panose="020B0604020104020204" pitchFamily="34" charset="0"/>
              </a:rPr>
              <a:t>Skills:</a:t>
            </a:r>
          </a:p>
          <a:p>
            <a:pPr>
              <a:buFont typeface="Arial" panose="020B0604020202020204" pitchFamily="34" charset="0"/>
              <a:buChar char="•"/>
            </a:pPr>
            <a:r>
              <a:rPr lang="en-US" sz="1100" dirty="0">
                <a:latin typeface="Abadi" panose="020B0604020104020204" pitchFamily="34" charset="0"/>
              </a:rPr>
              <a:t>Infrastructure architecture</a:t>
            </a:r>
          </a:p>
          <a:p>
            <a:pPr>
              <a:buFont typeface="Arial" panose="020B0604020202020204" pitchFamily="34" charset="0"/>
              <a:buChar char="•"/>
            </a:pPr>
            <a:r>
              <a:rPr lang="en-US" sz="1100" dirty="0">
                <a:latin typeface="Abadi" panose="020B0604020104020204" pitchFamily="34" charset="0"/>
              </a:rPr>
              <a:t>Project Management</a:t>
            </a:r>
          </a:p>
          <a:p>
            <a:pPr>
              <a:buFont typeface="Arial" panose="020B0604020202020204" pitchFamily="34" charset="0"/>
              <a:buChar char="•"/>
            </a:pPr>
            <a:r>
              <a:rPr lang="en-US" sz="1100" dirty="0">
                <a:latin typeface="Abadi" panose="020B0604020104020204" pitchFamily="34" charset="0"/>
              </a:rPr>
              <a:t>Transition management</a:t>
            </a:r>
          </a:p>
        </p:txBody>
      </p:sp>
    </p:spTree>
    <p:extLst>
      <p:ext uri="{BB962C8B-B14F-4D97-AF65-F5344CB8AC3E}">
        <p14:creationId xmlns:p14="http://schemas.microsoft.com/office/powerpoint/2010/main" val="9308778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068D-2D58-4C81-9086-E9F75CDF16A2}"/>
              </a:ext>
            </a:extLst>
          </p:cNvPr>
          <p:cNvSpPr>
            <a:spLocks noGrp="1"/>
          </p:cNvSpPr>
          <p:nvPr>
            <p:ph type="title"/>
          </p:nvPr>
        </p:nvSpPr>
        <p:spPr/>
        <p:txBody>
          <a:bodyPr/>
          <a:lstStyle/>
          <a:p>
            <a:r>
              <a:rPr lang="en-CA" dirty="0"/>
              <a:t>The major complaint I hear about new graduates from employers.</a:t>
            </a:r>
          </a:p>
        </p:txBody>
      </p:sp>
      <p:sp>
        <p:nvSpPr>
          <p:cNvPr id="3" name="Content Placeholder 2">
            <a:extLst>
              <a:ext uri="{FF2B5EF4-FFF2-40B4-BE49-F238E27FC236}">
                <a16:creationId xmlns:a16="http://schemas.microsoft.com/office/drawing/2014/main" id="{3A6B2260-57BB-4C48-BB29-BFDC2427EA58}"/>
              </a:ext>
            </a:extLst>
          </p:cNvPr>
          <p:cNvSpPr>
            <a:spLocks noGrp="1"/>
          </p:cNvSpPr>
          <p:nvPr>
            <p:ph idx="1"/>
          </p:nvPr>
        </p:nvSpPr>
        <p:spPr>
          <a:xfrm>
            <a:off x="838200" y="1690688"/>
            <a:ext cx="10907684" cy="4351338"/>
          </a:xfrm>
        </p:spPr>
        <p:txBody>
          <a:bodyPr>
            <a:normAutofit fontScale="85000" lnSpcReduction="20000"/>
          </a:bodyPr>
          <a:lstStyle/>
          <a:p>
            <a:r>
              <a:rPr lang="en-CA" dirty="0"/>
              <a:t>is not that they don't have experience </a:t>
            </a:r>
          </a:p>
          <a:p>
            <a:r>
              <a:rPr lang="en-CA" dirty="0"/>
              <a:t>they know that you are new graduates : if they wanted somebody with experience they wouldn't be talking to you </a:t>
            </a:r>
          </a:p>
          <a:p>
            <a:r>
              <a:rPr lang="en-CA" dirty="0"/>
              <a:t>if they tell you that you don't have experience it is because they are trying to be gentle and they don't want to hurt your feelings by telling you the truth :</a:t>
            </a:r>
          </a:p>
          <a:p>
            <a:r>
              <a:rPr lang="en-CA" dirty="0"/>
              <a:t>The real complaint we hear about new graduates is that when the interviewer talks to them to discern their insight into the basic technologies that they have studied at school : it quickly becomes clear that the student has absolutely no idea.  </a:t>
            </a:r>
          </a:p>
          <a:p>
            <a:r>
              <a:rPr lang="en-CA" dirty="0"/>
              <a:t>Maybe they memorized the textbook and maybe they got good grades on the tests but they actually do not have insight into how the technology works .</a:t>
            </a:r>
          </a:p>
          <a:p>
            <a:r>
              <a:rPr lang="en-CA" dirty="0"/>
              <a:t>Employers will pay to train a new graduate who has some demonstrated genuine interest in the technology or the field or the kind of work : but if you evince being totally clueless: They are not going to waste their money on you ,</a:t>
            </a:r>
          </a:p>
          <a:p>
            <a:endParaRPr lang="en-CA" dirty="0"/>
          </a:p>
        </p:txBody>
      </p:sp>
    </p:spTree>
    <p:extLst>
      <p:ext uri="{BB962C8B-B14F-4D97-AF65-F5344CB8AC3E}">
        <p14:creationId xmlns:p14="http://schemas.microsoft.com/office/powerpoint/2010/main" val="9455399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8AC8-02AD-4543-9F99-FBB0925C6E52}"/>
              </a:ext>
            </a:extLst>
          </p:cNvPr>
          <p:cNvSpPr>
            <a:spLocks noGrp="1"/>
          </p:cNvSpPr>
          <p:nvPr>
            <p:ph type="title"/>
          </p:nvPr>
        </p:nvSpPr>
        <p:spPr/>
        <p:txBody>
          <a:bodyPr/>
          <a:lstStyle/>
          <a:p>
            <a:r>
              <a:rPr lang="en-CA" dirty="0"/>
              <a:t>The basic setup for Java Web Services and RESTful Applications</a:t>
            </a:r>
          </a:p>
        </p:txBody>
      </p:sp>
      <p:sp>
        <p:nvSpPr>
          <p:cNvPr id="3" name="Content Placeholder 2">
            <a:extLst>
              <a:ext uri="{FF2B5EF4-FFF2-40B4-BE49-F238E27FC236}">
                <a16:creationId xmlns:a16="http://schemas.microsoft.com/office/drawing/2014/main" id="{D0FAA62D-D0DC-4E10-B684-AC6295188949}"/>
              </a:ext>
            </a:extLst>
          </p:cNvPr>
          <p:cNvSpPr>
            <a:spLocks noGrp="1"/>
          </p:cNvSpPr>
          <p:nvPr>
            <p:ph idx="1"/>
          </p:nvPr>
        </p:nvSpPr>
        <p:spPr>
          <a:xfrm>
            <a:off x="838200" y="1690688"/>
            <a:ext cx="10515600" cy="443750"/>
          </a:xfrm>
        </p:spPr>
        <p:txBody>
          <a:bodyPr>
            <a:normAutofit fontScale="85000" lnSpcReduction="10000"/>
          </a:bodyPr>
          <a:lstStyle/>
          <a:p>
            <a:pPr marL="0" indent="0">
              <a:buNone/>
            </a:pPr>
            <a:r>
              <a:rPr lang="en-CA" dirty="0"/>
              <a:t>It starts with the Web Browser being able to send information  back to the SERVER</a:t>
            </a:r>
          </a:p>
        </p:txBody>
      </p:sp>
      <p:pic>
        <p:nvPicPr>
          <p:cNvPr id="5" name="Picture 4">
            <a:extLst>
              <a:ext uri="{FF2B5EF4-FFF2-40B4-BE49-F238E27FC236}">
                <a16:creationId xmlns:a16="http://schemas.microsoft.com/office/drawing/2014/main" id="{0029BC0E-238F-4E17-83C1-E6A9BECD5279}"/>
              </a:ext>
            </a:extLst>
          </p:cNvPr>
          <p:cNvPicPr>
            <a:picLocks noChangeAspect="1"/>
          </p:cNvPicPr>
          <p:nvPr/>
        </p:nvPicPr>
        <p:blipFill>
          <a:blip r:embed="rId2"/>
          <a:stretch>
            <a:fillRect/>
          </a:stretch>
        </p:blipFill>
        <p:spPr>
          <a:xfrm>
            <a:off x="-1" y="2916207"/>
            <a:ext cx="5055079" cy="2417647"/>
          </a:xfrm>
          <a:prstGeom prst="rect">
            <a:avLst/>
          </a:prstGeom>
        </p:spPr>
      </p:pic>
      <p:sp>
        <p:nvSpPr>
          <p:cNvPr id="6" name="TextBox 5">
            <a:extLst>
              <a:ext uri="{FF2B5EF4-FFF2-40B4-BE49-F238E27FC236}">
                <a16:creationId xmlns:a16="http://schemas.microsoft.com/office/drawing/2014/main" id="{07060FF1-6632-4676-A304-4CD627454D6F}"/>
              </a:ext>
            </a:extLst>
          </p:cNvPr>
          <p:cNvSpPr txBox="1"/>
          <p:nvPr/>
        </p:nvSpPr>
        <p:spPr>
          <a:xfrm>
            <a:off x="172528" y="2363638"/>
            <a:ext cx="4347714" cy="369332"/>
          </a:xfrm>
          <a:prstGeom prst="rect">
            <a:avLst/>
          </a:prstGeom>
          <a:solidFill>
            <a:schemeClr val="accent2"/>
          </a:solidFill>
        </p:spPr>
        <p:txBody>
          <a:bodyPr wrap="square" rtlCol="0">
            <a:spAutoFit/>
          </a:bodyPr>
          <a:lstStyle/>
          <a:p>
            <a:r>
              <a:rPr lang="en-CA" dirty="0"/>
              <a:t>Example of a basic HTML FORM:</a:t>
            </a:r>
          </a:p>
        </p:txBody>
      </p:sp>
      <p:sp>
        <p:nvSpPr>
          <p:cNvPr id="7" name="Rectangle 6">
            <a:extLst>
              <a:ext uri="{FF2B5EF4-FFF2-40B4-BE49-F238E27FC236}">
                <a16:creationId xmlns:a16="http://schemas.microsoft.com/office/drawing/2014/main" id="{FCE10D64-49EC-47B1-980D-89068D742E79}"/>
              </a:ext>
            </a:extLst>
          </p:cNvPr>
          <p:cNvSpPr/>
          <p:nvPr/>
        </p:nvSpPr>
        <p:spPr>
          <a:xfrm>
            <a:off x="10731731" y="2916207"/>
            <a:ext cx="1238596" cy="1807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HTTP Server</a:t>
            </a:r>
          </a:p>
        </p:txBody>
      </p:sp>
      <p:sp>
        <p:nvSpPr>
          <p:cNvPr id="8" name="Arrow: Right 7">
            <a:extLst>
              <a:ext uri="{FF2B5EF4-FFF2-40B4-BE49-F238E27FC236}">
                <a16:creationId xmlns:a16="http://schemas.microsoft.com/office/drawing/2014/main" id="{6A1FAB9E-CCAE-4F7C-A2D9-6F8C16280A11}"/>
              </a:ext>
            </a:extLst>
          </p:cNvPr>
          <p:cNvSpPr/>
          <p:nvPr/>
        </p:nvSpPr>
        <p:spPr>
          <a:xfrm>
            <a:off x="4646815" y="3429000"/>
            <a:ext cx="6267796" cy="785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http://localhost:3300/program1.js?customername=Peter&amp;aButton=Submit</a:t>
            </a:r>
          </a:p>
        </p:txBody>
      </p:sp>
      <p:sp>
        <p:nvSpPr>
          <p:cNvPr id="9" name="Arrow: Left 8">
            <a:extLst>
              <a:ext uri="{FF2B5EF4-FFF2-40B4-BE49-F238E27FC236}">
                <a16:creationId xmlns:a16="http://schemas.microsoft.com/office/drawing/2014/main" id="{8B4831D5-E994-416D-991F-C43C87C79C1E}"/>
              </a:ext>
            </a:extLst>
          </p:cNvPr>
          <p:cNvSpPr/>
          <p:nvPr/>
        </p:nvSpPr>
        <p:spPr>
          <a:xfrm rot="21395863">
            <a:off x="2996893" y="4143896"/>
            <a:ext cx="5055079" cy="14131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cxnSp>
        <p:nvCxnSpPr>
          <p:cNvPr id="11" name="Straight Connector 10">
            <a:extLst>
              <a:ext uri="{FF2B5EF4-FFF2-40B4-BE49-F238E27FC236}">
                <a16:creationId xmlns:a16="http://schemas.microsoft.com/office/drawing/2014/main" id="{42FBEFBE-A5B3-4C96-A8D5-DBDE1558548D}"/>
              </a:ext>
            </a:extLst>
          </p:cNvPr>
          <p:cNvCxnSpPr/>
          <p:nvPr/>
        </p:nvCxnSpPr>
        <p:spPr>
          <a:xfrm>
            <a:off x="7614458" y="3514739"/>
            <a:ext cx="1487978"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F2C1690-7953-4751-BF56-F2ACA5911651}"/>
              </a:ext>
            </a:extLst>
          </p:cNvPr>
          <p:cNvSpPr txBox="1"/>
          <p:nvPr/>
        </p:nvSpPr>
        <p:spPr>
          <a:xfrm>
            <a:off x="7614458" y="3059084"/>
            <a:ext cx="1487978" cy="369332"/>
          </a:xfrm>
          <a:prstGeom prst="rect">
            <a:avLst/>
          </a:prstGeom>
          <a:noFill/>
        </p:spPr>
        <p:txBody>
          <a:bodyPr wrap="square" rtlCol="0">
            <a:spAutoFit/>
          </a:bodyPr>
          <a:lstStyle/>
          <a:p>
            <a:r>
              <a:rPr lang="en-CA" dirty="0"/>
              <a:t>Key Value Pair</a:t>
            </a:r>
          </a:p>
        </p:txBody>
      </p:sp>
      <p:sp>
        <p:nvSpPr>
          <p:cNvPr id="13" name="TextBox 12">
            <a:extLst>
              <a:ext uri="{FF2B5EF4-FFF2-40B4-BE49-F238E27FC236}">
                <a16:creationId xmlns:a16="http://schemas.microsoft.com/office/drawing/2014/main" id="{C861F2D2-6E59-4197-8496-36E8C23062E2}"/>
              </a:ext>
            </a:extLst>
          </p:cNvPr>
          <p:cNvSpPr txBox="1"/>
          <p:nvPr/>
        </p:nvSpPr>
        <p:spPr>
          <a:xfrm>
            <a:off x="4222864" y="4435088"/>
            <a:ext cx="6267796" cy="369332"/>
          </a:xfrm>
          <a:prstGeom prst="rect">
            <a:avLst/>
          </a:prstGeom>
          <a:noFill/>
        </p:spPr>
        <p:txBody>
          <a:bodyPr wrap="square" rtlCol="0">
            <a:spAutoFit/>
          </a:bodyPr>
          <a:lstStyle/>
          <a:p>
            <a:r>
              <a:rPr lang="en-CA" dirty="0"/>
              <a:t>Forms can send only TEXT over the HTTP protocol connection </a:t>
            </a:r>
          </a:p>
        </p:txBody>
      </p:sp>
      <p:sp>
        <p:nvSpPr>
          <p:cNvPr id="14" name="TextBox 13">
            <a:extLst>
              <a:ext uri="{FF2B5EF4-FFF2-40B4-BE49-F238E27FC236}">
                <a16:creationId xmlns:a16="http://schemas.microsoft.com/office/drawing/2014/main" id="{650FB96F-BD14-4CF8-9E25-7C92710626F8}"/>
              </a:ext>
            </a:extLst>
          </p:cNvPr>
          <p:cNvSpPr txBox="1"/>
          <p:nvPr/>
        </p:nvSpPr>
        <p:spPr>
          <a:xfrm>
            <a:off x="4222864" y="5044573"/>
            <a:ext cx="6267796" cy="1477328"/>
          </a:xfrm>
          <a:prstGeom prst="rect">
            <a:avLst/>
          </a:prstGeom>
          <a:noFill/>
        </p:spPr>
        <p:txBody>
          <a:bodyPr wrap="square" rtlCol="0">
            <a:spAutoFit/>
          </a:bodyPr>
          <a:lstStyle/>
          <a:p>
            <a:r>
              <a:rPr lang="en-CA" dirty="0"/>
              <a:t>To create a Rich Client Application, we must convey Java OBJECTS between client an Server:  this is done with REST and serialization of Java Objects: Java Objects can be conveyed between client and server by serializing them into text strings which can transmit on the Http Connection</a:t>
            </a:r>
          </a:p>
        </p:txBody>
      </p:sp>
    </p:spTree>
    <p:extLst>
      <p:ext uri="{BB962C8B-B14F-4D97-AF65-F5344CB8AC3E}">
        <p14:creationId xmlns:p14="http://schemas.microsoft.com/office/powerpoint/2010/main" val="37519946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4527-0C22-45DB-9CA2-2DE97AE824A6}"/>
              </a:ext>
            </a:extLst>
          </p:cNvPr>
          <p:cNvSpPr>
            <a:spLocks noGrp="1"/>
          </p:cNvSpPr>
          <p:nvPr>
            <p:ph type="title"/>
          </p:nvPr>
        </p:nvSpPr>
        <p:spPr>
          <a:xfrm>
            <a:off x="838200" y="187572"/>
            <a:ext cx="10515600" cy="664685"/>
          </a:xfrm>
          <a:solidFill>
            <a:schemeClr val="accent1">
              <a:lumMod val="20000"/>
              <a:lumOff val="80000"/>
            </a:schemeClr>
          </a:solidFill>
        </p:spPr>
        <p:txBody>
          <a:bodyPr>
            <a:normAutofit fontScale="90000"/>
          </a:bodyPr>
          <a:lstStyle/>
          <a:p>
            <a:r>
              <a:rPr lang="en-CA" dirty="0"/>
              <a:t>Introducing REST</a:t>
            </a:r>
          </a:p>
        </p:txBody>
      </p:sp>
      <p:sp>
        <p:nvSpPr>
          <p:cNvPr id="3" name="Content Placeholder 2">
            <a:extLst>
              <a:ext uri="{FF2B5EF4-FFF2-40B4-BE49-F238E27FC236}">
                <a16:creationId xmlns:a16="http://schemas.microsoft.com/office/drawing/2014/main" id="{FD6B0EB8-931C-4FA4-8A35-25C9F6C6BFFF}"/>
              </a:ext>
            </a:extLst>
          </p:cNvPr>
          <p:cNvSpPr>
            <a:spLocks noGrp="1"/>
          </p:cNvSpPr>
          <p:nvPr>
            <p:ph idx="1"/>
          </p:nvPr>
        </p:nvSpPr>
        <p:spPr>
          <a:xfrm>
            <a:off x="838200" y="927331"/>
            <a:ext cx="10515600" cy="5393570"/>
          </a:xfrm>
        </p:spPr>
        <p:txBody>
          <a:bodyPr>
            <a:normAutofit lnSpcReduction="10000"/>
          </a:bodyPr>
          <a:lstStyle/>
          <a:p>
            <a:r>
              <a:rPr lang="en-CA" dirty="0"/>
              <a:t>Representational State Transfer is a Way of Conveying Java Object State between 2 end points</a:t>
            </a:r>
          </a:p>
          <a:p>
            <a:r>
              <a:rPr lang="en-CA" dirty="0"/>
              <a:t>A Java Object is STATE: meaning the values of each of the Data Attributes</a:t>
            </a:r>
          </a:p>
          <a:p>
            <a:r>
              <a:rPr lang="en-CA" dirty="0"/>
              <a:t>(METHODs live in the Class: Data lives in the OBJECT)</a:t>
            </a:r>
          </a:p>
          <a:p>
            <a:r>
              <a:rPr lang="en-CA" dirty="0"/>
              <a:t>Serialization: freeze dry a Java Object: we turn it into a String of TEXT</a:t>
            </a:r>
          </a:p>
          <a:p>
            <a:r>
              <a:rPr lang="en-CA" dirty="0"/>
              <a:t>Because our Java Object: with all of its data attributes and state: now lives in a TEXT Format, we can now convey that Java Object across the network between end points: when the serialized Java Object is received on the receiving End Point: we deserialize it: we “add the water back” and turn the serialized text string back into a Java Object with all of its STATE restored to the original version when it was serialized. </a:t>
            </a:r>
          </a:p>
        </p:txBody>
      </p:sp>
    </p:spTree>
    <p:extLst>
      <p:ext uri="{BB962C8B-B14F-4D97-AF65-F5344CB8AC3E}">
        <p14:creationId xmlns:p14="http://schemas.microsoft.com/office/powerpoint/2010/main" val="8464613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4DA-B056-4EC3-893D-E6F4923E5428}"/>
              </a:ext>
            </a:extLst>
          </p:cNvPr>
          <p:cNvSpPr>
            <a:spLocks noGrp="1"/>
          </p:cNvSpPr>
          <p:nvPr>
            <p:ph type="title"/>
          </p:nvPr>
        </p:nvSpPr>
        <p:spPr>
          <a:xfrm>
            <a:off x="838200" y="365125"/>
            <a:ext cx="10515600" cy="877749"/>
          </a:xfrm>
          <a:solidFill>
            <a:schemeClr val="tx2">
              <a:lumMod val="60000"/>
              <a:lumOff val="40000"/>
            </a:schemeClr>
          </a:solidFill>
        </p:spPr>
        <p:txBody>
          <a:bodyPr/>
          <a:lstStyle/>
          <a:p>
            <a:r>
              <a:rPr lang="en-CA" dirty="0"/>
              <a:t>For next week: Install Apache HTTP Server</a:t>
            </a:r>
          </a:p>
        </p:txBody>
      </p:sp>
      <p:sp>
        <p:nvSpPr>
          <p:cNvPr id="3" name="Content Placeholder 2">
            <a:extLst>
              <a:ext uri="{FF2B5EF4-FFF2-40B4-BE49-F238E27FC236}">
                <a16:creationId xmlns:a16="http://schemas.microsoft.com/office/drawing/2014/main" id="{11399D81-ADEB-49A6-AF99-7AE0FFE4E1DA}"/>
              </a:ext>
            </a:extLst>
          </p:cNvPr>
          <p:cNvSpPr>
            <a:spLocks noGrp="1"/>
          </p:cNvSpPr>
          <p:nvPr>
            <p:ph idx="1"/>
          </p:nvPr>
        </p:nvSpPr>
        <p:spPr>
          <a:xfrm>
            <a:off x="838200" y="1606858"/>
            <a:ext cx="10515600" cy="4570105"/>
          </a:xfrm>
        </p:spPr>
        <p:txBody>
          <a:bodyPr/>
          <a:lstStyle/>
          <a:p>
            <a:r>
              <a:rPr lang="en-CA" dirty="0"/>
              <a:t>Download from </a:t>
            </a:r>
            <a:r>
              <a:rPr lang="en-CA" dirty="0">
                <a:hlinkClick r:id="rId2"/>
              </a:rPr>
              <a:t>https://www.apachefriends.org/index.html</a:t>
            </a:r>
            <a:r>
              <a:rPr lang="en-CA" dirty="0"/>
              <a:t> </a:t>
            </a:r>
          </a:p>
          <a:p>
            <a:r>
              <a:rPr lang="en-CA" dirty="0"/>
              <a:t>Video instructions: </a:t>
            </a:r>
            <a:r>
              <a:rPr lang="en-CA" dirty="0">
                <a:hlinkClick r:id="rId3"/>
              </a:rPr>
              <a:t>https://youtu.be/4w27DveigS0</a:t>
            </a:r>
            <a:endParaRPr lang="en-CA" dirty="0"/>
          </a:p>
          <a:p>
            <a:r>
              <a:rPr lang="en-CA" dirty="0"/>
              <a:t>For now I will demonstrate how to setup the simplest web application using FORMs</a:t>
            </a:r>
          </a:p>
          <a:p>
            <a:r>
              <a:rPr lang="en-CA" dirty="0"/>
              <a:t>This will be the lead up to making Java REST applications: these will run on an HTTP Server and Client, so you still need these skills: </a:t>
            </a:r>
          </a:p>
        </p:txBody>
      </p:sp>
    </p:spTree>
    <p:extLst>
      <p:ext uri="{BB962C8B-B14F-4D97-AF65-F5344CB8AC3E}">
        <p14:creationId xmlns:p14="http://schemas.microsoft.com/office/powerpoint/2010/main" val="28715086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B4878-CCC3-4FA7-91F5-1298CCD69C9D}"/>
              </a:ext>
            </a:extLst>
          </p:cNvPr>
          <p:cNvSpPr>
            <a:spLocks noGrp="1"/>
          </p:cNvSpPr>
          <p:nvPr>
            <p:ph type="title"/>
          </p:nvPr>
        </p:nvSpPr>
        <p:spPr>
          <a:xfrm>
            <a:off x="838200" y="380520"/>
            <a:ext cx="10515600" cy="997849"/>
          </a:xfrm>
          <a:solidFill>
            <a:schemeClr val="accent1">
              <a:lumMod val="50000"/>
            </a:schemeClr>
          </a:solidFill>
        </p:spPr>
        <p:txBody>
          <a:bodyPr/>
          <a:lstStyle/>
          <a:p>
            <a:r>
              <a:rPr lang="en-CA" dirty="0">
                <a:solidFill>
                  <a:srgbClr val="FFC000"/>
                </a:solidFill>
              </a:rPr>
              <a:t>What is a PLATFORM</a:t>
            </a:r>
          </a:p>
        </p:txBody>
      </p:sp>
      <p:sp>
        <p:nvSpPr>
          <p:cNvPr id="3" name="Content Placeholder 2">
            <a:extLst>
              <a:ext uri="{FF2B5EF4-FFF2-40B4-BE49-F238E27FC236}">
                <a16:creationId xmlns:a16="http://schemas.microsoft.com/office/drawing/2014/main" id="{A951573A-AFF6-41EE-9024-68BAA929AA33}"/>
              </a:ext>
            </a:extLst>
          </p:cNvPr>
          <p:cNvSpPr>
            <a:spLocks noGrp="1"/>
          </p:cNvSpPr>
          <p:nvPr>
            <p:ph idx="1"/>
          </p:nvPr>
        </p:nvSpPr>
        <p:spPr>
          <a:xfrm>
            <a:off x="838200" y="1561381"/>
            <a:ext cx="10515600" cy="4417174"/>
          </a:xfrm>
        </p:spPr>
        <p:txBody>
          <a:bodyPr>
            <a:normAutofit fontScale="92500" lnSpcReduction="10000"/>
          </a:bodyPr>
          <a:lstStyle/>
          <a:p>
            <a:r>
              <a:rPr lang="en-US" dirty="0"/>
              <a:t>A set of APIs which wrap around the classes and the databases, web server, and other external resources, to make the data and business processes accessible via a Web or Mobile App Interface</a:t>
            </a:r>
          </a:p>
          <a:p>
            <a:r>
              <a:rPr lang="en-US" dirty="0"/>
              <a:t>Basic hardware and software (DEVOPS) upon which make:</a:t>
            </a:r>
          </a:p>
          <a:p>
            <a:pPr lvl="1"/>
            <a:r>
              <a:rPr lang="en-US" dirty="0"/>
              <a:t>applications </a:t>
            </a:r>
          </a:p>
          <a:p>
            <a:pPr lvl="1"/>
            <a:r>
              <a:rPr lang="en-US" dirty="0"/>
              <a:t>Data access</a:t>
            </a:r>
          </a:p>
          <a:p>
            <a:pPr lvl="1"/>
            <a:r>
              <a:rPr lang="en-US" dirty="0"/>
              <a:t>Business Processes</a:t>
            </a:r>
          </a:p>
          <a:p>
            <a:pPr lvl="1"/>
            <a:r>
              <a:rPr lang="en-US" dirty="0"/>
              <a:t>Available to authorized users</a:t>
            </a:r>
          </a:p>
          <a:p>
            <a:pPr lvl="1"/>
            <a:r>
              <a:rPr lang="en-US" dirty="0"/>
              <a:t>We put SOAP Wrappers around our Java Classes to make the METHODS of those classes available in the Enterprise, by turning them into SOAP APIs. </a:t>
            </a:r>
            <a:br>
              <a:rPr lang="en-US" dirty="0"/>
            </a:br>
            <a:r>
              <a:rPr lang="en-US" dirty="0"/>
              <a:t>This is the simplest definition of what SOAP is. </a:t>
            </a:r>
          </a:p>
          <a:p>
            <a:pPr lvl="1"/>
            <a:r>
              <a:rPr lang="en-US" b="1" dirty="0">
                <a:latin typeface="Arial Narrow" panose="020B0606020202030204" pitchFamily="34" charset="0"/>
              </a:rPr>
              <a:t>The Platform is the SET of APIs that provide access to the DATA and SERVICEs (Methods) of the elements in our platform.</a:t>
            </a:r>
          </a:p>
          <a:p>
            <a:endParaRPr lang="en-CA" dirty="0"/>
          </a:p>
        </p:txBody>
      </p:sp>
    </p:spTree>
    <p:extLst>
      <p:ext uri="{BB962C8B-B14F-4D97-AF65-F5344CB8AC3E}">
        <p14:creationId xmlns:p14="http://schemas.microsoft.com/office/powerpoint/2010/main" val="3957115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5B7C-595A-4943-AEFC-1C2215EC76A4}"/>
              </a:ext>
            </a:extLst>
          </p:cNvPr>
          <p:cNvSpPr>
            <a:spLocks noGrp="1"/>
          </p:cNvSpPr>
          <p:nvPr>
            <p:ph type="title"/>
          </p:nvPr>
        </p:nvSpPr>
        <p:spPr>
          <a:xfrm>
            <a:off x="838200" y="232122"/>
            <a:ext cx="10515600" cy="765406"/>
          </a:xfrm>
          <a:solidFill>
            <a:schemeClr val="tx2">
              <a:lumMod val="20000"/>
              <a:lumOff val="80000"/>
            </a:schemeClr>
          </a:solidFill>
        </p:spPr>
        <p:txBody>
          <a:bodyPr/>
          <a:lstStyle/>
          <a:p>
            <a:r>
              <a:rPr lang="en-CA" dirty="0"/>
              <a:t>Important Course Links:</a:t>
            </a:r>
          </a:p>
        </p:txBody>
      </p:sp>
      <p:sp>
        <p:nvSpPr>
          <p:cNvPr id="3" name="Content Placeholder 2">
            <a:extLst>
              <a:ext uri="{FF2B5EF4-FFF2-40B4-BE49-F238E27FC236}">
                <a16:creationId xmlns:a16="http://schemas.microsoft.com/office/drawing/2014/main" id="{27E9F6E8-4F18-4BDC-AAA4-85C28FEF842F}"/>
              </a:ext>
            </a:extLst>
          </p:cNvPr>
          <p:cNvSpPr>
            <a:spLocks noGrp="1"/>
          </p:cNvSpPr>
          <p:nvPr>
            <p:ph idx="1"/>
          </p:nvPr>
        </p:nvSpPr>
        <p:spPr>
          <a:xfrm>
            <a:off x="838200" y="1163781"/>
            <a:ext cx="10515600" cy="5386647"/>
          </a:xfrm>
          <a:solidFill>
            <a:schemeClr val="accent2">
              <a:lumMod val="20000"/>
              <a:lumOff val="80000"/>
            </a:schemeClr>
          </a:solidFill>
        </p:spPr>
        <p:txBody>
          <a:bodyPr/>
          <a:lstStyle/>
          <a:p>
            <a:r>
              <a:rPr lang="en-CA" dirty="0"/>
              <a:t>Google Docs: Lecture Notes: </a:t>
            </a:r>
          </a:p>
          <a:p>
            <a:r>
              <a:rPr lang="en-CA" sz="1400" dirty="0">
                <a:hlinkClick r:id="rId2"/>
              </a:rPr>
              <a:t>https://docs.google.com/document/d/1ZoETXjRLi3kR2LGngMJZX75PB9yyJoOPzwZ9scd1z0Y/edit?usp=sharing</a:t>
            </a:r>
            <a:r>
              <a:rPr lang="en-CA" sz="1400" dirty="0"/>
              <a:t> </a:t>
            </a:r>
          </a:p>
          <a:p>
            <a:r>
              <a:rPr lang="en-CA" dirty="0" err="1"/>
              <a:t>Mindmap</a:t>
            </a:r>
            <a:r>
              <a:rPr lang="en-CA" dirty="0"/>
              <a:t>:</a:t>
            </a:r>
          </a:p>
          <a:p>
            <a:r>
              <a:rPr lang="en-CA" sz="1400" dirty="0">
                <a:hlinkClick r:id="rId3"/>
              </a:rPr>
              <a:t>https://share.mindmanager.com/#publish/vPgwISe2yeF512XLicEx653ExYrnkSITUhfciYc4</a:t>
            </a:r>
            <a:endParaRPr lang="en-CA" sz="1400" dirty="0"/>
          </a:p>
          <a:p>
            <a:r>
              <a:rPr lang="en-CA" sz="1400" dirty="0"/>
              <a:t>Peter’s Dropbox Folder: Unified Process and UML:</a:t>
            </a:r>
          </a:p>
          <a:p>
            <a:r>
              <a:rPr lang="en-CA" sz="1400" dirty="0">
                <a:hlinkClick r:id="rId4"/>
              </a:rPr>
              <a:t>https://www.dropbox.com/sh/ua6yppm87wgklz0/AADfgAD8MRw-yfOQk-pFKMrRa?dl=0</a:t>
            </a:r>
            <a:endParaRPr lang="en-CA" sz="1400" dirty="0"/>
          </a:p>
          <a:p>
            <a:r>
              <a:rPr lang="en-CA" sz="1400" dirty="0"/>
              <a:t>Instructional Material on TCPIP Networking:</a:t>
            </a:r>
          </a:p>
          <a:p>
            <a:r>
              <a:rPr lang="en-CA" sz="1400" dirty="0">
                <a:hlinkClick r:id="rId5"/>
              </a:rPr>
              <a:t>https://www.dropbox.com/sh/ejy0joisa00ktoi/AAAB5VS307q7o8TiMzOzpIF5a?dl=0</a:t>
            </a:r>
            <a:r>
              <a:rPr lang="en-CA" sz="1400" dirty="0"/>
              <a:t> </a:t>
            </a:r>
          </a:p>
          <a:p>
            <a:r>
              <a:rPr lang="en-CA" sz="1400" dirty="0"/>
              <a:t>Lexical (Word) Analysis: </a:t>
            </a:r>
            <a:r>
              <a:rPr lang="en-CA" sz="1400" dirty="0">
                <a:hlinkClick r:id="rId6"/>
              </a:rPr>
              <a:t>https://youtu.be/DnCYcvRL9xg</a:t>
            </a:r>
            <a:r>
              <a:rPr lang="en-CA" sz="1400" dirty="0"/>
              <a:t> </a:t>
            </a:r>
          </a:p>
          <a:p>
            <a:r>
              <a:rPr lang="en-CA" dirty="0"/>
              <a:t>Slack Workspace LINK:</a:t>
            </a:r>
          </a:p>
          <a:p>
            <a:pPr lvl="1"/>
            <a:r>
              <a:rPr lang="en-CA" sz="1000" dirty="0">
                <a:hlinkClick r:id="rId7"/>
              </a:rPr>
              <a:t>https://join.slack.com/t/petersigurdsongroup/shared_invite/zt-r1bt06s1-SJh44BsGDsMi34XTjSCidw</a:t>
            </a:r>
            <a:r>
              <a:rPr lang="en-CA" sz="1000" dirty="0"/>
              <a:t> </a:t>
            </a:r>
          </a:p>
          <a:p>
            <a:pPr lvl="1"/>
            <a:endParaRPr lang="en-CA" sz="1000" dirty="0"/>
          </a:p>
          <a:p>
            <a:pPr marL="92075" lvl="1" indent="-92075"/>
            <a:r>
              <a:rPr lang="en-CA" sz="2800" dirty="0"/>
              <a:t>Course Dropbox LINK: </a:t>
            </a:r>
          </a:p>
          <a:p>
            <a:pPr marL="92075" lvl="1" indent="-92075"/>
            <a:r>
              <a:rPr lang="en-CA" sz="1000" dirty="0">
                <a:hlinkClick r:id="rId8"/>
              </a:rPr>
              <a:t>https://www.dropbox.com/sh/9kxbskr5j5khspq/AACBUWSSXserpRnY7sjUdI1ea?dl=0</a:t>
            </a:r>
            <a:r>
              <a:rPr lang="en-CA" sz="1000" dirty="0"/>
              <a:t> </a:t>
            </a:r>
          </a:p>
          <a:p>
            <a:pPr marL="0" lvl="1" indent="0">
              <a:buNone/>
            </a:pPr>
            <a:endParaRPr lang="en-CA" sz="1000" dirty="0"/>
          </a:p>
          <a:p>
            <a:endParaRPr lang="en-CA" sz="1400" dirty="0"/>
          </a:p>
          <a:p>
            <a:endParaRPr lang="en-CA" sz="1400" dirty="0"/>
          </a:p>
        </p:txBody>
      </p:sp>
    </p:spTree>
    <p:extLst>
      <p:ext uri="{BB962C8B-B14F-4D97-AF65-F5344CB8AC3E}">
        <p14:creationId xmlns:p14="http://schemas.microsoft.com/office/powerpoint/2010/main" val="64266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AD45-D1E1-AC6A-27A7-607AD3811F6C}"/>
              </a:ext>
            </a:extLst>
          </p:cNvPr>
          <p:cNvSpPr>
            <a:spLocks noGrp="1"/>
          </p:cNvSpPr>
          <p:nvPr>
            <p:ph type="title"/>
          </p:nvPr>
        </p:nvSpPr>
        <p:spPr>
          <a:xfrm>
            <a:off x="838200" y="162901"/>
            <a:ext cx="10515600" cy="1325563"/>
          </a:xfrm>
          <a:solidFill>
            <a:schemeClr val="accent5">
              <a:lumMod val="60000"/>
              <a:lumOff val="40000"/>
            </a:schemeClr>
          </a:solidFill>
        </p:spPr>
        <p:txBody>
          <a:bodyPr/>
          <a:lstStyle/>
          <a:p>
            <a:r>
              <a:rPr lang="en-US" dirty="0">
                <a:solidFill>
                  <a:srgbClr val="202122"/>
                </a:solidFill>
                <a:latin typeface="Lato" panose="020F0502020204030203" pitchFamily="34" charset="0"/>
              </a:rPr>
              <a:t>ESB is a constitution that enables SOA architecture in distributed environment. </a:t>
            </a:r>
            <a:endParaRPr lang="en-CA" dirty="0"/>
          </a:p>
        </p:txBody>
      </p:sp>
      <p:sp>
        <p:nvSpPr>
          <p:cNvPr id="3" name="Content Placeholder 2">
            <a:extLst>
              <a:ext uri="{FF2B5EF4-FFF2-40B4-BE49-F238E27FC236}">
                <a16:creationId xmlns:a16="http://schemas.microsoft.com/office/drawing/2014/main" id="{A7D91444-29A0-B33B-305D-5B80EF10DC84}"/>
              </a:ext>
            </a:extLst>
          </p:cNvPr>
          <p:cNvSpPr>
            <a:spLocks noGrp="1"/>
          </p:cNvSpPr>
          <p:nvPr>
            <p:ph idx="1"/>
          </p:nvPr>
        </p:nvSpPr>
        <p:spPr>
          <a:xfrm>
            <a:off x="838200" y="1488464"/>
            <a:ext cx="10515600" cy="4351338"/>
          </a:xfrm>
          <a:blipFill>
            <a:blip r:embed="rId2"/>
            <a:tile tx="0" ty="0" sx="100000" sy="100000" flip="none" algn="tl"/>
          </a:blipFill>
        </p:spPr>
        <p:txBody>
          <a:bodyPr>
            <a:normAutofit fontScale="70000" lnSpcReduction="20000"/>
          </a:bodyPr>
          <a:lstStyle/>
          <a:p>
            <a:pPr algn="l"/>
            <a:r>
              <a:rPr lang="en-US" b="0" i="0" dirty="0">
                <a:solidFill>
                  <a:srgbClr val="202122"/>
                </a:solidFill>
                <a:effectLst/>
                <a:latin typeface="Lato" panose="020F0502020204030203" pitchFamily="34" charset="0"/>
              </a:rPr>
              <a:t>Its based-on service providers, service consumers and event flows.</a:t>
            </a:r>
          </a:p>
          <a:p>
            <a:pPr algn="l"/>
            <a:r>
              <a:rPr lang="en-US" b="0" i="0" dirty="0">
                <a:solidFill>
                  <a:srgbClr val="202122"/>
                </a:solidFill>
                <a:effectLst/>
                <a:latin typeface="Lato" panose="020F0502020204030203" pitchFamily="34" charset="0"/>
              </a:rPr>
              <a:t>Service providers generates events and publish to event bus, its also called as ESB.</a:t>
            </a:r>
          </a:p>
          <a:p>
            <a:pPr algn="l"/>
            <a:r>
              <a:rPr lang="en-US" b="0" i="0" dirty="0">
                <a:solidFill>
                  <a:srgbClr val="202122"/>
                </a:solidFill>
                <a:effectLst/>
                <a:latin typeface="Lato" panose="020F0502020204030203" pitchFamily="34" charset="0"/>
              </a:rPr>
              <a:t>Service consumers consume events they are interested in from that ESB.  </a:t>
            </a:r>
          </a:p>
          <a:p>
            <a:pPr algn="l"/>
            <a:r>
              <a:rPr lang="en-US" b="0" i="0" dirty="0">
                <a:solidFill>
                  <a:srgbClr val="202122"/>
                </a:solidFill>
                <a:effectLst/>
                <a:latin typeface="Lato" panose="020F0502020204030203" pitchFamily="34" charset="0"/>
              </a:rPr>
              <a:t>ESB supports synchronous and asynchronous events.</a:t>
            </a:r>
          </a:p>
          <a:p>
            <a:pPr algn="l"/>
            <a:r>
              <a:rPr lang="en-US" b="0" i="0" dirty="0">
                <a:solidFill>
                  <a:srgbClr val="202122"/>
                </a:solidFill>
                <a:effectLst/>
                <a:latin typeface="Lato" panose="020F0502020204030203" pitchFamily="34" charset="0"/>
              </a:rPr>
              <a:t>Two types of bus are available in ESB</a:t>
            </a:r>
            <a:br>
              <a:rPr lang="en-US" b="0" i="0" dirty="0">
                <a:solidFill>
                  <a:srgbClr val="202122"/>
                </a:solidFill>
                <a:effectLst/>
                <a:latin typeface="Lato" panose="020F0502020204030203" pitchFamily="34" charset="0"/>
              </a:rPr>
            </a:br>
            <a:r>
              <a:rPr lang="en-US" b="0" i="0" dirty="0">
                <a:solidFill>
                  <a:srgbClr val="202122"/>
                </a:solidFill>
                <a:effectLst/>
                <a:latin typeface="Lato" panose="020F0502020204030203" pitchFamily="34" charset="0"/>
              </a:rPr>
              <a:t>Software and Hardware</a:t>
            </a:r>
          </a:p>
          <a:p>
            <a:pPr algn="l"/>
            <a:r>
              <a:rPr lang="en-US" b="0" i="0" dirty="0">
                <a:solidFill>
                  <a:srgbClr val="202122"/>
                </a:solidFill>
                <a:effectLst/>
                <a:latin typeface="Lato" panose="020F0502020204030203" pitchFamily="34" charset="0"/>
              </a:rPr>
              <a:t>The Enterprise Service Bus (ESB) is a software architecture that connects all the services together over a bus-like infrastructure. It is used to create integrations between applications.  </a:t>
            </a:r>
          </a:p>
          <a:p>
            <a:pPr algn="l"/>
            <a:r>
              <a:rPr lang="en-US" b="0" i="0" dirty="0">
                <a:solidFill>
                  <a:srgbClr val="202122"/>
                </a:solidFill>
                <a:effectLst/>
                <a:latin typeface="Lato" panose="020F0502020204030203" pitchFamily="34" charset="0"/>
              </a:rPr>
              <a:t>It performs transformations of data models, handles connectivity/messaging, performs routing, converts communication protocols and potentially manages the composition of multiple requests. </a:t>
            </a:r>
          </a:p>
          <a:p>
            <a:pPr algn="l"/>
            <a:r>
              <a:rPr lang="en-US" b="0" i="0" dirty="0">
                <a:solidFill>
                  <a:srgbClr val="202122"/>
                </a:solidFill>
                <a:effectLst/>
                <a:latin typeface="Lato" panose="020F0502020204030203" pitchFamily="34" charset="0"/>
              </a:rPr>
              <a:t>It performs transformations of data models, handles connectivity/messaging, performs routing, converts communication protocols and potentially manages the composition of multiple requests</a:t>
            </a:r>
          </a:p>
        </p:txBody>
      </p:sp>
    </p:spTree>
    <p:extLst>
      <p:ext uri="{BB962C8B-B14F-4D97-AF65-F5344CB8AC3E}">
        <p14:creationId xmlns:p14="http://schemas.microsoft.com/office/powerpoint/2010/main" val="422113807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B4878-CCC3-4FA7-91F5-1298CCD69C9D}"/>
              </a:ext>
            </a:extLst>
          </p:cNvPr>
          <p:cNvSpPr>
            <a:spLocks noGrp="1"/>
          </p:cNvSpPr>
          <p:nvPr>
            <p:ph type="title"/>
          </p:nvPr>
        </p:nvSpPr>
        <p:spPr>
          <a:xfrm>
            <a:off x="301925" y="380520"/>
            <a:ext cx="11051875" cy="997849"/>
          </a:xfrm>
          <a:solidFill>
            <a:schemeClr val="accent1">
              <a:lumMod val="50000"/>
            </a:schemeClr>
          </a:solidFill>
        </p:spPr>
        <p:txBody>
          <a:bodyPr>
            <a:normAutofit fontScale="90000"/>
          </a:bodyPr>
          <a:lstStyle/>
          <a:p>
            <a:r>
              <a:rPr lang="en-US" b="0" i="0" dirty="0">
                <a:solidFill>
                  <a:schemeClr val="bg1"/>
                </a:solidFill>
                <a:effectLst/>
                <a:latin typeface="helvetica" panose="020B0604020202020204" pitchFamily="34" charset="0"/>
              </a:rPr>
              <a:t>How does SOA drive / deliver business value?</a:t>
            </a:r>
            <a:endParaRPr lang="en-CA" dirty="0">
              <a:solidFill>
                <a:schemeClr val="bg1"/>
              </a:solidFill>
            </a:endParaRPr>
          </a:p>
        </p:txBody>
      </p:sp>
      <p:sp>
        <p:nvSpPr>
          <p:cNvPr id="3" name="Content Placeholder 2">
            <a:extLst>
              <a:ext uri="{FF2B5EF4-FFF2-40B4-BE49-F238E27FC236}">
                <a16:creationId xmlns:a16="http://schemas.microsoft.com/office/drawing/2014/main" id="{A951573A-AFF6-41EE-9024-68BAA929AA33}"/>
              </a:ext>
            </a:extLst>
          </p:cNvPr>
          <p:cNvSpPr>
            <a:spLocks noGrp="1"/>
          </p:cNvSpPr>
          <p:nvPr>
            <p:ph idx="1"/>
          </p:nvPr>
        </p:nvSpPr>
        <p:spPr>
          <a:xfrm>
            <a:off x="838200" y="1561381"/>
            <a:ext cx="10515600" cy="4417174"/>
          </a:xfrm>
        </p:spPr>
        <p:txBody>
          <a:bodyPr>
            <a:normAutofit/>
          </a:bodyPr>
          <a:lstStyle/>
          <a:p>
            <a:r>
              <a:rPr lang="en-US" dirty="0"/>
              <a:t>By providing easy access to and discovery of the:</a:t>
            </a:r>
          </a:p>
          <a:p>
            <a:pPr lvl="1"/>
            <a:r>
              <a:rPr lang="en-US" b="1" dirty="0">
                <a:latin typeface="Arial Narrow" panose="020B0606020202030204" pitchFamily="34" charset="0"/>
              </a:rPr>
              <a:t>SERVICES</a:t>
            </a:r>
          </a:p>
          <a:p>
            <a:pPr lvl="1"/>
            <a:r>
              <a:rPr lang="en-US" b="1" dirty="0">
                <a:latin typeface="Arial Narrow" panose="020B0606020202030204" pitchFamily="34" charset="0"/>
              </a:rPr>
              <a:t>DATA</a:t>
            </a:r>
          </a:p>
          <a:p>
            <a:pPr lvl="1"/>
            <a:r>
              <a:rPr lang="en-US" b="1" dirty="0">
                <a:latin typeface="Arial Narrow" panose="020B0606020202030204" pitchFamily="34" charset="0"/>
              </a:rPr>
              <a:t>Business Processes</a:t>
            </a:r>
          </a:p>
          <a:p>
            <a:pPr lvl="1"/>
            <a:endParaRPr lang="en-US" b="1" dirty="0">
              <a:latin typeface="Arial Narrow" panose="020B0606020202030204" pitchFamily="34" charset="0"/>
            </a:endParaRPr>
          </a:p>
          <a:p>
            <a:pPr lvl="1"/>
            <a:r>
              <a:rPr lang="en-US" b="1" dirty="0">
                <a:latin typeface="Arial Narrow" panose="020B0606020202030204" pitchFamily="34" charset="0"/>
              </a:rPr>
              <a:t>Of the Enterprise</a:t>
            </a:r>
          </a:p>
          <a:p>
            <a:endParaRPr lang="en-CA" dirty="0"/>
          </a:p>
        </p:txBody>
      </p:sp>
    </p:spTree>
    <p:extLst>
      <p:ext uri="{BB962C8B-B14F-4D97-AF65-F5344CB8AC3E}">
        <p14:creationId xmlns:p14="http://schemas.microsoft.com/office/powerpoint/2010/main" val="17011193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1573A-AFF6-41EE-9024-68BAA929AA33}"/>
              </a:ext>
            </a:extLst>
          </p:cNvPr>
          <p:cNvSpPr>
            <a:spLocks noGrp="1"/>
          </p:cNvSpPr>
          <p:nvPr>
            <p:ph idx="1"/>
          </p:nvPr>
        </p:nvSpPr>
        <p:spPr>
          <a:xfrm>
            <a:off x="838200" y="379562"/>
            <a:ext cx="10515600" cy="5926347"/>
          </a:xfrm>
        </p:spPr>
        <p:txBody>
          <a:bodyPr>
            <a:normAutofit fontScale="92500"/>
          </a:bodyPr>
          <a:lstStyle/>
          <a:p>
            <a:pPr algn="l" fontAlgn="base"/>
            <a:r>
              <a:rPr lang="en-US" b="0" i="0" dirty="0">
                <a:solidFill>
                  <a:srgbClr val="444444"/>
                </a:solidFill>
                <a:effectLst/>
                <a:latin typeface="helvetica" panose="020B0604020202020204" pitchFamily="34" charset="0"/>
              </a:rPr>
              <a:t>What does a USE CASE look like ?</a:t>
            </a:r>
            <a:br>
              <a:rPr lang="en-US" b="0" i="0" dirty="0">
                <a:solidFill>
                  <a:srgbClr val="444444"/>
                </a:solidFill>
                <a:effectLst/>
                <a:latin typeface="helvetica" panose="020B0604020202020204" pitchFamily="34" charset="0"/>
              </a:rPr>
            </a:br>
            <a:br>
              <a:rPr lang="en-US" b="0" i="0" dirty="0">
                <a:solidFill>
                  <a:srgbClr val="444444"/>
                </a:solidFill>
                <a:effectLst/>
                <a:latin typeface="helvetica" panose="020B0604020202020204" pitchFamily="34" charset="0"/>
              </a:rPr>
            </a:br>
            <a:r>
              <a:rPr lang="en-US" b="0" i="0" dirty="0">
                <a:solidFill>
                  <a:srgbClr val="444444"/>
                </a:solidFill>
                <a:effectLst/>
                <a:latin typeface="helvetica" panose="020B0604020202020204" pitchFamily="34" charset="0"/>
              </a:rPr>
              <a:t>What does a business process look like?</a:t>
            </a:r>
          </a:p>
          <a:p>
            <a:pPr marL="0" indent="0" algn="l" fontAlgn="base">
              <a:buNone/>
            </a:pPr>
            <a:r>
              <a:rPr lang="en-US" b="0" i="0" dirty="0">
                <a:solidFill>
                  <a:srgbClr val="444444"/>
                </a:solidFill>
                <a:effectLst/>
                <a:latin typeface="helvetica" panose="020B0604020202020204" pitchFamily="34" charset="0"/>
              </a:rPr>
              <a:t> </a:t>
            </a:r>
          </a:p>
          <a:p>
            <a:pPr algn="l" fontAlgn="base"/>
            <a:r>
              <a:rPr lang="en-US" b="0" i="0" dirty="0">
                <a:solidFill>
                  <a:srgbClr val="444444"/>
                </a:solidFill>
                <a:effectLst/>
                <a:latin typeface="inherit"/>
              </a:rPr>
              <a:t>Use case could be thought of as a graphical representation of the requirements gathered during the previous stages of unified process modelling. Business process essentially could be a series of activities which take in an input process it and produces an output (which could be a business value in this case) example could be accounting process</a:t>
            </a:r>
          </a:p>
          <a:p>
            <a:pPr algn="l" fontAlgn="base"/>
            <a:endParaRPr lang="en-US" dirty="0">
              <a:solidFill>
                <a:srgbClr val="444444"/>
              </a:solidFill>
              <a:latin typeface="inherit"/>
            </a:endParaRPr>
          </a:p>
          <a:p>
            <a:pPr algn="l" fontAlgn="base"/>
            <a:r>
              <a:rPr lang="en-US" b="0" i="0" dirty="0">
                <a:solidFill>
                  <a:srgbClr val="444444"/>
                </a:solidFill>
                <a:effectLst/>
                <a:latin typeface="inherit"/>
              </a:rPr>
              <a:t>Use Case is a semantic wrapper of Business Process</a:t>
            </a:r>
          </a:p>
          <a:p>
            <a:pPr algn="l" fontAlgn="base"/>
            <a:r>
              <a:rPr lang="en-US" b="0" i="0" dirty="0">
                <a:solidFill>
                  <a:srgbClr val="444444"/>
                </a:solidFill>
                <a:effectLst/>
                <a:latin typeface="inherit"/>
              </a:rPr>
              <a:t>Semantic means “meaning”, “intention”</a:t>
            </a:r>
          </a:p>
          <a:p>
            <a:pPr algn="l" fontAlgn="base"/>
            <a:r>
              <a:rPr lang="en-US" dirty="0">
                <a:solidFill>
                  <a:srgbClr val="444444"/>
                </a:solidFill>
                <a:latin typeface="inherit"/>
              </a:rPr>
              <a:t>Use Case = The Goal PLUS THE  Implementation of something we are trying to do in </a:t>
            </a:r>
            <a:r>
              <a:rPr lang="en-US">
                <a:solidFill>
                  <a:srgbClr val="444444"/>
                </a:solidFill>
                <a:latin typeface="inherit"/>
              </a:rPr>
              <a:t>the Business.</a:t>
            </a:r>
            <a:endParaRPr lang="en-US" b="0" i="0" dirty="0">
              <a:solidFill>
                <a:srgbClr val="444444"/>
              </a:solidFill>
              <a:effectLst/>
              <a:latin typeface="inherit"/>
            </a:endParaRPr>
          </a:p>
          <a:p>
            <a:endParaRPr lang="en-CA" dirty="0"/>
          </a:p>
        </p:txBody>
      </p:sp>
    </p:spTree>
    <p:extLst>
      <p:ext uri="{BB962C8B-B14F-4D97-AF65-F5344CB8AC3E}">
        <p14:creationId xmlns:p14="http://schemas.microsoft.com/office/powerpoint/2010/main" val="1259798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97B2-904A-4E2E-925C-AF1C978A510A}"/>
              </a:ext>
            </a:extLst>
          </p:cNvPr>
          <p:cNvSpPr>
            <a:spLocks noGrp="1"/>
          </p:cNvSpPr>
          <p:nvPr>
            <p:ph type="title"/>
          </p:nvPr>
        </p:nvSpPr>
        <p:spPr>
          <a:solidFill>
            <a:schemeClr val="tx2">
              <a:lumMod val="50000"/>
            </a:schemeClr>
          </a:solidFill>
        </p:spPr>
        <p:txBody>
          <a:bodyPr/>
          <a:lstStyle/>
          <a:p>
            <a:r>
              <a:rPr lang="en-CA" dirty="0">
                <a:solidFill>
                  <a:schemeClr val="accent2">
                    <a:lumMod val="20000"/>
                    <a:lumOff val="80000"/>
                  </a:schemeClr>
                </a:solidFill>
                <a:latin typeface="Amasis MT Pro Medium" panose="02040604050005020304" pitchFamily="18" charset="0"/>
              </a:rPr>
              <a:t>What does a USE CASE look like =&gt; what does a business process look like?</a:t>
            </a:r>
          </a:p>
        </p:txBody>
      </p:sp>
      <p:sp>
        <p:nvSpPr>
          <p:cNvPr id="3" name="Content Placeholder 2">
            <a:extLst>
              <a:ext uri="{FF2B5EF4-FFF2-40B4-BE49-F238E27FC236}">
                <a16:creationId xmlns:a16="http://schemas.microsoft.com/office/drawing/2014/main" id="{1D247B01-63B2-4CF7-9FA4-4EBB4FB1E60B}"/>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25648300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97B2-904A-4E2E-925C-AF1C978A510A}"/>
              </a:ext>
            </a:extLst>
          </p:cNvPr>
          <p:cNvSpPr>
            <a:spLocks noGrp="1"/>
          </p:cNvSpPr>
          <p:nvPr>
            <p:ph type="title"/>
          </p:nvPr>
        </p:nvSpPr>
        <p:spPr>
          <a:xfrm>
            <a:off x="838200" y="365125"/>
            <a:ext cx="10850592" cy="583781"/>
          </a:xfrm>
          <a:solidFill>
            <a:schemeClr val="tx2">
              <a:lumMod val="50000"/>
            </a:schemeClr>
          </a:solidFill>
        </p:spPr>
        <p:txBody>
          <a:bodyPr>
            <a:normAutofit fontScale="90000"/>
          </a:bodyPr>
          <a:lstStyle/>
          <a:p>
            <a:r>
              <a:rPr lang="en-CA" dirty="0">
                <a:solidFill>
                  <a:schemeClr val="accent2">
                    <a:lumMod val="20000"/>
                    <a:lumOff val="80000"/>
                  </a:schemeClr>
                </a:solidFill>
                <a:latin typeface="Amasis MT Pro Medium" panose="02040604050005020304" pitchFamily="18" charset="0"/>
              </a:rPr>
              <a:t>What does the CONTROLLER do in MVC</a:t>
            </a:r>
          </a:p>
        </p:txBody>
      </p:sp>
      <p:sp>
        <p:nvSpPr>
          <p:cNvPr id="3" name="Content Placeholder 2">
            <a:extLst>
              <a:ext uri="{FF2B5EF4-FFF2-40B4-BE49-F238E27FC236}">
                <a16:creationId xmlns:a16="http://schemas.microsoft.com/office/drawing/2014/main" id="{1D247B01-63B2-4CF7-9FA4-4EBB4FB1E60B}"/>
              </a:ext>
            </a:extLst>
          </p:cNvPr>
          <p:cNvSpPr>
            <a:spLocks noGrp="1"/>
          </p:cNvSpPr>
          <p:nvPr>
            <p:ph idx="1"/>
          </p:nvPr>
        </p:nvSpPr>
        <p:spPr>
          <a:xfrm>
            <a:off x="838200" y="1224952"/>
            <a:ext cx="10515600" cy="4813989"/>
          </a:xfrm>
        </p:spPr>
        <p:txBody>
          <a:bodyPr>
            <a:normAutofit/>
          </a:bodyPr>
          <a:lstStyle/>
          <a:p>
            <a:r>
              <a:rPr lang="en-US" sz="4400" dirty="0"/>
              <a:t>Acts as an interface between the front end and the backend database</a:t>
            </a:r>
          </a:p>
          <a:p>
            <a:r>
              <a:rPr lang="en-CA" sz="4400" dirty="0"/>
              <a:t>It is the code we write to implement/realize the algorithms and business processes of our Application.</a:t>
            </a:r>
          </a:p>
        </p:txBody>
      </p:sp>
    </p:spTree>
    <p:extLst>
      <p:ext uri="{BB962C8B-B14F-4D97-AF65-F5344CB8AC3E}">
        <p14:creationId xmlns:p14="http://schemas.microsoft.com/office/powerpoint/2010/main" val="7111372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A18-C552-4FDC-AD34-C0E5F06B0C1C}"/>
              </a:ext>
            </a:extLst>
          </p:cNvPr>
          <p:cNvSpPr>
            <a:spLocks noGrp="1"/>
          </p:cNvSpPr>
          <p:nvPr>
            <p:ph type="title"/>
          </p:nvPr>
        </p:nvSpPr>
        <p:spPr>
          <a:xfrm>
            <a:off x="838200" y="365125"/>
            <a:ext cx="10515600" cy="626913"/>
          </a:xfrm>
          <a:solidFill>
            <a:schemeClr val="accent1"/>
          </a:solidFill>
        </p:spPr>
        <p:txBody>
          <a:bodyPr>
            <a:normAutofit/>
          </a:bodyPr>
          <a:lstStyle/>
          <a:p>
            <a:r>
              <a:rPr lang="en-CA" sz="2000" dirty="0">
                <a:solidFill>
                  <a:schemeClr val="bg1"/>
                </a:solidFill>
                <a:latin typeface="Abadi" panose="020B0604020104020204" pitchFamily="34" charset="0"/>
              </a:rPr>
              <a:t>The basic thing which you are learning in this course is to learn how to design.</a:t>
            </a:r>
          </a:p>
        </p:txBody>
      </p:sp>
      <p:sp>
        <p:nvSpPr>
          <p:cNvPr id="3" name="Content Placeholder 2">
            <a:extLst>
              <a:ext uri="{FF2B5EF4-FFF2-40B4-BE49-F238E27FC236}">
                <a16:creationId xmlns:a16="http://schemas.microsoft.com/office/drawing/2014/main" id="{279804B2-0037-4F33-99AF-71ADBCB5349B}"/>
              </a:ext>
            </a:extLst>
          </p:cNvPr>
          <p:cNvSpPr>
            <a:spLocks noGrp="1"/>
          </p:cNvSpPr>
          <p:nvPr>
            <p:ph idx="1"/>
          </p:nvPr>
        </p:nvSpPr>
        <p:spPr>
          <a:xfrm>
            <a:off x="838200" y="1181819"/>
            <a:ext cx="10515600" cy="4995144"/>
          </a:xfrm>
        </p:spPr>
        <p:txBody>
          <a:bodyPr/>
          <a:lstStyle/>
          <a:p>
            <a:r>
              <a:rPr lang="en-CA" dirty="0"/>
              <a:t>Step 1 in Peter’s Book of Knowledge about how to be a Software Designer:</a:t>
            </a:r>
          </a:p>
          <a:p>
            <a:r>
              <a:rPr lang="en-CA" dirty="0"/>
              <a:t>You study your requirements and your turn them into a UML Diagram.</a:t>
            </a:r>
          </a:p>
          <a:p>
            <a:r>
              <a:rPr lang="en-CA" b="1" dirty="0">
                <a:solidFill>
                  <a:srgbClr val="002060"/>
                </a:solidFill>
              </a:rPr>
              <a:t>Unified Process promises you that if you write a properly formulated UML Diagram, you will have a completely well-documented set of  requirements to write your software from.</a:t>
            </a:r>
          </a:p>
          <a:p>
            <a:endParaRPr lang="en-CA" dirty="0"/>
          </a:p>
          <a:p>
            <a:r>
              <a:rPr lang="en-CA" dirty="0"/>
              <a:t>We will now create a UML diagram to forward generate your Part 1 Java Code from.</a:t>
            </a:r>
          </a:p>
        </p:txBody>
      </p:sp>
    </p:spTree>
    <p:extLst>
      <p:ext uri="{BB962C8B-B14F-4D97-AF65-F5344CB8AC3E}">
        <p14:creationId xmlns:p14="http://schemas.microsoft.com/office/powerpoint/2010/main" val="36757851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7E2AB-855C-4DC1-8526-5EF265F88D25}"/>
              </a:ext>
            </a:extLst>
          </p:cNvPr>
          <p:cNvSpPr>
            <a:spLocks noGrp="1"/>
          </p:cNvSpPr>
          <p:nvPr>
            <p:ph type="title"/>
          </p:nvPr>
        </p:nvSpPr>
        <p:spPr>
          <a:xfrm>
            <a:off x="838200" y="248747"/>
            <a:ext cx="10515600" cy="1621617"/>
          </a:xfrm>
          <a:solidFill>
            <a:schemeClr val="bg2">
              <a:lumMod val="90000"/>
            </a:schemeClr>
          </a:solidFill>
        </p:spPr>
        <p:txBody>
          <a:bodyPr>
            <a:noAutofit/>
          </a:bodyPr>
          <a:lstStyle/>
          <a:p>
            <a:r>
              <a:rPr lang="en-CA" sz="3600" dirty="0"/>
              <a:t>In this course, we are learning to write JAX RS framework (Java Web Services) Code to automate the operation of business processes in the Enterprise</a:t>
            </a:r>
          </a:p>
        </p:txBody>
      </p:sp>
      <p:graphicFrame>
        <p:nvGraphicFramePr>
          <p:cNvPr id="4" name="Table 5">
            <a:extLst>
              <a:ext uri="{FF2B5EF4-FFF2-40B4-BE49-F238E27FC236}">
                <a16:creationId xmlns:a16="http://schemas.microsoft.com/office/drawing/2014/main" id="{FCFDC511-1AF5-4BF1-820B-7525F4EC3C29}"/>
              </a:ext>
            </a:extLst>
          </p:cNvPr>
          <p:cNvGraphicFramePr>
            <a:graphicFrameLocks noGrp="1"/>
          </p:cNvGraphicFramePr>
          <p:nvPr>
            <p:extLst>
              <p:ext uri="{D42A27DB-BD31-4B8C-83A1-F6EECF244321}">
                <p14:modId xmlns:p14="http://schemas.microsoft.com/office/powerpoint/2010/main" val="434275482"/>
              </p:ext>
            </p:extLst>
          </p:nvPr>
        </p:nvGraphicFramePr>
        <p:xfrm>
          <a:off x="838199" y="2103119"/>
          <a:ext cx="10515600" cy="2261063"/>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604408794"/>
                    </a:ext>
                  </a:extLst>
                </a:gridCol>
                <a:gridCol w="5257800">
                  <a:extLst>
                    <a:ext uri="{9D8B030D-6E8A-4147-A177-3AD203B41FA5}">
                      <a16:colId xmlns:a16="http://schemas.microsoft.com/office/drawing/2014/main" val="3755224499"/>
                    </a:ext>
                  </a:extLst>
                </a:gridCol>
              </a:tblGrid>
              <a:tr h="523703">
                <a:tc>
                  <a:txBody>
                    <a:bodyPr/>
                    <a:lstStyle/>
                    <a:p>
                      <a:r>
                        <a:rPr lang="en-CA" dirty="0"/>
                        <a:t>The Advantages:</a:t>
                      </a:r>
                    </a:p>
                  </a:txBody>
                  <a:tcPr/>
                </a:tc>
                <a:tc>
                  <a:txBody>
                    <a:bodyPr/>
                    <a:lstStyle/>
                    <a:p>
                      <a:r>
                        <a:rPr lang="en-CA" dirty="0"/>
                        <a:t>The Implementation Challenges</a:t>
                      </a:r>
                    </a:p>
                  </a:txBody>
                  <a:tcPr/>
                </a:tc>
                <a:extLst>
                  <a:ext uri="{0D108BD9-81ED-4DB2-BD59-A6C34878D82A}">
                    <a16:rowId xmlns:a16="http://schemas.microsoft.com/office/drawing/2014/main" val="3577206117"/>
                  </a:ext>
                </a:extLst>
              </a:tr>
              <a:tr h="1147157">
                <a:tc>
                  <a:txBody>
                    <a:bodyPr/>
                    <a:lstStyle/>
                    <a:p>
                      <a:r>
                        <a:rPr lang="en-CA" dirty="0"/>
                        <a:t>Once we get the program working, we will save implementation costs because we don’t need to pay humans to sit and do it.</a:t>
                      </a:r>
                    </a:p>
                    <a:p>
                      <a:endParaRPr lang="en-CA" dirty="0"/>
                    </a:p>
                    <a:p>
                      <a:r>
                        <a:rPr lang="en-CA" dirty="0"/>
                        <a:t>Once we get the program working PROPERLY, we can be sure the process will be executed correctly.</a:t>
                      </a:r>
                    </a:p>
                  </a:txBody>
                  <a:tcPr/>
                </a:tc>
                <a:tc>
                  <a:txBody>
                    <a:bodyPr/>
                    <a:lstStyle/>
                    <a:p>
                      <a:r>
                        <a:rPr lang="en-CA" dirty="0"/>
                        <a:t>How can we find and encode into the Informatics System the knowledge we need as inputs to our processes, as well as the “human-factor” awareness and intuition to deal with incomplete or contradictory inputs.</a:t>
                      </a:r>
                    </a:p>
                  </a:txBody>
                  <a:tcPr/>
                </a:tc>
                <a:extLst>
                  <a:ext uri="{0D108BD9-81ED-4DB2-BD59-A6C34878D82A}">
                    <a16:rowId xmlns:a16="http://schemas.microsoft.com/office/drawing/2014/main" val="3616956124"/>
                  </a:ext>
                </a:extLst>
              </a:tr>
            </a:tbl>
          </a:graphicData>
        </a:graphic>
      </p:graphicFrame>
      <p:sp>
        <p:nvSpPr>
          <p:cNvPr id="5" name="Scroll: Horizontal 4">
            <a:extLst>
              <a:ext uri="{FF2B5EF4-FFF2-40B4-BE49-F238E27FC236}">
                <a16:creationId xmlns:a16="http://schemas.microsoft.com/office/drawing/2014/main" id="{C2921526-B12A-42A4-AD74-DD7F1C12C9D6}"/>
              </a:ext>
            </a:extLst>
          </p:cNvPr>
          <p:cNvSpPr/>
          <p:nvPr/>
        </p:nvSpPr>
        <p:spPr>
          <a:xfrm>
            <a:off x="6309360" y="4646815"/>
            <a:ext cx="5137265" cy="167917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Where does the knowledge live, and how do we access it and encode it into a format that can be consumed and controlled </a:t>
            </a:r>
            <a:r>
              <a:rPr lang="en-CA"/>
              <a:t>by our JAX RS code?</a:t>
            </a:r>
          </a:p>
        </p:txBody>
      </p:sp>
    </p:spTree>
    <p:extLst>
      <p:ext uri="{BB962C8B-B14F-4D97-AF65-F5344CB8AC3E}">
        <p14:creationId xmlns:p14="http://schemas.microsoft.com/office/powerpoint/2010/main" val="16950425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DDFD-EE19-41CE-A193-71C29EFFE0B7}"/>
              </a:ext>
            </a:extLst>
          </p:cNvPr>
          <p:cNvSpPr>
            <a:spLocks noGrp="1"/>
          </p:cNvSpPr>
          <p:nvPr>
            <p:ph type="title"/>
          </p:nvPr>
        </p:nvSpPr>
        <p:spPr>
          <a:xfrm>
            <a:off x="390331" y="365126"/>
            <a:ext cx="10515600" cy="840220"/>
          </a:xfrm>
          <a:solidFill>
            <a:schemeClr val="tx2">
              <a:lumMod val="20000"/>
              <a:lumOff val="80000"/>
            </a:schemeClr>
          </a:solidFill>
        </p:spPr>
        <p:txBody>
          <a:bodyPr/>
          <a:lstStyle/>
          <a:p>
            <a:r>
              <a:rPr lang="en-CA" dirty="0"/>
              <a:t>IF Only we Knew what we know</a:t>
            </a:r>
          </a:p>
        </p:txBody>
      </p:sp>
      <p:pic>
        <p:nvPicPr>
          <p:cNvPr id="5" name="Picture 4">
            <a:extLst>
              <a:ext uri="{FF2B5EF4-FFF2-40B4-BE49-F238E27FC236}">
                <a16:creationId xmlns:a16="http://schemas.microsoft.com/office/drawing/2014/main" id="{82243F58-4C2C-40C4-A616-BBF9B24008CF}"/>
              </a:ext>
            </a:extLst>
          </p:cNvPr>
          <p:cNvPicPr>
            <a:picLocks noChangeAspect="1"/>
          </p:cNvPicPr>
          <p:nvPr/>
        </p:nvPicPr>
        <p:blipFill>
          <a:blip r:embed="rId2"/>
          <a:stretch>
            <a:fillRect/>
          </a:stretch>
        </p:blipFill>
        <p:spPr>
          <a:xfrm>
            <a:off x="233265" y="1205346"/>
            <a:ext cx="7274767" cy="3334719"/>
          </a:xfrm>
          <a:prstGeom prst="rect">
            <a:avLst/>
          </a:prstGeom>
        </p:spPr>
      </p:pic>
      <p:sp>
        <p:nvSpPr>
          <p:cNvPr id="6" name="TextBox 5">
            <a:extLst>
              <a:ext uri="{FF2B5EF4-FFF2-40B4-BE49-F238E27FC236}">
                <a16:creationId xmlns:a16="http://schemas.microsoft.com/office/drawing/2014/main" id="{6DC329D9-A02C-4D06-9E63-86BCD717B0D0}"/>
              </a:ext>
            </a:extLst>
          </p:cNvPr>
          <p:cNvSpPr txBox="1"/>
          <p:nvPr/>
        </p:nvSpPr>
        <p:spPr>
          <a:xfrm>
            <a:off x="7613780" y="1205346"/>
            <a:ext cx="3368351" cy="3416320"/>
          </a:xfrm>
          <a:prstGeom prst="rect">
            <a:avLst/>
          </a:prstGeom>
          <a:noFill/>
        </p:spPr>
        <p:txBody>
          <a:bodyPr wrap="square" rtlCol="0">
            <a:spAutoFit/>
          </a:bodyPr>
          <a:lstStyle/>
          <a:p>
            <a:r>
              <a:rPr lang="en-CA" sz="2400" dirty="0">
                <a:latin typeface="Abadi" panose="020B0604020104020204" pitchFamily="34" charset="0"/>
              </a:rPr>
              <a:t>One of the big goals of the SOA Paradigm is to surface, and make available everywhere, in a programmatic format, all of the “soft knowledge” that is implicit in our Organization.</a:t>
            </a:r>
          </a:p>
        </p:txBody>
      </p:sp>
    </p:spTree>
    <p:extLst>
      <p:ext uri="{BB962C8B-B14F-4D97-AF65-F5344CB8AC3E}">
        <p14:creationId xmlns:p14="http://schemas.microsoft.com/office/powerpoint/2010/main" val="26455468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8E46-6C17-4353-82B3-AEEE0C136749}"/>
              </a:ext>
            </a:extLst>
          </p:cNvPr>
          <p:cNvSpPr>
            <a:spLocks noGrp="1"/>
          </p:cNvSpPr>
          <p:nvPr>
            <p:ph type="title"/>
          </p:nvPr>
        </p:nvSpPr>
        <p:spPr>
          <a:xfrm>
            <a:off x="838199" y="132368"/>
            <a:ext cx="10838411" cy="732155"/>
          </a:xfrm>
          <a:solidFill>
            <a:schemeClr val="accent1">
              <a:lumMod val="20000"/>
              <a:lumOff val="80000"/>
            </a:schemeClr>
          </a:solidFill>
        </p:spPr>
        <p:txBody>
          <a:bodyPr>
            <a:noAutofit/>
          </a:bodyPr>
          <a:lstStyle/>
          <a:p>
            <a:r>
              <a:rPr lang="en-CA" sz="3200" dirty="0"/>
              <a:t>Quick Review of Unified Process: (Agile Best Practices Guide)</a:t>
            </a:r>
          </a:p>
        </p:txBody>
      </p:sp>
      <p:sp>
        <p:nvSpPr>
          <p:cNvPr id="4" name="Rectangle 3">
            <a:extLst>
              <a:ext uri="{FF2B5EF4-FFF2-40B4-BE49-F238E27FC236}">
                <a16:creationId xmlns:a16="http://schemas.microsoft.com/office/drawing/2014/main" id="{62FE9532-7298-4F5F-9368-FBDB81E5425F}"/>
              </a:ext>
            </a:extLst>
          </p:cNvPr>
          <p:cNvSpPr/>
          <p:nvPr/>
        </p:nvSpPr>
        <p:spPr>
          <a:xfrm>
            <a:off x="515389" y="864523"/>
            <a:ext cx="224444" cy="5802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CC4CCC6F-AB44-4E33-87D7-0E3F2732119B}"/>
              </a:ext>
            </a:extLst>
          </p:cNvPr>
          <p:cNvSpPr txBox="1"/>
          <p:nvPr/>
        </p:nvSpPr>
        <p:spPr>
          <a:xfrm>
            <a:off x="914400" y="1110343"/>
            <a:ext cx="10439400" cy="369332"/>
          </a:xfrm>
          <a:prstGeom prst="rect">
            <a:avLst/>
          </a:prstGeom>
          <a:solidFill>
            <a:schemeClr val="bg2"/>
          </a:solidFill>
        </p:spPr>
        <p:txBody>
          <a:bodyPr wrap="square" rtlCol="0">
            <a:spAutoFit/>
          </a:bodyPr>
          <a:lstStyle/>
          <a:p>
            <a:r>
              <a:rPr lang="en-CA" dirty="0"/>
              <a:t>It starts with gathering requirements which we do by gathering User Stories</a:t>
            </a:r>
          </a:p>
        </p:txBody>
      </p:sp>
      <p:sp>
        <p:nvSpPr>
          <p:cNvPr id="6" name="TextBox 5">
            <a:extLst>
              <a:ext uri="{FF2B5EF4-FFF2-40B4-BE49-F238E27FC236}">
                <a16:creationId xmlns:a16="http://schemas.microsoft.com/office/drawing/2014/main" id="{0BD1F40C-F8F4-447E-B5D6-7A4462EF19F4}"/>
              </a:ext>
            </a:extLst>
          </p:cNvPr>
          <p:cNvSpPr txBox="1"/>
          <p:nvPr/>
        </p:nvSpPr>
        <p:spPr>
          <a:xfrm>
            <a:off x="914400" y="1725495"/>
            <a:ext cx="10439400" cy="923330"/>
          </a:xfrm>
          <a:prstGeom prst="rect">
            <a:avLst/>
          </a:prstGeom>
          <a:solidFill>
            <a:schemeClr val="accent2">
              <a:lumMod val="40000"/>
              <a:lumOff val="60000"/>
            </a:schemeClr>
          </a:solidFill>
        </p:spPr>
        <p:txBody>
          <a:bodyPr wrap="square" rtlCol="0">
            <a:spAutoFit/>
          </a:bodyPr>
          <a:lstStyle/>
          <a:p>
            <a:r>
              <a:rPr lang="en-CA" dirty="0"/>
              <a:t>We turn the User Stories into Use Cases // Using the technique of Lexical Analysis (https://youtu.be/DnCYcvRL9xg):</a:t>
            </a:r>
            <a:br>
              <a:rPr lang="en-CA" dirty="0"/>
            </a:br>
            <a:r>
              <a:rPr lang="en-CA" dirty="0"/>
              <a:t>As BIA business analysts: One of our big reasons for creating use cases is: Business Process Discovery</a:t>
            </a:r>
          </a:p>
        </p:txBody>
      </p:sp>
      <p:sp>
        <p:nvSpPr>
          <p:cNvPr id="7" name="TextBox 6">
            <a:extLst>
              <a:ext uri="{FF2B5EF4-FFF2-40B4-BE49-F238E27FC236}">
                <a16:creationId xmlns:a16="http://schemas.microsoft.com/office/drawing/2014/main" id="{F281B9F7-285A-4614-8FEC-8EAEA22BF64D}"/>
              </a:ext>
            </a:extLst>
          </p:cNvPr>
          <p:cNvSpPr txBox="1"/>
          <p:nvPr/>
        </p:nvSpPr>
        <p:spPr>
          <a:xfrm>
            <a:off x="914400" y="2967335"/>
            <a:ext cx="10439400" cy="923330"/>
          </a:xfrm>
          <a:prstGeom prst="rect">
            <a:avLst/>
          </a:prstGeom>
          <a:solidFill>
            <a:srgbClr val="FFFF00"/>
          </a:solidFill>
        </p:spPr>
        <p:txBody>
          <a:bodyPr wrap="square" rtlCol="0">
            <a:spAutoFit/>
          </a:bodyPr>
          <a:lstStyle/>
          <a:p>
            <a:r>
              <a:rPr lang="en-CA" dirty="0"/>
              <a:t>We turn the Use Cases into UML Entities. UML is a notational system. We draw boxes and lines to connect them together. The Boxes represent WHAT and WHAT ?  Classes (Java), Mediators (= Java Classes that provide our connection to Databases, POI, or other external resources)</a:t>
            </a:r>
          </a:p>
        </p:txBody>
      </p:sp>
      <p:sp>
        <p:nvSpPr>
          <p:cNvPr id="8" name="TextBox 7">
            <a:extLst>
              <a:ext uri="{FF2B5EF4-FFF2-40B4-BE49-F238E27FC236}">
                <a16:creationId xmlns:a16="http://schemas.microsoft.com/office/drawing/2014/main" id="{8220FFC1-1E59-49CA-A3BD-4F370977D8CB}"/>
              </a:ext>
            </a:extLst>
          </p:cNvPr>
          <p:cNvSpPr txBox="1"/>
          <p:nvPr/>
        </p:nvSpPr>
        <p:spPr>
          <a:xfrm>
            <a:off x="914400" y="4209175"/>
            <a:ext cx="10439400" cy="369332"/>
          </a:xfrm>
          <a:prstGeom prst="rect">
            <a:avLst/>
          </a:prstGeom>
          <a:solidFill>
            <a:srgbClr val="FFC000"/>
          </a:solidFill>
        </p:spPr>
        <p:txBody>
          <a:bodyPr wrap="square" rtlCol="0">
            <a:spAutoFit/>
          </a:bodyPr>
          <a:lstStyle/>
          <a:p>
            <a:r>
              <a:rPr lang="en-CA" dirty="0"/>
              <a:t>We study the UML Diagram and forward generate our Java Code from it. This is called Forward Engineering.</a:t>
            </a:r>
          </a:p>
        </p:txBody>
      </p:sp>
      <p:sp>
        <p:nvSpPr>
          <p:cNvPr id="10" name="TextBox 9">
            <a:extLst>
              <a:ext uri="{FF2B5EF4-FFF2-40B4-BE49-F238E27FC236}">
                <a16:creationId xmlns:a16="http://schemas.microsoft.com/office/drawing/2014/main" id="{0F74D180-18CD-4D4F-B299-865398C37F26}"/>
              </a:ext>
            </a:extLst>
          </p:cNvPr>
          <p:cNvSpPr txBox="1"/>
          <p:nvPr/>
        </p:nvSpPr>
        <p:spPr>
          <a:xfrm>
            <a:off x="914400" y="4712351"/>
            <a:ext cx="10439400" cy="369332"/>
          </a:xfrm>
          <a:prstGeom prst="rect">
            <a:avLst/>
          </a:prstGeom>
          <a:solidFill>
            <a:srgbClr val="FFC000"/>
          </a:solidFill>
        </p:spPr>
        <p:txBody>
          <a:bodyPr wrap="square" rtlCol="0">
            <a:spAutoFit/>
          </a:bodyPr>
          <a:lstStyle/>
          <a:p>
            <a:r>
              <a:rPr lang="en-CA" dirty="0"/>
              <a:t>What is reverse engineering? </a:t>
            </a:r>
            <a:r>
              <a:rPr lang="en-US" dirty="0"/>
              <a:t>Write UML diagrams from Java code</a:t>
            </a:r>
          </a:p>
        </p:txBody>
      </p:sp>
    </p:spTree>
    <p:extLst>
      <p:ext uri="{BB962C8B-B14F-4D97-AF65-F5344CB8AC3E}">
        <p14:creationId xmlns:p14="http://schemas.microsoft.com/office/powerpoint/2010/main" val="18017281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C1FF7-7E8A-47B2-9983-A4B102FFD1EF}"/>
              </a:ext>
            </a:extLst>
          </p:cNvPr>
          <p:cNvPicPr>
            <a:picLocks noChangeAspect="1"/>
          </p:cNvPicPr>
          <p:nvPr/>
        </p:nvPicPr>
        <p:blipFill>
          <a:blip r:embed="rId2"/>
          <a:stretch>
            <a:fillRect/>
          </a:stretch>
        </p:blipFill>
        <p:spPr>
          <a:xfrm>
            <a:off x="3081877" y="0"/>
            <a:ext cx="8958057" cy="6858000"/>
          </a:xfrm>
          <a:prstGeom prst="rect">
            <a:avLst/>
          </a:prstGeom>
        </p:spPr>
      </p:pic>
      <p:sp>
        <p:nvSpPr>
          <p:cNvPr id="6" name="TextBox 5">
            <a:extLst>
              <a:ext uri="{FF2B5EF4-FFF2-40B4-BE49-F238E27FC236}">
                <a16:creationId xmlns:a16="http://schemas.microsoft.com/office/drawing/2014/main" id="{C086A47B-D7B4-49CA-801A-BF3905FB674E}"/>
              </a:ext>
            </a:extLst>
          </p:cNvPr>
          <p:cNvSpPr txBox="1"/>
          <p:nvPr/>
        </p:nvSpPr>
        <p:spPr>
          <a:xfrm>
            <a:off x="195943" y="509791"/>
            <a:ext cx="2584579" cy="3693319"/>
          </a:xfrm>
          <a:prstGeom prst="rect">
            <a:avLst/>
          </a:prstGeom>
          <a:noFill/>
        </p:spPr>
        <p:txBody>
          <a:bodyPr wrap="square" rtlCol="0">
            <a:spAutoFit/>
          </a:bodyPr>
          <a:lstStyle/>
          <a:p>
            <a:r>
              <a:rPr lang="en-CA" dirty="0"/>
              <a:t>The purpose of creating Use Cases is to do </a:t>
            </a:r>
          </a:p>
          <a:p>
            <a:endParaRPr lang="en-CA" dirty="0"/>
          </a:p>
          <a:p>
            <a:r>
              <a:rPr lang="en-CA" dirty="0"/>
              <a:t>Business Process Discovery:</a:t>
            </a:r>
          </a:p>
          <a:p>
            <a:endParaRPr lang="en-CA" dirty="0"/>
          </a:p>
          <a:p>
            <a:r>
              <a:rPr lang="en-CA" dirty="0"/>
              <a:t>It starts by identifying ACTORS with GOALS and writing down the set of steps they do to make the goal happen. These steps are the business processes.</a:t>
            </a:r>
          </a:p>
        </p:txBody>
      </p:sp>
      <p:sp>
        <p:nvSpPr>
          <p:cNvPr id="7" name="TextBox 6">
            <a:extLst>
              <a:ext uri="{FF2B5EF4-FFF2-40B4-BE49-F238E27FC236}">
                <a16:creationId xmlns:a16="http://schemas.microsoft.com/office/drawing/2014/main" id="{83F7A039-5D7A-4683-8951-01F28C071582}"/>
              </a:ext>
            </a:extLst>
          </p:cNvPr>
          <p:cNvSpPr txBox="1"/>
          <p:nvPr/>
        </p:nvSpPr>
        <p:spPr>
          <a:xfrm>
            <a:off x="282633" y="4347556"/>
            <a:ext cx="2497889" cy="2308324"/>
          </a:xfrm>
          <a:prstGeom prst="rect">
            <a:avLst/>
          </a:prstGeom>
          <a:solidFill>
            <a:schemeClr val="accent1">
              <a:lumMod val="40000"/>
              <a:lumOff val="60000"/>
            </a:schemeClr>
          </a:solidFill>
        </p:spPr>
        <p:txBody>
          <a:bodyPr wrap="square" rtlCol="0">
            <a:spAutoFit/>
          </a:bodyPr>
          <a:lstStyle/>
          <a:p>
            <a:r>
              <a:rPr lang="en-CA" dirty="0"/>
              <a:t>ACTOR: Anything external to the SUD which: </a:t>
            </a:r>
          </a:p>
          <a:p>
            <a:pPr marL="342900" indent="-342900">
              <a:buAutoNum type="arabicPeriod"/>
            </a:pPr>
            <a:r>
              <a:rPr lang="en-CA" dirty="0"/>
              <a:t>Initiates/controls the behavior of the system</a:t>
            </a:r>
          </a:p>
          <a:p>
            <a:pPr marL="342900" indent="-342900">
              <a:buAutoNum type="arabicPeriod"/>
            </a:pPr>
            <a:r>
              <a:rPr lang="en-CA" dirty="0"/>
              <a:t>Receives some value update</a:t>
            </a:r>
          </a:p>
        </p:txBody>
      </p:sp>
    </p:spTree>
    <p:extLst>
      <p:ext uri="{BB962C8B-B14F-4D97-AF65-F5344CB8AC3E}">
        <p14:creationId xmlns:p14="http://schemas.microsoft.com/office/powerpoint/2010/main" val="9326269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8864-5C40-4ED0-B58D-634E1A4D2F61}"/>
              </a:ext>
            </a:extLst>
          </p:cNvPr>
          <p:cNvSpPr>
            <a:spLocks noGrp="1"/>
          </p:cNvSpPr>
          <p:nvPr>
            <p:ph type="title"/>
          </p:nvPr>
        </p:nvSpPr>
        <p:spPr>
          <a:xfrm>
            <a:off x="838200" y="365126"/>
            <a:ext cx="10515600" cy="649028"/>
          </a:xfrm>
        </p:spPr>
        <p:txBody>
          <a:bodyPr>
            <a:normAutofit fontScale="90000"/>
          </a:bodyPr>
          <a:lstStyle/>
          <a:p>
            <a:r>
              <a:rPr lang="en-CA" dirty="0"/>
              <a:t>JUNE 16 Class 07</a:t>
            </a:r>
          </a:p>
        </p:txBody>
      </p:sp>
      <p:sp>
        <p:nvSpPr>
          <p:cNvPr id="3" name="Content Placeholder 2">
            <a:extLst>
              <a:ext uri="{FF2B5EF4-FFF2-40B4-BE49-F238E27FC236}">
                <a16:creationId xmlns:a16="http://schemas.microsoft.com/office/drawing/2014/main" id="{0C8C8C47-D03B-43DB-BB51-F27E4014BC31}"/>
              </a:ext>
            </a:extLst>
          </p:cNvPr>
          <p:cNvSpPr>
            <a:spLocks noGrp="1"/>
          </p:cNvSpPr>
          <p:nvPr>
            <p:ph idx="1"/>
          </p:nvPr>
        </p:nvSpPr>
        <p:spPr>
          <a:xfrm>
            <a:off x="838200" y="1014154"/>
            <a:ext cx="10515600" cy="4930054"/>
          </a:xfrm>
        </p:spPr>
        <p:txBody>
          <a:bodyPr/>
          <a:lstStyle/>
          <a:p>
            <a:r>
              <a:rPr lang="en-CA" dirty="0"/>
              <a:t>Write the Simple Java Application:</a:t>
            </a:r>
          </a:p>
          <a:p>
            <a:r>
              <a:rPr lang="en-CA" dirty="0"/>
              <a:t>Learning outcomes:</a:t>
            </a:r>
          </a:p>
          <a:p>
            <a:pPr lvl="1"/>
            <a:r>
              <a:rPr lang="en-CA" dirty="0"/>
              <a:t>Setting the stage to create a JAX Application</a:t>
            </a:r>
          </a:p>
          <a:p>
            <a:pPr lvl="1"/>
            <a:r>
              <a:rPr lang="en-CA" dirty="0"/>
              <a:t>Resources: </a:t>
            </a:r>
            <a:r>
              <a:rPr lang="en-CA" dirty="0">
                <a:hlinkClick r:id="rId2"/>
              </a:rPr>
              <a:t>https://share.mindmanager.com/#publish/4egQjo_I43Z2rXFQm0BUzFPmsO2KT6UEwq-VF-10</a:t>
            </a:r>
            <a:r>
              <a:rPr lang="en-CA" dirty="0"/>
              <a:t> </a:t>
            </a:r>
          </a:p>
          <a:p>
            <a:pPr lvl="1"/>
            <a:endParaRPr lang="en-CA" dirty="0"/>
          </a:p>
          <a:p>
            <a:pPr marL="182563" lvl="1" indent="-182563"/>
            <a:r>
              <a:rPr lang="en-CA" dirty="0"/>
              <a:t>TASKING 1: CREATE A CALCULATOR JAVA PROGRAM:</a:t>
            </a:r>
          </a:p>
          <a:p>
            <a:pPr marL="639763" lvl="2" indent="-182563"/>
            <a:r>
              <a:rPr lang="en-CA" sz="1800" dirty="0">
                <a:latin typeface="Abadi" panose="020B0604020104020204" pitchFamily="34" charset="0"/>
              </a:rPr>
              <a:t>GOOD OO / ENCAPSULATION: STRONG USE OF METHODS (APIS) TO COMMUNICATE BETWEEN YOUR CLASSES</a:t>
            </a:r>
          </a:p>
          <a:p>
            <a:pPr marL="0" lvl="2" indent="182563"/>
            <a:r>
              <a:rPr lang="en-CA" sz="1800" dirty="0">
                <a:latin typeface="Abadi" panose="020B0604020104020204" pitchFamily="34" charset="0"/>
              </a:rPr>
              <a:t>TASKING 2: </a:t>
            </a:r>
          </a:p>
          <a:p>
            <a:pPr marL="0" lvl="2" indent="182563"/>
            <a:r>
              <a:rPr lang="en-CA" sz="1800" dirty="0">
                <a:latin typeface="Abadi" panose="020B0604020104020204" pitchFamily="34" charset="0"/>
              </a:rPr>
              <a:t>DESIGN THE COLLEGE ENROLLMENT SYSTEM USING UML: FORWARD GENERATE OUR JAVA APPLICATION FROM THE UML</a:t>
            </a:r>
          </a:p>
          <a:p>
            <a:pPr marL="639763" lvl="2" indent="-182563"/>
            <a:endParaRPr lang="en-CA" dirty="0"/>
          </a:p>
        </p:txBody>
      </p:sp>
    </p:spTree>
    <p:extLst>
      <p:ext uri="{BB962C8B-B14F-4D97-AF65-F5344CB8AC3E}">
        <p14:creationId xmlns:p14="http://schemas.microsoft.com/office/powerpoint/2010/main" val="446114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0F8B8B-65C4-E7ED-4CCE-E13476F75026}"/>
              </a:ext>
            </a:extLst>
          </p:cNvPr>
          <p:cNvSpPr>
            <a:spLocks noGrp="1"/>
          </p:cNvSpPr>
          <p:nvPr>
            <p:ph idx="1"/>
          </p:nvPr>
        </p:nvSpPr>
        <p:spPr>
          <a:xfrm>
            <a:off x="548054" y="172671"/>
            <a:ext cx="11057792" cy="398829"/>
          </a:xfrm>
        </p:spPr>
        <p:txBody>
          <a:bodyPr>
            <a:normAutofit fontScale="92500" lnSpcReduction="10000"/>
          </a:bodyPr>
          <a:lstStyle/>
          <a:p>
            <a:pPr marL="0" indent="0">
              <a:buNone/>
            </a:pPr>
            <a:r>
              <a:rPr lang="en-CA" sz="2400" dirty="0">
                <a:latin typeface="Latha" panose="020B0604020202020204" pitchFamily="34" charset="0"/>
                <a:cs typeface="Latha" panose="020B0604020202020204" pitchFamily="34" charset="0"/>
                <a:hlinkClick r:id="rId2"/>
              </a:rPr>
              <a:t>https://www.ibm.com/cloud/architecture/architectures/event-driven-cqrs-pattern/</a:t>
            </a:r>
            <a:r>
              <a:rPr lang="en-CA" sz="2400" dirty="0">
                <a:latin typeface="Latha" panose="020B0604020202020204" pitchFamily="34" charset="0"/>
                <a:cs typeface="Latha" panose="020B0604020202020204" pitchFamily="34" charset="0"/>
              </a:rPr>
              <a:t> </a:t>
            </a:r>
          </a:p>
        </p:txBody>
      </p:sp>
      <p:pic>
        <p:nvPicPr>
          <p:cNvPr id="5" name="Picture 4">
            <a:extLst>
              <a:ext uri="{FF2B5EF4-FFF2-40B4-BE49-F238E27FC236}">
                <a16:creationId xmlns:a16="http://schemas.microsoft.com/office/drawing/2014/main" id="{5C96AA33-67ED-9277-5646-D68DAAD1A31B}"/>
              </a:ext>
            </a:extLst>
          </p:cNvPr>
          <p:cNvPicPr>
            <a:picLocks noChangeAspect="1"/>
          </p:cNvPicPr>
          <p:nvPr/>
        </p:nvPicPr>
        <p:blipFill>
          <a:blip r:embed="rId3"/>
          <a:stretch>
            <a:fillRect/>
          </a:stretch>
        </p:blipFill>
        <p:spPr>
          <a:xfrm>
            <a:off x="353308" y="571500"/>
            <a:ext cx="11485384" cy="6172320"/>
          </a:xfrm>
          <a:prstGeom prst="rect">
            <a:avLst/>
          </a:prstGeom>
        </p:spPr>
      </p:pic>
      <p:pic>
        <p:nvPicPr>
          <p:cNvPr id="7" name="Picture 6">
            <a:extLst>
              <a:ext uri="{FF2B5EF4-FFF2-40B4-BE49-F238E27FC236}">
                <a16:creationId xmlns:a16="http://schemas.microsoft.com/office/drawing/2014/main" id="{54ADB95F-3010-9A51-C29F-860618186790}"/>
              </a:ext>
            </a:extLst>
          </p:cNvPr>
          <p:cNvPicPr>
            <a:picLocks noChangeAspect="1"/>
          </p:cNvPicPr>
          <p:nvPr/>
        </p:nvPicPr>
        <p:blipFill>
          <a:blip r:embed="rId4">
            <a:alphaModFix amt="61000"/>
          </a:blip>
          <a:stretch>
            <a:fillRect/>
          </a:stretch>
        </p:blipFill>
        <p:spPr>
          <a:xfrm>
            <a:off x="1611517" y="637455"/>
            <a:ext cx="9715616" cy="6047874"/>
          </a:xfrm>
          <a:prstGeom prst="rect">
            <a:avLst/>
          </a:prstGeom>
        </p:spPr>
      </p:pic>
    </p:spTree>
    <p:extLst>
      <p:ext uri="{BB962C8B-B14F-4D97-AF65-F5344CB8AC3E}">
        <p14:creationId xmlns:p14="http://schemas.microsoft.com/office/powerpoint/2010/main" val="6659324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196A-9F65-4EC0-8107-EBC2E209ABEC}"/>
              </a:ext>
            </a:extLst>
          </p:cNvPr>
          <p:cNvSpPr>
            <a:spLocks noGrp="1"/>
          </p:cNvSpPr>
          <p:nvPr>
            <p:ph type="title"/>
          </p:nvPr>
        </p:nvSpPr>
        <p:spPr>
          <a:xfrm>
            <a:off x="838200" y="365125"/>
            <a:ext cx="10515600" cy="836658"/>
          </a:xfrm>
          <a:solidFill>
            <a:schemeClr val="accent1">
              <a:lumMod val="40000"/>
              <a:lumOff val="60000"/>
            </a:schemeClr>
          </a:solidFill>
        </p:spPr>
        <p:txBody>
          <a:bodyPr/>
          <a:lstStyle/>
          <a:p>
            <a:r>
              <a:rPr lang="en-CA" dirty="0"/>
              <a:t>The Purpose of this course:</a:t>
            </a:r>
          </a:p>
        </p:txBody>
      </p:sp>
      <p:sp>
        <p:nvSpPr>
          <p:cNvPr id="3" name="Content Placeholder 2">
            <a:extLst>
              <a:ext uri="{FF2B5EF4-FFF2-40B4-BE49-F238E27FC236}">
                <a16:creationId xmlns:a16="http://schemas.microsoft.com/office/drawing/2014/main" id="{F96CC84B-F201-40C0-93F8-D4ADAFE4E0BA}"/>
              </a:ext>
            </a:extLst>
          </p:cNvPr>
          <p:cNvSpPr>
            <a:spLocks noGrp="1"/>
          </p:cNvSpPr>
          <p:nvPr>
            <p:ph idx="1"/>
          </p:nvPr>
        </p:nvSpPr>
        <p:spPr>
          <a:xfrm>
            <a:off x="838200" y="1375954"/>
            <a:ext cx="10515600" cy="4801009"/>
          </a:xfrm>
        </p:spPr>
        <p:txBody>
          <a:bodyPr/>
          <a:lstStyle/>
          <a:p>
            <a:r>
              <a:rPr lang="en-CA" dirty="0"/>
              <a:t>To wire up Business Processes to run like computer programs</a:t>
            </a:r>
          </a:p>
          <a:p>
            <a:r>
              <a:rPr lang="en-CA" dirty="0"/>
              <a:t>To Create Java Code to deliver Business Processes</a:t>
            </a:r>
          </a:p>
          <a:p>
            <a:r>
              <a:rPr lang="en-CA" dirty="0"/>
              <a:t>Jax WS: Java Web Services is the new version of Java 2 Enterprise Edition:</a:t>
            </a:r>
          </a:p>
        </p:txBody>
      </p:sp>
    </p:spTree>
    <p:extLst>
      <p:ext uri="{BB962C8B-B14F-4D97-AF65-F5344CB8AC3E}">
        <p14:creationId xmlns:p14="http://schemas.microsoft.com/office/powerpoint/2010/main" val="30404684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132C0-55F4-4C91-80A1-C230149E1172}"/>
              </a:ext>
            </a:extLst>
          </p:cNvPr>
          <p:cNvSpPr>
            <a:spLocks noGrp="1"/>
          </p:cNvSpPr>
          <p:nvPr>
            <p:ph type="title"/>
          </p:nvPr>
        </p:nvSpPr>
        <p:spPr>
          <a:xfrm>
            <a:off x="838200" y="138883"/>
            <a:ext cx="10515600" cy="748780"/>
          </a:xfrm>
          <a:solidFill>
            <a:schemeClr val="accent4"/>
          </a:solidFill>
        </p:spPr>
        <p:txBody>
          <a:bodyPr/>
          <a:lstStyle/>
          <a:p>
            <a:r>
              <a:rPr lang="en-CA" dirty="0"/>
              <a:t>WHY this matters:</a:t>
            </a:r>
          </a:p>
        </p:txBody>
      </p:sp>
      <p:pic>
        <p:nvPicPr>
          <p:cNvPr id="5" name="Picture 4">
            <a:extLst>
              <a:ext uri="{FF2B5EF4-FFF2-40B4-BE49-F238E27FC236}">
                <a16:creationId xmlns:a16="http://schemas.microsoft.com/office/drawing/2014/main" id="{CEC1E1A4-198E-4EED-ACE1-70DFD092A9A5}"/>
              </a:ext>
            </a:extLst>
          </p:cNvPr>
          <p:cNvPicPr>
            <a:picLocks noChangeAspect="1"/>
          </p:cNvPicPr>
          <p:nvPr/>
        </p:nvPicPr>
        <p:blipFill>
          <a:blip r:embed="rId2"/>
          <a:stretch>
            <a:fillRect/>
          </a:stretch>
        </p:blipFill>
        <p:spPr>
          <a:xfrm>
            <a:off x="0" y="790593"/>
            <a:ext cx="12192000" cy="4748912"/>
          </a:xfrm>
          <a:prstGeom prst="rect">
            <a:avLst/>
          </a:prstGeom>
        </p:spPr>
      </p:pic>
      <p:sp>
        <p:nvSpPr>
          <p:cNvPr id="6" name="TextBox 5">
            <a:extLst>
              <a:ext uri="{FF2B5EF4-FFF2-40B4-BE49-F238E27FC236}">
                <a16:creationId xmlns:a16="http://schemas.microsoft.com/office/drawing/2014/main" id="{F6854A6C-6A3A-4D91-8088-8600C2ABCF3B}"/>
              </a:ext>
            </a:extLst>
          </p:cNvPr>
          <p:cNvSpPr txBox="1"/>
          <p:nvPr/>
        </p:nvSpPr>
        <p:spPr>
          <a:xfrm>
            <a:off x="904973" y="5515707"/>
            <a:ext cx="10209229" cy="1323439"/>
          </a:xfrm>
          <a:prstGeom prst="rect">
            <a:avLst/>
          </a:prstGeom>
          <a:solidFill>
            <a:schemeClr val="accent3">
              <a:lumMod val="60000"/>
              <a:lumOff val="40000"/>
            </a:schemeClr>
          </a:solidFill>
        </p:spPr>
        <p:txBody>
          <a:bodyPr wrap="square" rtlCol="0">
            <a:spAutoFit/>
          </a:bodyPr>
          <a:lstStyle/>
          <a:p>
            <a:pPr algn="ctr"/>
            <a:r>
              <a:rPr lang="en-CA" sz="4000" dirty="0"/>
              <a:t>Employers cannot find enough people with these skills to fit the demand.</a:t>
            </a:r>
          </a:p>
        </p:txBody>
      </p:sp>
    </p:spTree>
    <p:extLst>
      <p:ext uri="{BB962C8B-B14F-4D97-AF65-F5344CB8AC3E}">
        <p14:creationId xmlns:p14="http://schemas.microsoft.com/office/powerpoint/2010/main" val="20757447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499A-906A-415A-A315-FBE979DC2BD6}"/>
              </a:ext>
            </a:extLst>
          </p:cNvPr>
          <p:cNvSpPr>
            <a:spLocks noGrp="1"/>
          </p:cNvSpPr>
          <p:nvPr>
            <p:ph type="title"/>
          </p:nvPr>
        </p:nvSpPr>
        <p:spPr/>
        <p:txBody>
          <a:bodyPr>
            <a:normAutofit/>
          </a:bodyPr>
          <a:lstStyle/>
          <a:p>
            <a:r>
              <a:rPr lang="en-US" sz="2800" b="0" i="0" dirty="0">
                <a:solidFill>
                  <a:srgbClr val="444444"/>
                </a:solidFill>
                <a:effectLst/>
                <a:latin typeface="helvetica" panose="020B0604020202020204" pitchFamily="34" charset="0"/>
              </a:rPr>
              <a:t>WHAT IS THE PURPOSE OF DOING THE UML ANALYSIS AND THE TECHNOLOGY PRODUCT DESIGN?</a:t>
            </a:r>
            <a:endParaRPr lang="en-CA" sz="2800" dirty="0"/>
          </a:p>
        </p:txBody>
      </p:sp>
      <p:sp>
        <p:nvSpPr>
          <p:cNvPr id="3" name="Content Placeholder 2">
            <a:extLst>
              <a:ext uri="{FF2B5EF4-FFF2-40B4-BE49-F238E27FC236}">
                <a16:creationId xmlns:a16="http://schemas.microsoft.com/office/drawing/2014/main" id="{5B2822D4-DA48-4FCD-A8DE-88FC6F19805C}"/>
              </a:ext>
            </a:extLst>
          </p:cNvPr>
          <p:cNvSpPr>
            <a:spLocks noGrp="1"/>
          </p:cNvSpPr>
          <p:nvPr>
            <p:ph idx="1"/>
          </p:nvPr>
        </p:nvSpPr>
        <p:spPr/>
        <p:txBody>
          <a:bodyPr/>
          <a:lstStyle/>
          <a:p>
            <a:r>
              <a:rPr lang="en-CA" dirty="0"/>
              <a:t>2 main outputs:</a:t>
            </a:r>
          </a:p>
          <a:p>
            <a:r>
              <a:rPr lang="en-CA" dirty="0"/>
              <a:t>Code</a:t>
            </a:r>
          </a:p>
          <a:p>
            <a:r>
              <a:rPr lang="en-CA" dirty="0"/>
              <a:t>Traceability Matrix: software testing plan</a:t>
            </a:r>
          </a:p>
        </p:txBody>
      </p:sp>
    </p:spTree>
    <p:extLst>
      <p:ext uri="{BB962C8B-B14F-4D97-AF65-F5344CB8AC3E}">
        <p14:creationId xmlns:p14="http://schemas.microsoft.com/office/powerpoint/2010/main" val="39323624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2E8D-EE4B-4D56-88DF-A83DAD7FF9AE}"/>
              </a:ext>
            </a:extLst>
          </p:cNvPr>
          <p:cNvSpPr>
            <a:spLocks noGrp="1"/>
          </p:cNvSpPr>
          <p:nvPr>
            <p:ph type="title"/>
          </p:nvPr>
        </p:nvSpPr>
        <p:spPr>
          <a:xfrm>
            <a:off x="838200" y="365125"/>
            <a:ext cx="10515600" cy="748451"/>
          </a:xfrm>
          <a:solidFill>
            <a:schemeClr val="bg2">
              <a:lumMod val="90000"/>
            </a:schemeClr>
          </a:solidFill>
        </p:spPr>
        <p:txBody>
          <a:bodyPr/>
          <a:lstStyle/>
          <a:p>
            <a:r>
              <a:rPr lang="en-CA" dirty="0"/>
              <a:t>SOA = Model View Controller Framework</a:t>
            </a:r>
          </a:p>
        </p:txBody>
      </p:sp>
      <p:sp>
        <p:nvSpPr>
          <p:cNvPr id="3" name="Content Placeholder 2">
            <a:extLst>
              <a:ext uri="{FF2B5EF4-FFF2-40B4-BE49-F238E27FC236}">
                <a16:creationId xmlns:a16="http://schemas.microsoft.com/office/drawing/2014/main" id="{26A915C6-854D-4E38-90D9-3BC9C00A0CBC}"/>
              </a:ext>
            </a:extLst>
          </p:cNvPr>
          <p:cNvSpPr>
            <a:spLocks noGrp="1"/>
          </p:cNvSpPr>
          <p:nvPr>
            <p:ph idx="1"/>
          </p:nvPr>
        </p:nvSpPr>
        <p:spPr>
          <a:xfrm>
            <a:off x="9085907" y="1463487"/>
            <a:ext cx="2140390" cy="4351338"/>
          </a:xfrm>
          <a:solidFill>
            <a:schemeClr val="accent4">
              <a:lumMod val="40000"/>
              <a:lumOff val="60000"/>
            </a:schemeClr>
          </a:solidFill>
        </p:spPr>
        <p:txBody>
          <a:bodyPr/>
          <a:lstStyle/>
          <a:p>
            <a:pPr marL="0" indent="0">
              <a:buNone/>
            </a:pPr>
            <a:r>
              <a:rPr lang="en-CA" dirty="0"/>
              <a:t>VIEW: POI : POINT of Interaction of the User with the System</a:t>
            </a:r>
          </a:p>
          <a:p>
            <a:pPr marL="0" indent="0">
              <a:buNone/>
            </a:pPr>
            <a:endParaRPr lang="en-CA" dirty="0"/>
          </a:p>
          <a:p>
            <a:pPr marL="0" indent="0">
              <a:buNone/>
            </a:pPr>
            <a:r>
              <a:rPr lang="en-CA" dirty="0" err="1"/>
              <a:t>Iphone</a:t>
            </a:r>
            <a:r>
              <a:rPr lang="en-CA" dirty="0"/>
              <a:t> screen</a:t>
            </a:r>
          </a:p>
          <a:p>
            <a:pPr marL="0" indent="0">
              <a:buNone/>
            </a:pPr>
            <a:r>
              <a:rPr lang="en-CA" dirty="0"/>
              <a:t>HTML FORM</a:t>
            </a:r>
          </a:p>
        </p:txBody>
      </p:sp>
      <p:sp>
        <p:nvSpPr>
          <p:cNvPr id="4" name="Content Placeholder 2">
            <a:extLst>
              <a:ext uri="{FF2B5EF4-FFF2-40B4-BE49-F238E27FC236}">
                <a16:creationId xmlns:a16="http://schemas.microsoft.com/office/drawing/2014/main" id="{DD01F6FB-88DE-40FF-BC40-E4A9F2AF6745}"/>
              </a:ext>
            </a:extLst>
          </p:cNvPr>
          <p:cNvSpPr txBox="1">
            <a:spLocks/>
          </p:cNvSpPr>
          <p:nvPr/>
        </p:nvSpPr>
        <p:spPr>
          <a:xfrm>
            <a:off x="6232556" y="1463487"/>
            <a:ext cx="2140390" cy="435133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CONTROLLER</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Implement the algorithm</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Implement the Use Cases</a:t>
            </a:r>
          </a:p>
        </p:txBody>
      </p:sp>
      <p:sp>
        <p:nvSpPr>
          <p:cNvPr id="5" name="Rectangle 4">
            <a:extLst>
              <a:ext uri="{FF2B5EF4-FFF2-40B4-BE49-F238E27FC236}">
                <a16:creationId xmlns:a16="http://schemas.microsoft.com/office/drawing/2014/main" id="{B98CDD33-B004-4C23-B986-DB9DBAFF10C6}"/>
              </a:ext>
            </a:extLst>
          </p:cNvPr>
          <p:cNvSpPr/>
          <p:nvPr/>
        </p:nvSpPr>
        <p:spPr>
          <a:xfrm>
            <a:off x="838199" y="1439985"/>
            <a:ext cx="4681395" cy="968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BUSINESS MODEL: The topology of data and business processes that operate the Business</a:t>
            </a:r>
          </a:p>
        </p:txBody>
      </p:sp>
      <p:sp>
        <p:nvSpPr>
          <p:cNvPr id="6" name="TextBox 5">
            <a:extLst>
              <a:ext uri="{FF2B5EF4-FFF2-40B4-BE49-F238E27FC236}">
                <a16:creationId xmlns:a16="http://schemas.microsoft.com/office/drawing/2014/main" id="{6AF556D5-5728-42B9-8196-4634A65CFD03}"/>
              </a:ext>
            </a:extLst>
          </p:cNvPr>
          <p:cNvSpPr txBox="1"/>
          <p:nvPr/>
        </p:nvSpPr>
        <p:spPr>
          <a:xfrm>
            <a:off x="838199" y="2514600"/>
            <a:ext cx="1968751" cy="1446550"/>
          </a:xfrm>
          <a:prstGeom prst="rect">
            <a:avLst/>
          </a:prstGeom>
          <a:solidFill>
            <a:srgbClr val="FFFF00"/>
          </a:solidFill>
        </p:spPr>
        <p:txBody>
          <a:bodyPr wrap="square" rtlCol="0">
            <a:noAutofit/>
          </a:bodyPr>
          <a:lstStyle/>
          <a:p>
            <a:pPr algn="ctr"/>
            <a:r>
              <a:rPr lang="en-CA" sz="4400" dirty="0">
                <a:latin typeface="Abadi" panose="020B0604020104020204" pitchFamily="34" charset="0"/>
              </a:rPr>
              <a:t>Data</a:t>
            </a:r>
          </a:p>
        </p:txBody>
      </p:sp>
      <p:sp>
        <p:nvSpPr>
          <p:cNvPr id="7" name="TextBox 6">
            <a:extLst>
              <a:ext uri="{FF2B5EF4-FFF2-40B4-BE49-F238E27FC236}">
                <a16:creationId xmlns:a16="http://schemas.microsoft.com/office/drawing/2014/main" id="{3BC66249-2B94-4D37-8DA0-38293D0979B7}"/>
              </a:ext>
            </a:extLst>
          </p:cNvPr>
          <p:cNvSpPr txBox="1"/>
          <p:nvPr/>
        </p:nvSpPr>
        <p:spPr>
          <a:xfrm>
            <a:off x="2972709" y="2514600"/>
            <a:ext cx="2623998" cy="1446550"/>
          </a:xfrm>
          <a:prstGeom prst="rect">
            <a:avLst/>
          </a:prstGeom>
          <a:solidFill>
            <a:srgbClr val="FFFF00"/>
          </a:solidFill>
        </p:spPr>
        <p:txBody>
          <a:bodyPr wrap="square" rtlCol="0">
            <a:spAutoFit/>
          </a:bodyPr>
          <a:lstStyle/>
          <a:p>
            <a:pPr algn="ctr"/>
            <a:r>
              <a:rPr lang="en-CA" sz="4400" dirty="0">
                <a:latin typeface="Abadi" panose="020B0604020104020204" pitchFamily="34" charset="0"/>
              </a:rPr>
              <a:t>Business Processes</a:t>
            </a:r>
          </a:p>
        </p:txBody>
      </p:sp>
      <p:sp>
        <p:nvSpPr>
          <p:cNvPr id="8" name="Rectangle 7">
            <a:extLst>
              <a:ext uri="{FF2B5EF4-FFF2-40B4-BE49-F238E27FC236}">
                <a16:creationId xmlns:a16="http://schemas.microsoft.com/office/drawing/2014/main" id="{6B133A05-20CC-4A05-BF16-5B55E365038D}"/>
              </a:ext>
            </a:extLst>
          </p:cNvPr>
          <p:cNvSpPr/>
          <p:nvPr/>
        </p:nvSpPr>
        <p:spPr>
          <a:xfrm>
            <a:off x="484094" y="4172938"/>
            <a:ext cx="2322856" cy="968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This can be done with a </a:t>
            </a:r>
            <a:r>
              <a:rPr lang="en-CA" dirty="0" err="1"/>
              <a:t>a</a:t>
            </a:r>
            <a:r>
              <a:rPr lang="en-CA" dirty="0"/>
              <a:t> </a:t>
            </a:r>
            <a:r>
              <a:rPr lang="en-CA" dirty="0" err="1"/>
              <a:t>sql</a:t>
            </a:r>
            <a:r>
              <a:rPr lang="en-CA" dirty="0"/>
              <a:t> or NO SQL </a:t>
            </a:r>
            <a:r>
              <a:rPr lang="en-CA" dirty="0" err="1"/>
              <a:t>db</a:t>
            </a:r>
            <a:r>
              <a:rPr lang="en-CA" dirty="0"/>
              <a:t> (MONGO DB)</a:t>
            </a:r>
          </a:p>
        </p:txBody>
      </p:sp>
      <p:sp>
        <p:nvSpPr>
          <p:cNvPr id="10" name="TextBox 9">
            <a:extLst>
              <a:ext uri="{FF2B5EF4-FFF2-40B4-BE49-F238E27FC236}">
                <a16:creationId xmlns:a16="http://schemas.microsoft.com/office/drawing/2014/main" id="{78CD023A-5352-4122-8B66-E85CCC172E7D}"/>
              </a:ext>
            </a:extLst>
          </p:cNvPr>
          <p:cNvSpPr txBox="1"/>
          <p:nvPr/>
        </p:nvSpPr>
        <p:spPr>
          <a:xfrm>
            <a:off x="2972709" y="3961150"/>
            <a:ext cx="2623998" cy="2031325"/>
          </a:xfrm>
          <a:prstGeom prst="rect">
            <a:avLst/>
          </a:prstGeom>
          <a:solidFill>
            <a:schemeClr val="tx2">
              <a:lumMod val="20000"/>
              <a:lumOff val="80000"/>
            </a:schemeClr>
          </a:solidFill>
        </p:spPr>
        <p:txBody>
          <a:bodyPr wrap="square" rtlCol="0">
            <a:spAutoFit/>
          </a:bodyPr>
          <a:lstStyle/>
          <a:p>
            <a:r>
              <a:rPr lang="en-US" dirty="0"/>
              <a:t>How can we store business process descriptions in a database ? This is the PIVOT of SOA Value Delivery! </a:t>
            </a:r>
          </a:p>
          <a:p>
            <a:r>
              <a:rPr lang="en-US" dirty="0"/>
              <a:t>If we could NOT do this – We could not have SOA!</a:t>
            </a:r>
          </a:p>
        </p:txBody>
      </p:sp>
      <p:sp>
        <p:nvSpPr>
          <p:cNvPr id="11" name="TextBox 10">
            <a:extLst>
              <a:ext uri="{FF2B5EF4-FFF2-40B4-BE49-F238E27FC236}">
                <a16:creationId xmlns:a16="http://schemas.microsoft.com/office/drawing/2014/main" id="{7C2F38D1-5373-4969-B29A-A590AAFF6B22}"/>
              </a:ext>
            </a:extLst>
          </p:cNvPr>
          <p:cNvSpPr txBox="1"/>
          <p:nvPr/>
        </p:nvSpPr>
        <p:spPr>
          <a:xfrm>
            <a:off x="2939581" y="5895542"/>
            <a:ext cx="2925225" cy="923330"/>
          </a:xfrm>
          <a:prstGeom prst="rect">
            <a:avLst/>
          </a:prstGeom>
          <a:noFill/>
        </p:spPr>
        <p:txBody>
          <a:bodyPr wrap="square" rtlCol="0">
            <a:spAutoFit/>
          </a:bodyPr>
          <a:lstStyle/>
          <a:p>
            <a:r>
              <a:rPr lang="en-CA" dirty="0"/>
              <a:t>Business Process Modeler Notation and Business Process Execution Language</a:t>
            </a:r>
          </a:p>
        </p:txBody>
      </p:sp>
      <p:sp>
        <p:nvSpPr>
          <p:cNvPr id="12" name="Oval 11">
            <a:extLst>
              <a:ext uri="{FF2B5EF4-FFF2-40B4-BE49-F238E27FC236}">
                <a16:creationId xmlns:a16="http://schemas.microsoft.com/office/drawing/2014/main" id="{4B6D7F11-C7FC-419D-8420-BD997B40A9A0}"/>
              </a:ext>
            </a:extLst>
          </p:cNvPr>
          <p:cNvSpPr/>
          <p:nvPr/>
        </p:nvSpPr>
        <p:spPr>
          <a:xfrm>
            <a:off x="251012" y="5235388"/>
            <a:ext cx="2453598" cy="14074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You will probably use a MONGO </a:t>
            </a:r>
            <a:r>
              <a:rPr lang="en-CA" dirty="0" err="1"/>
              <a:t>d.s.</a:t>
            </a:r>
            <a:r>
              <a:rPr lang="en-CA" dirty="0"/>
              <a:t> to implement this.</a:t>
            </a:r>
          </a:p>
        </p:txBody>
      </p:sp>
    </p:spTree>
    <p:extLst>
      <p:ext uri="{BB962C8B-B14F-4D97-AF65-F5344CB8AC3E}">
        <p14:creationId xmlns:p14="http://schemas.microsoft.com/office/powerpoint/2010/main" val="19344673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2E8D-EE4B-4D56-88DF-A83DAD7FF9AE}"/>
              </a:ext>
            </a:extLst>
          </p:cNvPr>
          <p:cNvSpPr>
            <a:spLocks noGrp="1"/>
          </p:cNvSpPr>
          <p:nvPr>
            <p:ph type="title"/>
          </p:nvPr>
        </p:nvSpPr>
        <p:spPr>
          <a:xfrm>
            <a:off x="838200" y="365125"/>
            <a:ext cx="10515600" cy="1535393"/>
          </a:xfrm>
          <a:solidFill>
            <a:schemeClr val="bg2">
              <a:lumMod val="90000"/>
            </a:schemeClr>
          </a:solidFill>
        </p:spPr>
        <p:txBody>
          <a:bodyPr>
            <a:normAutofit/>
          </a:bodyPr>
          <a:lstStyle/>
          <a:p>
            <a:r>
              <a:rPr lang="en-CA" dirty="0"/>
              <a:t>The new approach to writing code and architecting IT Applications that enables SOA:</a:t>
            </a:r>
          </a:p>
        </p:txBody>
      </p:sp>
      <p:sp>
        <p:nvSpPr>
          <p:cNvPr id="13" name="Oval 12">
            <a:extLst>
              <a:ext uri="{FF2B5EF4-FFF2-40B4-BE49-F238E27FC236}">
                <a16:creationId xmlns:a16="http://schemas.microsoft.com/office/drawing/2014/main" id="{A528EB82-5141-4E2E-83F1-D584E0CAB1B0}"/>
              </a:ext>
            </a:extLst>
          </p:cNvPr>
          <p:cNvSpPr/>
          <p:nvPr/>
        </p:nvSpPr>
        <p:spPr>
          <a:xfrm>
            <a:off x="1246094" y="2124635"/>
            <a:ext cx="4186517" cy="38906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Code Oriented Architecture:</a:t>
            </a:r>
          </a:p>
          <a:p>
            <a:pPr algn="ctr"/>
            <a:r>
              <a:rPr lang="en-CA" dirty="0"/>
              <a:t>Our algorithms, our business process flow: All the stuff that happens in the Controller partition </a:t>
            </a:r>
          </a:p>
          <a:p>
            <a:pPr algn="ctr"/>
            <a:r>
              <a:rPr lang="en-CA" dirty="0"/>
              <a:t>Is poured in Cement</a:t>
            </a:r>
          </a:p>
        </p:txBody>
      </p:sp>
      <p:sp>
        <p:nvSpPr>
          <p:cNvPr id="14" name="Oval 13">
            <a:extLst>
              <a:ext uri="{FF2B5EF4-FFF2-40B4-BE49-F238E27FC236}">
                <a16:creationId xmlns:a16="http://schemas.microsoft.com/office/drawing/2014/main" id="{C52DACB3-86A2-44D3-8C1D-C4C2217B3AB3}"/>
              </a:ext>
            </a:extLst>
          </p:cNvPr>
          <p:cNvSpPr/>
          <p:nvPr/>
        </p:nvSpPr>
        <p:spPr>
          <a:xfrm>
            <a:off x="6311153" y="1972236"/>
            <a:ext cx="4634753" cy="43030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3600" dirty="0">
                <a:solidFill>
                  <a:schemeClr val="tx1">
                    <a:lumMod val="95000"/>
                    <a:lumOff val="5000"/>
                  </a:schemeClr>
                </a:solidFill>
                <a:latin typeface="Amasis MT Pro" panose="02040504050005020304" pitchFamily="18" charset="0"/>
              </a:rPr>
              <a:t>In this new SOA World:</a:t>
            </a:r>
          </a:p>
          <a:p>
            <a:pPr algn="ctr"/>
            <a:r>
              <a:rPr lang="en-CA" sz="3600" dirty="0">
                <a:solidFill>
                  <a:schemeClr val="tx1">
                    <a:lumMod val="95000"/>
                    <a:lumOff val="5000"/>
                  </a:schemeClr>
                </a:solidFill>
                <a:latin typeface="Amasis MT Pro" panose="02040504050005020304" pitchFamily="18" charset="0"/>
              </a:rPr>
              <a:t>We build SERVICE ORIENTED Architectures</a:t>
            </a:r>
          </a:p>
        </p:txBody>
      </p:sp>
      <p:sp>
        <p:nvSpPr>
          <p:cNvPr id="15" name="Arrow: Right 14">
            <a:extLst>
              <a:ext uri="{FF2B5EF4-FFF2-40B4-BE49-F238E27FC236}">
                <a16:creationId xmlns:a16="http://schemas.microsoft.com/office/drawing/2014/main" id="{CC607BBC-1AD3-4B1D-B7B0-59ABE3728B01}"/>
              </a:ext>
            </a:extLst>
          </p:cNvPr>
          <p:cNvSpPr/>
          <p:nvPr/>
        </p:nvSpPr>
        <p:spPr>
          <a:xfrm>
            <a:off x="5020236" y="3657600"/>
            <a:ext cx="1873624" cy="82475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63842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2E8D-EE4B-4D56-88DF-A83DAD7FF9AE}"/>
              </a:ext>
            </a:extLst>
          </p:cNvPr>
          <p:cNvSpPr>
            <a:spLocks noGrp="1"/>
          </p:cNvSpPr>
          <p:nvPr>
            <p:ph type="title"/>
          </p:nvPr>
        </p:nvSpPr>
        <p:spPr>
          <a:xfrm>
            <a:off x="838200" y="74986"/>
            <a:ext cx="10515600" cy="1535393"/>
          </a:xfrm>
          <a:solidFill>
            <a:schemeClr val="bg2">
              <a:lumMod val="90000"/>
            </a:schemeClr>
          </a:solidFill>
        </p:spPr>
        <p:txBody>
          <a:bodyPr>
            <a:normAutofit/>
          </a:bodyPr>
          <a:lstStyle/>
          <a:p>
            <a:r>
              <a:rPr lang="en-CA" dirty="0"/>
              <a:t>The new approach to modeling data is: Schema-less, NO SQL databases (MONGO DB)</a:t>
            </a:r>
          </a:p>
        </p:txBody>
      </p:sp>
      <p:sp>
        <p:nvSpPr>
          <p:cNvPr id="3" name="Star: 5 Points 2">
            <a:extLst>
              <a:ext uri="{FF2B5EF4-FFF2-40B4-BE49-F238E27FC236}">
                <a16:creationId xmlns:a16="http://schemas.microsoft.com/office/drawing/2014/main" id="{3F55C287-FA7B-4DFE-AE06-9F32AC6EBE7D}"/>
              </a:ext>
            </a:extLst>
          </p:cNvPr>
          <p:cNvSpPr/>
          <p:nvPr/>
        </p:nvSpPr>
        <p:spPr>
          <a:xfrm>
            <a:off x="7602071" y="2268071"/>
            <a:ext cx="4589929" cy="3738282"/>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tx1">
                    <a:lumMod val="95000"/>
                    <a:lumOff val="5000"/>
                  </a:schemeClr>
                </a:solidFill>
              </a:rPr>
              <a:t>About 70% of designing an IT solution is designing the Data store</a:t>
            </a:r>
          </a:p>
        </p:txBody>
      </p:sp>
      <p:sp>
        <p:nvSpPr>
          <p:cNvPr id="4" name="Rectangle 3">
            <a:extLst>
              <a:ext uri="{FF2B5EF4-FFF2-40B4-BE49-F238E27FC236}">
                <a16:creationId xmlns:a16="http://schemas.microsoft.com/office/drawing/2014/main" id="{49AA869E-64E2-4EB2-813C-2777DABE1CF5}"/>
              </a:ext>
            </a:extLst>
          </p:cNvPr>
          <p:cNvSpPr/>
          <p:nvPr/>
        </p:nvSpPr>
        <p:spPr>
          <a:xfrm>
            <a:off x="179294" y="2259106"/>
            <a:ext cx="3039035" cy="3379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SQL Datastores:</a:t>
            </a:r>
          </a:p>
          <a:p>
            <a:pPr algn="ctr"/>
            <a:r>
              <a:rPr lang="en-CA" dirty="0"/>
              <a:t>Codd’s 13 Laws</a:t>
            </a:r>
          </a:p>
          <a:p>
            <a:pPr algn="ctr"/>
            <a:r>
              <a:rPr lang="en-CA" dirty="0"/>
              <a:t>Count on having a Primary Key</a:t>
            </a:r>
          </a:p>
          <a:p>
            <a:pPr algn="ctr"/>
            <a:endParaRPr lang="en-CA" dirty="0"/>
          </a:p>
          <a:p>
            <a:pPr algn="ctr"/>
            <a:r>
              <a:rPr lang="en-CA" dirty="0"/>
              <a:t>SQL data structures are NOT mutable (changeable) under program control.</a:t>
            </a:r>
          </a:p>
        </p:txBody>
      </p:sp>
      <p:sp>
        <p:nvSpPr>
          <p:cNvPr id="8" name="Rectangle 7">
            <a:extLst>
              <a:ext uri="{FF2B5EF4-FFF2-40B4-BE49-F238E27FC236}">
                <a16:creationId xmlns:a16="http://schemas.microsoft.com/office/drawing/2014/main" id="{DC52559C-D1F1-4500-A8CD-C9F06D5D9D16}"/>
              </a:ext>
            </a:extLst>
          </p:cNvPr>
          <p:cNvSpPr/>
          <p:nvPr/>
        </p:nvSpPr>
        <p:spPr>
          <a:xfrm>
            <a:off x="3657600" y="2268071"/>
            <a:ext cx="3039035" cy="3379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MONGO DB:</a:t>
            </a:r>
          </a:p>
          <a:p>
            <a:pPr algn="ctr"/>
            <a:r>
              <a:rPr lang="en-CA" dirty="0"/>
              <a:t>Uses xml JSON text files to describe the data (not structures like SQL Tables)</a:t>
            </a:r>
          </a:p>
          <a:p>
            <a:pPr algn="ctr"/>
            <a:endParaRPr lang="en-CA" dirty="0"/>
          </a:p>
          <a:p>
            <a:pPr algn="ctr"/>
            <a:r>
              <a:rPr lang="en-CA" dirty="0"/>
              <a:t>Benefit:</a:t>
            </a:r>
          </a:p>
          <a:p>
            <a:pPr algn="ctr"/>
            <a:r>
              <a:rPr lang="en-CA" dirty="0"/>
              <a:t>You can programmatically change the way your data is stored at run time. </a:t>
            </a:r>
          </a:p>
        </p:txBody>
      </p:sp>
    </p:spTree>
    <p:extLst>
      <p:ext uri="{BB962C8B-B14F-4D97-AF65-F5344CB8AC3E}">
        <p14:creationId xmlns:p14="http://schemas.microsoft.com/office/powerpoint/2010/main" val="39082146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0B87DC-405C-48AC-A17D-B0B10E9E3540}"/>
              </a:ext>
            </a:extLst>
          </p:cNvPr>
          <p:cNvSpPr/>
          <p:nvPr/>
        </p:nvSpPr>
        <p:spPr>
          <a:xfrm>
            <a:off x="615142" y="673331"/>
            <a:ext cx="3391593" cy="1712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Abadi" panose="020B0604020104020204" pitchFamily="34" charset="0"/>
              </a:rPr>
              <a:t>The Emerging Trend in IT Architectures is:</a:t>
            </a:r>
          </a:p>
        </p:txBody>
      </p:sp>
      <p:sp>
        <p:nvSpPr>
          <p:cNvPr id="5" name="Oval 4">
            <a:extLst>
              <a:ext uri="{FF2B5EF4-FFF2-40B4-BE49-F238E27FC236}">
                <a16:creationId xmlns:a16="http://schemas.microsoft.com/office/drawing/2014/main" id="{0F4683DA-9A16-484F-93BC-C4193937BFC9}"/>
              </a:ext>
            </a:extLst>
          </p:cNvPr>
          <p:cNvSpPr/>
          <p:nvPr/>
        </p:nvSpPr>
        <p:spPr>
          <a:xfrm>
            <a:off x="1105593" y="1945178"/>
            <a:ext cx="2818014" cy="12884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ln w="0"/>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Decentralization</a:t>
            </a:r>
          </a:p>
        </p:txBody>
      </p:sp>
      <p:sp>
        <p:nvSpPr>
          <p:cNvPr id="6" name="Rectangle 5">
            <a:extLst>
              <a:ext uri="{FF2B5EF4-FFF2-40B4-BE49-F238E27FC236}">
                <a16:creationId xmlns:a16="http://schemas.microsoft.com/office/drawing/2014/main" id="{C8EBEC30-1A0B-4A2E-8948-89D81D79BCEF}"/>
              </a:ext>
            </a:extLst>
          </p:cNvPr>
          <p:cNvSpPr/>
          <p:nvPr/>
        </p:nvSpPr>
        <p:spPr>
          <a:xfrm>
            <a:off x="4400203" y="673331"/>
            <a:ext cx="3629892" cy="171242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lumMod val="95000"/>
                    <a:lumOff val="5000"/>
                  </a:schemeClr>
                </a:solidFill>
              </a:rPr>
              <a:t>We implement decentralization by:</a:t>
            </a:r>
          </a:p>
        </p:txBody>
      </p:sp>
      <p:sp>
        <p:nvSpPr>
          <p:cNvPr id="7" name="Oval 6">
            <a:extLst>
              <a:ext uri="{FF2B5EF4-FFF2-40B4-BE49-F238E27FC236}">
                <a16:creationId xmlns:a16="http://schemas.microsoft.com/office/drawing/2014/main" id="{7D22872F-786C-4846-94D2-66DFE1687B31}"/>
              </a:ext>
            </a:extLst>
          </p:cNvPr>
          <p:cNvSpPr/>
          <p:nvPr/>
        </p:nvSpPr>
        <p:spPr>
          <a:xfrm>
            <a:off x="5345086" y="2056014"/>
            <a:ext cx="2818014" cy="128847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ln w="0"/>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Use of applicable Java Design Patterns</a:t>
            </a:r>
          </a:p>
        </p:txBody>
      </p:sp>
    </p:spTree>
    <p:extLst>
      <p:ext uri="{BB962C8B-B14F-4D97-AF65-F5344CB8AC3E}">
        <p14:creationId xmlns:p14="http://schemas.microsoft.com/office/powerpoint/2010/main" val="230451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80">
                                          <p:stCondLst>
                                            <p:cond delay="0"/>
                                          </p:stCondLst>
                                        </p:cTn>
                                        <p:tgtEl>
                                          <p:spTgt spid="6"/>
                                        </p:tgtEl>
                                      </p:cBhvr>
                                    </p:animEffect>
                                    <p:anim calcmode="lin" valueType="num">
                                      <p:cBhvr>
                                        <p:cTn id="1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4" dur="26">
                                          <p:stCondLst>
                                            <p:cond delay="650"/>
                                          </p:stCondLst>
                                        </p:cTn>
                                        <p:tgtEl>
                                          <p:spTgt spid="6"/>
                                        </p:tgtEl>
                                      </p:cBhvr>
                                      <p:to x="100000" y="60000"/>
                                    </p:animScale>
                                    <p:animScale>
                                      <p:cBhvr>
                                        <p:cTn id="25" dur="166" decel="50000">
                                          <p:stCondLst>
                                            <p:cond delay="676"/>
                                          </p:stCondLst>
                                        </p:cTn>
                                        <p:tgtEl>
                                          <p:spTgt spid="6"/>
                                        </p:tgtEl>
                                      </p:cBhvr>
                                      <p:to x="100000" y="100000"/>
                                    </p:animScale>
                                    <p:animScale>
                                      <p:cBhvr>
                                        <p:cTn id="26" dur="26">
                                          <p:stCondLst>
                                            <p:cond delay="1312"/>
                                          </p:stCondLst>
                                        </p:cTn>
                                        <p:tgtEl>
                                          <p:spTgt spid="6"/>
                                        </p:tgtEl>
                                      </p:cBhvr>
                                      <p:to x="100000" y="80000"/>
                                    </p:animScale>
                                    <p:animScale>
                                      <p:cBhvr>
                                        <p:cTn id="27" dur="166" decel="50000">
                                          <p:stCondLst>
                                            <p:cond delay="1338"/>
                                          </p:stCondLst>
                                        </p:cTn>
                                        <p:tgtEl>
                                          <p:spTgt spid="6"/>
                                        </p:tgtEl>
                                      </p:cBhvr>
                                      <p:to x="100000" y="100000"/>
                                    </p:animScale>
                                    <p:animScale>
                                      <p:cBhvr>
                                        <p:cTn id="28" dur="26">
                                          <p:stCondLst>
                                            <p:cond delay="1642"/>
                                          </p:stCondLst>
                                        </p:cTn>
                                        <p:tgtEl>
                                          <p:spTgt spid="6"/>
                                        </p:tgtEl>
                                      </p:cBhvr>
                                      <p:to x="100000" y="90000"/>
                                    </p:animScale>
                                    <p:animScale>
                                      <p:cBhvr>
                                        <p:cTn id="29" dur="166" decel="50000">
                                          <p:stCondLst>
                                            <p:cond delay="1668"/>
                                          </p:stCondLst>
                                        </p:cTn>
                                        <p:tgtEl>
                                          <p:spTgt spid="6"/>
                                        </p:tgtEl>
                                      </p:cBhvr>
                                      <p:to x="100000" y="100000"/>
                                    </p:animScale>
                                    <p:animScale>
                                      <p:cBhvr>
                                        <p:cTn id="30" dur="26">
                                          <p:stCondLst>
                                            <p:cond delay="1808"/>
                                          </p:stCondLst>
                                        </p:cTn>
                                        <p:tgtEl>
                                          <p:spTgt spid="6"/>
                                        </p:tgtEl>
                                      </p:cBhvr>
                                      <p:to x="100000" y="95000"/>
                                    </p:animScale>
                                    <p:animScale>
                                      <p:cBhvr>
                                        <p:cTn id="31" dur="166" decel="50000">
                                          <p:stCondLst>
                                            <p:cond delay="1834"/>
                                          </p:stCondLst>
                                        </p:cTn>
                                        <p:tgtEl>
                                          <p:spTgt spid="6"/>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1"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6AD40-BBAA-4455-8C23-46362381CB5E}"/>
              </a:ext>
            </a:extLst>
          </p:cNvPr>
          <p:cNvSpPr>
            <a:spLocks noGrp="1"/>
          </p:cNvSpPr>
          <p:nvPr>
            <p:ph type="title"/>
          </p:nvPr>
        </p:nvSpPr>
        <p:spPr>
          <a:xfrm>
            <a:off x="838200" y="123388"/>
            <a:ext cx="10515600" cy="759482"/>
          </a:xfrm>
          <a:solidFill>
            <a:schemeClr val="tx2">
              <a:lumMod val="20000"/>
              <a:lumOff val="80000"/>
            </a:schemeClr>
          </a:solidFill>
        </p:spPr>
        <p:txBody>
          <a:bodyPr/>
          <a:lstStyle/>
          <a:p>
            <a:pPr algn="ctr"/>
            <a:r>
              <a:rPr lang="en-CA" dirty="0"/>
              <a:t>The basis of an Enterprise System:</a:t>
            </a:r>
          </a:p>
        </p:txBody>
      </p:sp>
      <p:sp>
        <p:nvSpPr>
          <p:cNvPr id="6" name="TextBox 5">
            <a:extLst>
              <a:ext uri="{FF2B5EF4-FFF2-40B4-BE49-F238E27FC236}">
                <a16:creationId xmlns:a16="http://schemas.microsoft.com/office/drawing/2014/main" id="{03CD3CE7-3C9F-4846-9312-3BB2921EA8F0}"/>
              </a:ext>
            </a:extLst>
          </p:cNvPr>
          <p:cNvSpPr txBox="1"/>
          <p:nvPr/>
        </p:nvSpPr>
        <p:spPr>
          <a:xfrm>
            <a:off x="325821" y="1040746"/>
            <a:ext cx="2585545" cy="2862322"/>
          </a:xfrm>
          <a:prstGeom prst="rect">
            <a:avLst/>
          </a:prstGeom>
          <a:solidFill>
            <a:schemeClr val="bg2">
              <a:lumMod val="90000"/>
            </a:schemeClr>
          </a:solidFill>
        </p:spPr>
        <p:txBody>
          <a:bodyPr wrap="square">
            <a:spAutoFit/>
          </a:bodyPr>
          <a:lstStyle/>
          <a:p>
            <a:pPr algn="ctr"/>
            <a:r>
              <a:rPr lang="en-CA" sz="2000" dirty="0">
                <a:latin typeface="Abadi" panose="020B0604020104020204" pitchFamily="34" charset="0"/>
              </a:rPr>
              <a:t>Standalone Desktop Application:  All the Java Classes communicate within One Operating System using IPC Inter Process Communication Sockets </a:t>
            </a:r>
          </a:p>
        </p:txBody>
      </p:sp>
      <p:sp>
        <p:nvSpPr>
          <p:cNvPr id="7" name="Rectangle 6">
            <a:extLst>
              <a:ext uri="{FF2B5EF4-FFF2-40B4-BE49-F238E27FC236}">
                <a16:creationId xmlns:a16="http://schemas.microsoft.com/office/drawing/2014/main" id="{D45E2DC8-1013-42A4-BA35-C7DFAFFF9B9B}"/>
              </a:ext>
            </a:extLst>
          </p:cNvPr>
          <p:cNvSpPr/>
          <p:nvPr/>
        </p:nvSpPr>
        <p:spPr>
          <a:xfrm>
            <a:off x="3026980" y="1040747"/>
            <a:ext cx="430924" cy="5693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6670E144-B7C8-46A1-9B55-A36349044B45}"/>
              </a:ext>
            </a:extLst>
          </p:cNvPr>
          <p:cNvSpPr txBox="1"/>
          <p:nvPr/>
        </p:nvSpPr>
        <p:spPr>
          <a:xfrm>
            <a:off x="3678620" y="1280681"/>
            <a:ext cx="7409793" cy="400110"/>
          </a:xfrm>
          <a:prstGeom prst="rect">
            <a:avLst/>
          </a:prstGeom>
          <a:noFill/>
        </p:spPr>
        <p:txBody>
          <a:bodyPr wrap="square" rtlCol="0">
            <a:spAutoFit/>
          </a:bodyPr>
          <a:lstStyle/>
          <a:p>
            <a:pPr algn="ctr"/>
            <a:r>
              <a:rPr lang="en-CA" sz="2000" dirty="0">
                <a:latin typeface="Abadi" panose="020B0604020104020204" pitchFamily="34" charset="0"/>
              </a:rPr>
              <a:t>What about “Distributed Systems”?</a:t>
            </a:r>
          </a:p>
        </p:txBody>
      </p:sp>
      <p:sp>
        <p:nvSpPr>
          <p:cNvPr id="10" name="Oval 9">
            <a:extLst>
              <a:ext uri="{FF2B5EF4-FFF2-40B4-BE49-F238E27FC236}">
                <a16:creationId xmlns:a16="http://schemas.microsoft.com/office/drawing/2014/main" id="{C72CD210-3F4F-4DB9-A917-5348D1166779}"/>
              </a:ext>
            </a:extLst>
          </p:cNvPr>
          <p:cNvSpPr/>
          <p:nvPr/>
        </p:nvSpPr>
        <p:spPr>
          <a:xfrm>
            <a:off x="4120055" y="1986455"/>
            <a:ext cx="2837794" cy="30604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Computer A</a:t>
            </a:r>
          </a:p>
        </p:txBody>
      </p:sp>
      <p:sp>
        <p:nvSpPr>
          <p:cNvPr id="11" name="Oval 10">
            <a:extLst>
              <a:ext uri="{FF2B5EF4-FFF2-40B4-BE49-F238E27FC236}">
                <a16:creationId xmlns:a16="http://schemas.microsoft.com/office/drawing/2014/main" id="{BEC4E9BE-57C8-462A-8BB6-860C1CA673FA}"/>
              </a:ext>
            </a:extLst>
          </p:cNvPr>
          <p:cNvSpPr/>
          <p:nvPr/>
        </p:nvSpPr>
        <p:spPr>
          <a:xfrm>
            <a:off x="8660522" y="1902373"/>
            <a:ext cx="3058511" cy="31445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Computer B</a:t>
            </a:r>
          </a:p>
        </p:txBody>
      </p:sp>
      <p:sp>
        <p:nvSpPr>
          <p:cNvPr id="12" name="Rectangle 11">
            <a:extLst>
              <a:ext uri="{FF2B5EF4-FFF2-40B4-BE49-F238E27FC236}">
                <a16:creationId xmlns:a16="http://schemas.microsoft.com/office/drawing/2014/main" id="{CDB90361-804C-4614-8E9A-28966113A1EB}"/>
              </a:ext>
            </a:extLst>
          </p:cNvPr>
          <p:cNvSpPr/>
          <p:nvPr/>
        </p:nvSpPr>
        <p:spPr>
          <a:xfrm>
            <a:off x="4120055" y="4837599"/>
            <a:ext cx="7598978" cy="51500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lumMod val="95000"/>
                    <a:lumOff val="5000"/>
                  </a:schemeClr>
                </a:solidFill>
              </a:rPr>
              <a:t>TCP IP Network (The Internet)</a:t>
            </a:r>
          </a:p>
        </p:txBody>
      </p:sp>
      <p:sp>
        <p:nvSpPr>
          <p:cNvPr id="13" name="Rectangle: Rounded Corners 12">
            <a:extLst>
              <a:ext uri="{FF2B5EF4-FFF2-40B4-BE49-F238E27FC236}">
                <a16:creationId xmlns:a16="http://schemas.microsoft.com/office/drawing/2014/main" id="{60BF93FF-CCE7-4493-A37E-F9BA8AE28567}"/>
              </a:ext>
            </a:extLst>
          </p:cNvPr>
          <p:cNvSpPr/>
          <p:nvPr/>
        </p:nvSpPr>
        <p:spPr>
          <a:xfrm>
            <a:off x="4540469" y="3804745"/>
            <a:ext cx="2039007" cy="6831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5400" dirty="0">
                <a:solidFill>
                  <a:schemeClr val="tx1">
                    <a:lumMod val="95000"/>
                    <a:lumOff val="5000"/>
                  </a:schemeClr>
                </a:solidFill>
                <a:latin typeface="Abadi" panose="020B0604020104020204" pitchFamily="34" charset="0"/>
              </a:rPr>
              <a:t>JVM</a:t>
            </a:r>
          </a:p>
        </p:txBody>
      </p:sp>
      <p:sp>
        <p:nvSpPr>
          <p:cNvPr id="14" name="Rectangle: Rounded Corners 13">
            <a:extLst>
              <a:ext uri="{FF2B5EF4-FFF2-40B4-BE49-F238E27FC236}">
                <a16:creationId xmlns:a16="http://schemas.microsoft.com/office/drawing/2014/main" id="{41B51AB7-F3C6-4AB2-A9D5-9A8CF3CD3C8A}"/>
              </a:ext>
            </a:extLst>
          </p:cNvPr>
          <p:cNvSpPr/>
          <p:nvPr/>
        </p:nvSpPr>
        <p:spPr>
          <a:xfrm>
            <a:off x="9314793" y="3804745"/>
            <a:ext cx="2039007" cy="6831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5400" dirty="0">
                <a:solidFill>
                  <a:schemeClr val="tx1">
                    <a:lumMod val="95000"/>
                    <a:lumOff val="5000"/>
                  </a:schemeClr>
                </a:solidFill>
                <a:latin typeface="Abadi" panose="020B0604020104020204" pitchFamily="34" charset="0"/>
              </a:rPr>
              <a:t>JVM</a:t>
            </a:r>
          </a:p>
        </p:txBody>
      </p:sp>
      <p:sp>
        <p:nvSpPr>
          <p:cNvPr id="15" name="TextBox 14">
            <a:extLst>
              <a:ext uri="{FF2B5EF4-FFF2-40B4-BE49-F238E27FC236}">
                <a16:creationId xmlns:a16="http://schemas.microsoft.com/office/drawing/2014/main" id="{7C05D68B-700F-4FB2-AB4F-32FEEC09EBC8}"/>
              </a:ext>
            </a:extLst>
          </p:cNvPr>
          <p:cNvSpPr txBox="1"/>
          <p:nvPr/>
        </p:nvSpPr>
        <p:spPr>
          <a:xfrm>
            <a:off x="4120055" y="5396624"/>
            <a:ext cx="7598978" cy="923330"/>
          </a:xfrm>
          <a:prstGeom prst="rect">
            <a:avLst/>
          </a:prstGeom>
          <a:noFill/>
        </p:spPr>
        <p:txBody>
          <a:bodyPr wrap="square" rtlCol="0">
            <a:spAutoFit/>
          </a:bodyPr>
          <a:lstStyle/>
          <a:p>
            <a:r>
              <a:rPr lang="en-CA" dirty="0"/>
              <a:t>Java Classes in each JVM communicate using Java Sockets.</a:t>
            </a:r>
          </a:p>
          <a:p>
            <a:r>
              <a:rPr lang="en-CA" dirty="0"/>
              <a:t>In JAX-Rs we have many Library Classes to provide extra services such as Service Broadcasting and Discovery. (Enterprise Service and the SOA SOAP Message.</a:t>
            </a:r>
          </a:p>
        </p:txBody>
      </p:sp>
      <p:sp>
        <p:nvSpPr>
          <p:cNvPr id="16" name="TextBox 15">
            <a:extLst>
              <a:ext uri="{FF2B5EF4-FFF2-40B4-BE49-F238E27FC236}">
                <a16:creationId xmlns:a16="http://schemas.microsoft.com/office/drawing/2014/main" id="{FCF9B301-8096-40E4-A0FD-529007D9C517}"/>
              </a:ext>
            </a:extLst>
          </p:cNvPr>
          <p:cNvSpPr txBox="1"/>
          <p:nvPr/>
        </p:nvSpPr>
        <p:spPr>
          <a:xfrm>
            <a:off x="6768663" y="1677858"/>
            <a:ext cx="1702673" cy="1200329"/>
          </a:xfrm>
          <a:prstGeom prst="rect">
            <a:avLst/>
          </a:prstGeom>
          <a:noFill/>
        </p:spPr>
        <p:txBody>
          <a:bodyPr wrap="square" rtlCol="0">
            <a:spAutoFit/>
          </a:bodyPr>
          <a:lstStyle/>
          <a:p>
            <a:pPr algn="ctr"/>
            <a:r>
              <a:rPr lang="en-CA" sz="2400" b="1" dirty="0">
                <a:solidFill>
                  <a:schemeClr val="accent1">
                    <a:lumMod val="50000"/>
                  </a:schemeClr>
                </a:solidFill>
                <a:latin typeface="Aharoni" panose="02010803020104030203" pitchFamily="2" charset="-79"/>
                <a:cs typeface="Aharoni" panose="02010803020104030203" pitchFamily="2" charset="-79"/>
              </a:rPr>
              <a:t>The Enterprise Catalog</a:t>
            </a:r>
          </a:p>
        </p:txBody>
      </p:sp>
      <p:sp>
        <p:nvSpPr>
          <p:cNvPr id="18" name="TextBox 17">
            <a:extLst>
              <a:ext uri="{FF2B5EF4-FFF2-40B4-BE49-F238E27FC236}">
                <a16:creationId xmlns:a16="http://schemas.microsoft.com/office/drawing/2014/main" id="{EF42961B-A903-4121-B9C1-9DEE0C33591C}"/>
              </a:ext>
            </a:extLst>
          </p:cNvPr>
          <p:cNvSpPr txBox="1"/>
          <p:nvPr/>
        </p:nvSpPr>
        <p:spPr>
          <a:xfrm>
            <a:off x="9606457" y="882870"/>
            <a:ext cx="2112576" cy="646331"/>
          </a:xfrm>
          <a:prstGeom prst="rect">
            <a:avLst/>
          </a:prstGeom>
          <a:solidFill>
            <a:schemeClr val="accent1">
              <a:lumMod val="50000"/>
            </a:schemeClr>
          </a:solidFill>
        </p:spPr>
        <p:txBody>
          <a:bodyPr wrap="square" rtlCol="0">
            <a:spAutoFit/>
          </a:bodyPr>
          <a:lstStyle/>
          <a:p>
            <a:pPr algn="ctr"/>
            <a:r>
              <a:rPr lang="en-CA" b="1" dirty="0">
                <a:solidFill>
                  <a:srgbClr val="FFFF00"/>
                </a:solidFill>
                <a:latin typeface="Aharoni" panose="02010803020104030203" pitchFamily="2" charset="-79"/>
                <a:cs typeface="Aharoni" panose="02010803020104030203" pitchFamily="2" charset="-79"/>
              </a:rPr>
              <a:t>Message Queuing</a:t>
            </a:r>
          </a:p>
        </p:txBody>
      </p:sp>
    </p:spTree>
    <p:extLst>
      <p:ext uri="{BB962C8B-B14F-4D97-AF65-F5344CB8AC3E}">
        <p14:creationId xmlns:p14="http://schemas.microsoft.com/office/powerpoint/2010/main" val="33571034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4B735F-1B14-487D-9185-56194F60E8C0}"/>
              </a:ext>
            </a:extLst>
          </p:cNvPr>
          <p:cNvSpPr/>
          <p:nvPr/>
        </p:nvSpPr>
        <p:spPr>
          <a:xfrm>
            <a:off x="1524000" y="2175641"/>
            <a:ext cx="3710152" cy="3174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43522DC-4C4D-4C50-8D12-F9EE45403662}"/>
              </a:ext>
            </a:extLst>
          </p:cNvPr>
          <p:cNvSpPr>
            <a:spLocks noGrp="1"/>
          </p:cNvSpPr>
          <p:nvPr>
            <p:ph type="title"/>
          </p:nvPr>
        </p:nvSpPr>
        <p:spPr/>
        <p:txBody>
          <a:bodyPr/>
          <a:lstStyle/>
          <a:p>
            <a:r>
              <a:rPr lang="en-CA" dirty="0"/>
              <a:t>You should consider SOA as being analogous to TCP/IP</a:t>
            </a:r>
          </a:p>
        </p:txBody>
      </p:sp>
      <p:sp>
        <p:nvSpPr>
          <p:cNvPr id="4" name="Oval 3">
            <a:extLst>
              <a:ext uri="{FF2B5EF4-FFF2-40B4-BE49-F238E27FC236}">
                <a16:creationId xmlns:a16="http://schemas.microsoft.com/office/drawing/2014/main" id="{A1D58CFF-29BA-4481-8422-8875AB9C0410}"/>
              </a:ext>
            </a:extLst>
          </p:cNvPr>
          <p:cNvSpPr/>
          <p:nvPr/>
        </p:nvSpPr>
        <p:spPr>
          <a:xfrm>
            <a:off x="2406869" y="2827283"/>
            <a:ext cx="1933903" cy="181828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tx1">
                    <a:lumMod val="95000"/>
                    <a:lumOff val="5000"/>
                  </a:schemeClr>
                </a:solidFill>
              </a:rPr>
              <a:t>Java Class</a:t>
            </a:r>
          </a:p>
        </p:txBody>
      </p:sp>
      <p:sp>
        <p:nvSpPr>
          <p:cNvPr id="6" name="TextBox 5">
            <a:extLst>
              <a:ext uri="{FF2B5EF4-FFF2-40B4-BE49-F238E27FC236}">
                <a16:creationId xmlns:a16="http://schemas.microsoft.com/office/drawing/2014/main" id="{6C71670A-6D13-4114-90E9-1EB9EFAD0EEE}"/>
              </a:ext>
            </a:extLst>
          </p:cNvPr>
          <p:cNvSpPr txBox="1"/>
          <p:nvPr/>
        </p:nvSpPr>
        <p:spPr>
          <a:xfrm>
            <a:off x="1944414" y="2175641"/>
            <a:ext cx="2837793" cy="646331"/>
          </a:xfrm>
          <a:prstGeom prst="rect">
            <a:avLst/>
          </a:prstGeom>
          <a:noFill/>
        </p:spPr>
        <p:txBody>
          <a:bodyPr wrap="square" rtlCol="0">
            <a:spAutoFit/>
          </a:bodyPr>
          <a:lstStyle/>
          <a:p>
            <a:pPr algn="ctr"/>
            <a:r>
              <a:rPr lang="en-CA" sz="3600" dirty="0">
                <a:solidFill>
                  <a:schemeClr val="bg1"/>
                </a:solidFill>
              </a:rPr>
              <a:t>SOAP</a:t>
            </a:r>
          </a:p>
        </p:txBody>
      </p:sp>
      <p:sp>
        <p:nvSpPr>
          <p:cNvPr id="7" name="TextBox 6">
            <a:extLst>
              <a:ext uri="{FF2B5EF4-FFF2-40B4-BE49-F238E27FC236}">
                <a16:creationId xmlns:a16="http://schemas.microsoft.com/office/drawing/2014/main" id="{BD36C87F-D502-49A8-AEA2-911DB2055100}"/>
              </a:ext>
            </a:extLst>
          </p:cNvPr>
          <p:cNvSpPr txBox="1"/>
          <p:nvPr/>
        </p:nvSpPr>
        <p:spPr>
          <a:xfrm>
            <a:off x="1418896" y="5465387"/>
            <a:ext cx="3510455" cy="369332"/>
          </a:xfrm>
          <a:prstGeom prst="rect">
            <a:avLst/>
          </a:prstGeom>
          <a:noFill/>
        </p:spPr>
        <p:txBody>
          <a:bodyPr wrap="square" rtlCol="0">
            <a:spAutoFit/>
          </a:bodyPr>
          <a:lstStyle/>
          <a:p>
            <a:pPr algn="ctr"/>
            <a:r>
              <a:rPr lang="en-CA" dirty="0"/>
              <a:t>Analogous to the TCP Frame</a:t>
            </a:r>
          </a:p>
        </p:txBody>
      </p:sp>
      <p:sp>
        <p:nvSpPr>
          <p:cNvPr id="8" name="TextBox 7">
            <a:extLst>
              <a:ext uri="{FF2B5EF4-FFF2-40B4-BE49-F238E27FC236}">
                <a16:creationId xmlns:a16="http://schemas.microsoft.com/office/drawing/2014/main" id="{60717078-0F89-4238-B07A-6EADD4AD932C}"/>
              </a:ext>
            </a:extLst>
          </p:cNvPr>
          <p:cNvSpPr txBox="1"/>
          <p:nvPr/>
        </p:nvSpPr>
        <p:spPr>
          <a:xfrm>
            <a:off x="462455" y="5927834"/>
            <a:ext cx="4771697" cy="646331"/>
          </a:xfrm>
          <a:prstGeom prst="rect">
            <a:avLst/>
          </a:prstGeom>
          <a:noFill/>
        </p:spPr>
        <p:txBody>
          <a:bodyPr wrap="square" rtlCol="0">
            <a:spAutoFit/>
          </a:bodyPr>
          <a:lstStyle/>
          <a:p>
            <a:pPr algn="ctr"/>
            <a:r>
              <a:rPr lang="en-CA" b="1" dirty="0"/>
              <a:t>Each Java Class in our Architecture may be a Producer or Consumer of Services</a:t>
            </a:r>
          </a:p>
        </p:txBody>
      </p:sp>
      <p:sp>
        <p:nvSpPr>
          <p:cNvPr id="9" name="TextBox 8">
            <a:extLst>
              <a:ext uri="{FF2B5EF4-FFF2-40B4-BE49-F238E27FC236}">
                <a16:creationId xmlns:a16="http://schemas.microsoft.com/office/drawing/2014/main" id="{5D05E8C3-99AA-4899-A918-0959D8DAFB09}"/>
              </a:ext>
            </a:extLst>
          </p:cNvPr>
          <p:cNvSpPr txBox="1"/>
          <p:nvPr/>
        </p:nvSpPr>
        <p:spPr>
          <a:xfrm>
            <a:off x="6256284" y="2233733"/>
            <a:ext cx="5076497" cy="3416320"/>
          </a:xfrm>
          <a:prstGeom prst="rect">
            <a:avLst/>
          </a:prstGeom>
          <a:solidFill>
            <a:schemeClr val="tx2">
              <a:lumMod val="20000"/>
              <a:lumOff val="80000"/>
            </a:schemeClr>
          </a:solidFill>
        </p:spPr>
        <p:txBody>
          <a:bodyPr wrap="square" rtlCol="0">
            <a:spAutoFit/>
          </a:bodyPr>
          <a:lstStyle/>
          <a:p>
            <a:r>
              <a:rPr lang="en-CA" sz="2400" dirty="0"/>
              <a:t>Producers and Consumers discover each other through the Enterprise Service Catalog and communicate via the Enterprise Service Bus (ESB)</a:t>
            </a:r>
          </a:p>
          <a:p>
            <a:endParaRPr lang="en-CA" sz="2400" dirty="0"/>
          </a:p>
          <a:p>
            <a:r>
              <a:rPr lang="en-CA" sz="2400" dirty="0"/>
              <a:t>There are  XML configuration files called WSDL Web Services Description Language which are like the IP Internet Traffic Routing Protocol in TCP/IP</a:t>
            </a:r>
          </a:p>
        </p:txBody>
      </p:sp>
    </p:spTree>
    <p:extLst>
      <p:ext uri="{BB962C8B-B14F-4D97-AF65-F5344CB8AC3E}">
        <p14:creationId xmlns:p14="http://schemas.microsoft.com/office/powerpoint/2010/main" val="2389856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190A-E66D-4062-B62D-F51DB9C95EFE}"/>
              </a:ext>
            </a:extLst>
          </p:cNvPr>
          <p:cNvSpPr>
            <a:spLocks noGrp="1"/>
          </p:cNvSpPr>
          <p:nvPr>
            <p:ph type="title"/>
          </p:nvPr>
        </p:nvSpPr>
        <p:spPr>
          <a:xfrm>
            <a:off x="838200" y="273396"/>
            <a:ext cx="10515600" cy="815281"/>
          </a:xfrm>
          <a:solidFill>
            <a:schemeClr val="accent2"/>
          </a:solidFill>
        </p:spPr>
        <p:txBody>
          <a:bodyPr/>
          <a:lstStyle/>
          <a:p>
            <a:r>
              <a:rPr lang="en-CA" b="0" i="0" dirty="0">
                <a:effectLst/>
                <a:latin typeface="-apple-system"/>
              </a:rPr>
              <a:t>Event Driven Architectures </a:t>
            </a:r>
            <a:endParaRPr lang="en-CA" dirty="0"/>
          </a:p>
        </p:txBody>
      </p:sp>
      <p:sp>
        <p:nvSpPr>
          <p:cNvPr id="3" name="Content Placeholder 2">
            <a:extLst>
              <a:ext uri="{FF2B5EF4-FFF2-40B4-BE49-F238E27FC236}">
                <a16:creationId xmlns:a16="http://schemas.microsoft.com/office/drawing/2014/main" id="{AA43F1E2-5859-420C-8C09-8799B9A086A0}"/>
              </a:ext>
            </a:extLst>
          </p:cNvPr>
          <p:cNvSpPr>
            <a:spLocks noGrp="1"/>
          </p:cNvSpPr>
          <p:nvPr>
            <p:ph idx="1"/>
          </p:nvPr>
        </p:nvSpPr>
        <p:spPr>
          <a:xfrm>
            <a:off x="838200" y="1253331"/>
            <a:ext cx="10515600" cy="4351338"/>
          </a:xfrm>
        </p:spPr>
        <p:txBody>
          <a:bodyPr/>
          <a:lstStyle/>
          <a:p>
            <a:r>
              <a:rPr lang="en-CA" dirty="0"/>
              <a:t>What is an EVENT</a:t>
            </a:r>
          </a:p>
          <a:p>
            <a:r>
              <a:rPr lang="en-CA" dirty="0"/>
              <a:t>How do we capture and process an EVENT in Java Space?</a:t>
            </a:r>
          </a:p>
        </p:txBody>
      </p:sp>
    </p:spTree>
    <p:extLst>
      <p:ext uri="{BB962C8B-B14F-4D97-AF65-F5344CB8AC3E}">
        <p14:creationId xmlns:p14="http://schemas.microsoft.com/office/powerpoint/2010/main" val="2434742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BA04A0-BA96-0AE3-CC68-F39DDFD113D1}"/>
              </a:ext>
            </a:extLst>
          </p:cNvPr>
          <p:cNvSpPr>
            <a:spLocks noGrp="1"/>
          </p:cNvSpPr>
          <p:nvPr>
            <p:ph idx="1"/>
          </p:nvPr>
        </p:nvSpPr>
        <p:spPr>
          <a:xfrm>
            <a:off x="648077" y="141681"/>
            <a:ext cx="11257230" cy="836093"/>
          </a:xfrm>
        </p:spPr>
        <p:txBody>
          <a:bodyPr>
            <a:normAutofit lnSpcReduction="10000"/>
          </a:bodyPr>
          <a:lstStyle/>
          <a:p>
            <a:pPr marL="0" indent="0">
              <a:buNone/>
            </a:pPr>
            <a:r>
              <a:rPr lang="en-CA" dirty="0">
                <a:hlinkClick r:id="rId2"/>
              </a:rPr>
              <a:t>https://medium.com/design-microservices-architecture-with-patterns/cqrs-design-pattern-in-microservices-architectures-5d41e359768c</a:t>
            </a:r>
            <a:r>
              <a:rPr lang="en-CA" dirty="0"/>
              <a:t> </a:t>
            </a:r>
          </a:p>
        </p:txBody>
      </p:sp>
      <p:pic>
        <p:nvPicPr>
          <p:cNvPr id="5" name="Picture 4">
            <a:extLst>
              <a:ext uri="{FF2B5EF4-FFF2-40B4-BE49-F238E27FC236}">
                <a16:creationId xmlns:a16="http://schemas.microsoft.com/office/drawing/2014/main" id="{1CCC5813-EE36-CA3A-736E-0263B6282F76}"/>
              </a:ext>
            </a:extLst>
          </p:cNvPr>
          <p:cNvPicPr>
            <a:picLocks noChangeAspect="1"/>
          </p:cNvPicPr>
          <p:nvPr/>
        </p:nvPicPr>
        <p:blipFill>
          <a:blip r:embed="rId3"/>
          <a:stretch>
            <a:fillRect/>
          </a:stretch>
        </p:blipFill>
        <p:spPr>
          <a:xfrm>
            <a:off x="648077" y="977774"/>
            <a:ext cx="8366119" cy="5558697"/>
          </a:xfrm>
          <a:prstGeom prst="rect">
            <a:avLst/>
          </a:prstGeom>
        </p:spPr>
      </p:pic>
    </p:spTree>
    <p:extLst>
      <p:ext uri="{BB962C8B-B14F-4D97-AF65-F5344CB8AC3E}">
        <p14:creationId xmlns:p14="http://schemas.microsoft.com/office/powerpoint/2010/main" val="2698976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E0BE-BD44-475C-8AF1-47031205E4A8}"/>
              </a:ext>
            </a:extLst>
          </p:cNvPr>
          <p:cNvSpPr>
            <a:spLocks noGrp="1"/>
          </p:cNvSpPr>
          <p:nvPr>
            <p:ph type="title"/>
          </p:nvPr>
        </p:nvSpPr>
        <p:spPr>
          <a:xfrm>
            <a:off x="838200" y="365126"/>
            <a:ext cx="10515600" cy="840220"/>
          </a:xfrm>
        </p:spPr>
        <p:txBody>
          <a:bodyPr/>
          <a:lstStyle/>
          <a:p>
            <a:r>
              <a:rPr lang="en-CA" dirty="0"/>
              <a:t>Lab 1 Instructions:</a:t>
            </a:r>
          </a:p>
        </p:txBody>
      </p:sp>
      <p:sp>
        <p:nvSpPr>
          <p:cNvPr id="3" name="Content Placeholder 2">
            <a:extLst>
              <a:ext uri="{FF2B5EF4-FFF2-40B4-BE49-F238E27FC236}">
                <a16:creationId xmlns:a16="http://schemas.microsoft.com/office/drawing/2014/main" id="{8D218FD8-4796-4C74-9EE0-AB56D97221D5}"/>
              </a:ext>
            </a:extLst>
          </p:cNvPr>
          <p:cNvSpPr>
            <a:spLocks noGrp="1"/>
          </p:cNvSpPr>
          <p:nvPr>
            <p:ph idx="1"/>
          </p:nvPr>
        </p:nvSpPr>
        <p:spPr>
          <a:xfrm>
            <a:off x="838200" y="1205345"/>
            <a:ext cx="10515600" cy="5187141"/>
          </a:xfrm>
        </p:spPr>
        <p:txBody>
          <a:bodyPr/>
          <a:lstStyle/>
          <a:p>
            <a:r>
              <a:rPr lang="en-CA" dirty="0">
                <a:hlinkClick r:id="rId2"/>
              </a:rPr>
              <a:t>https://www.dropbox.com/s/3sttyqtr6oi59p8/INFO-6103%20-%20Lab%201.docx?dl=0</a:t>
            </a:r>
            <a:r>
              <a:rPr lang="en-CA" dirty="0"/>
              <a:t> </a:t>
            </a:r>
          </a:p>
          <a:p>
            <a:r>
              <a:rPr lang="en-CA" dirty="0"/>
              <a:t>Post questions in our Slack Room:</a:t>
            </a:r>
          </a:p>
          <a:p>
            <a:r>
              <a:rPr lang="en-CA" dirty="0"/>
              <a:t>INVITE link to get into Slack:</a:t>
            </a:r>
          </a:p>
          <a:p>
            <a:r>
              <a:rPr lang="en-CA" dirty="0">
                <a:hlinkClick r:id="rId3"/>
              </a:rPr>
              <a:t>https://enterprisemodelling.slack.com/archives/C023C1UE206</a:t>
            </a:r>
            <a:r>
              <a:rPr lang="en-CA" dirty="0"/>
              <a:t> </a:t>
            </a:r>
          </a:p>
        </p:txBody>
      </p:sp>
    </p:spTree>
    <p:extLst>
      <p:ext uri="{BB962C8B-B14F-4D97-AF65-F5344CB8AC3E}">
        <p14:creationId xmlns:p14="http://schemas.microsoft.com/office/powerpoint/2010/main" val="28468944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AD67-5FB9-470C-B1E2-3E7DA4837DC5}"/>
              </a:ext>
            </a:extLst>
          </p:cNvPr>
          <p:cNvSpPr>
            <a:spLocks noGrp="1"/>
          </p:cNvSpPr>
          <p:nvPr>
            <p:ph type="title"/>
          </p:nvPr>
        </p:nvSpPr>
        <p:spPr>
          <a:xfrm>
            <a:off x="838200" y="365125"/>
            <a:ext cx="10515600" cy="732155"/>
          </a:xfrm>
        </p:spPr>
        <p:txBody>
          <a:bodyPr>
            <a:normAutofit/>
          </a:bodyPr>
          <a:lstStyle/>
          <a:p>
            <a:r>
              <a:rPr lang="en-CA" sz="3200" dirty="0">
                <a:solidFill>
                  <a:schemeClr val="accent1">
                    <a:lumMod val="75000"/>
                  </a:schemeClr>
                </a:solidFill>
                <a:latin typeface="Bahnschrift" panose="020B0502040204020203" pitchFamily="34" charset="0"/>
              </a:rPr>
              <a:t>The Application of UML to Enterprise Modelling</a:t>
            </a:r>
          </a:p>
        </p:txBody>
      </p:sp>
      <p:sp>
        <p:nvSpPr>
          <p:cNvPr id="3" name="Content Placeholder 2">
            <a:extLst>
              <a:ext uri="{FF2B5EF4-FFF2-40B4-BE49-F238E27FC236}">
                <a16:creationId xmlns:a16="http://schemas.microsoft.com/office/drawing/2014/main" id="{4B95E208-0E7D-47BD-AB7B-7DFB48831815}"/>
              </a:ext>
            </a:extLst>
          </p:cNvPr>
          <p:cNvSpPr>
            <a:spLocks noGrp="1"/>
          </p:cNvSpPr>
          <p:nvPr>
            <p:ph idx="1"/>
          </p:nvPr>
        </p:nvSpPr>
        <p:spPr>
          <a:xfrm>
            <a:off x="838200" y="1097280"/>
            <a:ext cx="10515600" cy="5170516"/>
          </a:xfrm>
        </p:spPr>
        <p:txBody>
          <a:bodyPr>
            <a:normAutofit lnSpcReduction="10000"/>
          </a:bodyPr>
          <a:lstStyle/>
          <a:p>
            <a:r>
              <a:rPr lang="en-CA" dirty="0"/>
              <a:t>Unified Modeling Language is a notational system that gives us a tool box to:</a:t>
            </a:r>
          </a:p>
          <a:p>
            <a:pPr lvl="1"/>
            <a:r>
              <a:rPr lang="en-CA" dirty="0"/>
              <a:t>Describe (“as is” system)</a:t>
            </a:r>
          </a:p>
          <a:p>
            <a:pPr lvl="1"/>
            <a:r>
              <a:rPr lang="en-CA" dirty="0"/>
              <a:t>Prescribe (“to be” system)</a:t>
            </a:r>
          </a:p>
          <a:p>
            <a:pPr lvl="1"/>
            <a:endParaRPr lang="en-CA" dirty="0"/>
          </a:p>
          <a:p>
            <a:pPr marL="182563" lvl="1" indent="-182563"/>
            <a:r>
              <a:rPr lang="en-CA" dirty="0"/>
              <a:t>If you are in a job where the company has a “stove pipe”, you create UML diagrams to describe all the components in the architecture now</a:t>
            </a:r>
          </a:p>
          <a:p>
            <a:pPr marL="182563" lvl="1" indent="-182563"/>
            <a:r>
              <a:rPr lang="en-CA" dirty="0"/>
              <a:t>You will also use the Unified Process Methodologies to interview stakeholders, get their user stories.</a:t>
            </a:r>
          </a:p>
          <a:p>
            <a:pPr marL="182563" lvl="1" indent="-182563"/>
            <a:r>
              <a:rPr lang="en-US" b="0" i="0" dirty="0">
                <a:solidFill>
                  <a:srgbClr val="444444"/>
                </a:solidFill>
                <a:effectLst/>
                <a:highlight>
                  <a:srgbClr val="FFFF00"/>
                </a:highlight>
                <a:latin typeface="helvetica" panose="020B0604020202020204" pitchFamily="34" charset="0"/>
              </a:rPr>
              <a:t>Describe how you would model an external resource like a database in your Software Architectural Diagram?</a:t>
            </a:r>
          </a:p>
          <a:p>
            <a:pPr marL="182563" lvl="1" indent="-182563"/>
            <a:r>
              <a:rPr lang="en-US" dirty="0">
                <a:solidFill>
                  <a:srgbClr val="444444"/>
                </a:solidFill>
                <a:latin typeface="helvetica" panose="020B0604020202020204" pitchFamily="34" charset="0"/>
              </a:rPr>
              <a:t>We make a UML Entity like a Database Mediator that has the connection to the Database and provides METHODS to send SQL statements to the database receives result sets back (as a collection objection) and we iterate over that collection to pull off each record of data and process it.</a:t>
            </a:r>
            <a:endParaRPr lang="en-CA" dirty="0"/>
          </a:p>
        </p:txBody>
      </p:sp>
    </p:spTree>
    <p:extLst>
      <p:ext uri="{BB962C8B-B14F-4D97-AF65-F5344CB8AC3E}">
        <p14:creationId xmlns:p14="http://schemas.microsoft.com/office/powerpoint/2010/main" val="2783615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D184-2368-433B-B1A8-E467408AA792}"/>
              </a:ext>
            </a:extLst>
          </p:cNvPr>
          <p:cNvSpPr>
            <a:spLocks noGrp="1"/>
          </p:cNvSpPr>
          <p:nvPr>
            <p:ph type="title"/>
          </p:nvPr>
        </p:nvSpPr>
        <p:spPr>
          <a:xfrm>
            <a:off x="838200" y="82492"/>
            <a:ext cx="10515600" cy="865159"/>
          </a:xfrm>
        </p:spPr>
        <p:txBody>
          <a:bodyPr>
            <a:normAutofit fontScale="90000"/>
          </a:bodyPr>
          <a:lstStyle/>
          <a:p>
            <a:r>
              <a:rPr lang="en-CA" sz="6600" dirty="0">
                <a:solidFill>
                  <a:schemeClr val="accent1">
                    <a:lumMod val="75000"/>
                  </a:schemeClr>
                </a:solidFill>
                <a:effectLst/>
                <a:latin typeface="Bahnschrift" panose="020B0502040204020203" pitchFamily="34" charset="0"/>
                <a:ea typeface="Calibri" panose="020F0502020204030204" pitchFamily="34" charset="0"/>
                <a:cs typeface="Times New Roman" panose="02020603050405020304" pitchFamily="18" charset="0"/>
              </a:rPr>
              <a:t>Monday May 31 : Day 05</a:t>
            </a:r>
            <a:endParaRPr lang="en-CA" sz="6600" dirty="0">
              <a:solidFill>
                <a:schemeClr val="accent1">
                  <a:lumMod val="75000"/>
                </a:schemeClr>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7A3B9421-EB0C-498D-B944-3CEF2F7EC149}"/>
              </a:ext>
            </a:extLst>
          </p:cNvPr>
          <p:cNvSpPr>
            <a:spLocks noGrp="1"/>
          </p:cNvSpPr>
          <p:nvPr>
            <p:ph idx="1"/>
          </p:nvPr>
        </p:nvSpPr>
        <p:spPr>
          <a:xfrm>
            <a:off x="838200" y="955660"/>
            <a:ext cx="10515600" cy="540631"/>
          </a:xfrm>
        </p:spPr>
        <p:txBody>
          <a:bodyPr/>
          <a:lstStyle/>
          <a:p>
            <a:pPr marL="0" indent="0">
              <a:buNone/>
            </a:pPr>
            <a:r>
              <a:rPr lang="en-CA" dirty="0"/>
              <a:t>Checkpoint on where we are in the course:</a:t>
            </a:r>
          </a:p>
        </p:txBody>
      </p:sp>
      <p:pic>
        <p:nvPicPr>
          <p:cNvPr id="5" name="Picture 4">
            <a:extLst>
              <a:ext uri="{FF2B5EF4-FFF2-40B4-BE49-F238E27FC236}">
                <a16:creationId xmlns:a16="http://schemas.microsoft.com/office/drawing/2014/main" id="{F30E8D57-8D46-48B0-970C-A0ADD26F1B46}"/>
              </a:ext>
            </a:extLst>
          </p:cNvPr>
          <p:cNvPicPr>
            <a:picLocks noChangeAspect="1"/>
          </p:cNvPicPr>
          <p:nvPr/>
        </p:nvPicPr>
        <p:blipFill>
          <a:blip r:embed="rId2"/>
          <a:stretch>
            <a:fillRect/>
          </a:stretch>
        </p:blipFill>
        <p:spPr>
          <a:xfrm>
            <a:off x="838200" y="1504300"/>
            <a:ext cx="9853246" cy="5049700"/>
          </a:xfrm>
          <a:prstGeom prst="rect">
            <a:avLst/>
          </a:prstGeom>
        </p:spPr>
      </p:pic>
    </p:spTree>
    <p:extLst>
      <p:ext uri="{BB962C8B-B14F-4D97-AF65-F5344CB8AC3E}">
        <p14:creationId xmlns:p14="http://schemas.microsoft.com/office/powerpoint/2010/main" val="27820588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BB74-445E-4D95-8616-70553A3656E6}"/>
              </a:ext>
            </a:extLst>
          </p:cNvPr>
          <p:cNvSpPr>
            <a:spLocks noGrp="1"/>
          </p:cNvSpPr>
          <p:nvPr>
            <p:ph type="title"/>
          </p:nvPr>
        </p:nvSpPr>
        <p:spPr>
          <a:xfrm>
            <a:off x="838200" y="365126"/>
            <a:ext cx="10515600" cy="540962"/>
          </a:xfrm>
        </p:spPr>
        <p:txBody>
          <a:bodyPr>
            <a:normAutofit fontScale="90000"/>
          </a:bodyPr>
          <a:lstStyle/>
          <a:p>
            <a:r>
              <a:rPr lang="en-US" dirty="0">
                <a:solidFill>
                  <a:srgbClr val="262626"/>
                </a:solidFill>
                <a:latin typeface="IBM Plex Sans"/>
              </a:rPr>
              <a:t>What is SOA, or service-oriented architecture?</a:t>
            </a:r>
            <a:endParaRPr lang="en-CA" dirty="0"/>
          </a:p>
        </p:txBody>
      </p:sp>
      <p:sp>
        <p:nvSpPr>
          <p:cNvPr id="3" name="Content Placeholder 2">
            <a:extLst>
              <a:ext uri="{FF2B5EF4-FFF2-40B4-BE49-F238E27FC236}">
                <a16:creationId xmlns:a16="http://schemas.microsoft.com/office/drawing/2014/main" id="{761BE256-64C4-4B7D-BDD3-7922C56880B3}"/>
              </a:ext>
            </a:extLst>
          </p:cNvPr>
          <p:cNvSpPr>
            <a:spLocks noGrp="1"/>
          </p:cNvSpPr>
          <p:nvPr>
            <p:ph idx="1"/>
          </p:nvPr>
        </p:nvSpPr>
        <p:spPr>
          <a:xfrm>
            <a:off x="838200" y="1246909"/>
            <a:ext cx="10515600" cy="4930054"/>
          </a:xfrm>
        </p:spPr>
        <p:txBody>
          <a:bodyPr>
            <a:normAutofit fontScale="92500" lnSpcReduction="20000"/>
          </a:bodyPr>
          <a:lstStyle/>
          <a:p>
            <a:pPr algn="l" fontAlgn="base"/>
            <a:r>
              <a:rPr lang="en-US" b="0" i="0" dirty="0">
                <a:solidFill>
                  <a:srgbClr val="525252"/>
                </a:solidFill>
                <a:effectLst/>
                <a:latin typeface="IBM Plex Sans"/>
              </a:rPr>
              <a:t>SOA, or service-oriented architecture, defines a way to make software components reusable and interoperable via service interfaces. Services use common interface standards and an architectural pattern so they can be rapidly incorporated into new applications.  This removes tasks from the application developer who previously redeveloped or duplicated existing functionality or had to know how to connect or provide interoperability with existing functions.</a:t>
            </a:r>
          </a:p>
          <a:p>
            <a:pPr algn="l" fontAlgn="base"/>
            <a:r>
              <a:rPr lang="en-US" b="0" i="0" dirty="0">
                <a:solidFill>
                  <a:srgbClr val="525252"/>
                </a:solidFill>
                <a:effectLst/>
                <a:latin typeface="IBM Plex Sans"/>
              </a:rPr>
              <a:t>Each service in an SOA embodies the code and </a:t>
            </a:r>
            <a:r>
              <a:rPr lang="en-US" b="0" i="1" dirty="0">
                <a:solidFill>
                  <a:srgbClr val="525252"/>
                </a:solidFill>
                <a:effectLst/>
                <a:latin typeface="IBM Plex Sans"/>
              </a:rPr>
              <a:t>data </a:t>
            </a:r>
            <a:r>
              <a:rPr lang="en-US" b="0" i="0" dirty="0">
                <a:solidFill>
                  <a:srgbClr val="525252"/>
                </a:solidFill>
                <a:effectLst/>
                <a:latin typeface="IBM Plex Sans"/>
              </a:rPr>
              <a:t>required to execute a complete, discrete business function (e.g. checking a customer’s credit, calculating a monthly loan payment, or processing a mortgage application). The service interfaces provide loose coupling, meaning they can be called with little or no knowledge of how the </a:t>
            </a:r>
            <a:r>
              <a:rPr lang="en-US" b="0" i="1" dirty="0">
                <a:solidFill>
                  <a:srgbClr val="525252"/>
                </a:solidFill>
                <a:effectLst/>
                <a:latin typeface="IBM Plex Sans"/>
              </a:rPr>
              <a:t>service </a:t>
            </a:r>
            <a:r>
              <a:rPr lang="en-US" b="0" i="0" dirty="0">
                <a:solidFill>
                  <a:srgbClr val="525252"/>
                </a:solidFill>
                <a:effectLst/>
                <a:latin typeface="IBM Plex Sans"/>
              </a:rPr>
              <a:t>is implemented underneath, reducing the dependencies between applications. </a:t>
            </a:r>
          </a:p>
          <a:p>
            <a:endParaRPr lang="en-CA" dirty="0"/>
          </a:p>
        </p:txBody>
      </p:sp>
    </p:spTree>
    <p:extLst>
      <p:ext uri="{BB962C8B-B14F-4D97-AF65-F5344CB8AC3E}">
        <p14:creationId xmlns:p14="http://schemas.microsoft.com/office/powerpoint/2010/main" val="1946139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BB74-445E-4D95-8616-70553A3656E6}"/>
              </a:ext>
            </a:extLst>
          </p:cNvPr>
          <p:cNvSpPr>
            <a:spLocks noGrp="1"/>
          </p:cNvSpPr>
          <p:nvPr>
            <p:ph type="title"/>
          </p:nvPr>
        </p:nvSpPr>
        <p:spPr>
          <a:xfrm>
            <a:off x="838200" y="365126"/>
            <a:ext cx="10515600" cy="540962"/>
          </a:xfrm>
        </p:spPr>
        <p:txBody>
          <a:bodyPr>
            <a:normAutofit fontScale="90000"/>
          </a:bodyPr>
          <a:lstStyle/>
          <a:p>
            <a:r>
              <a:rPr lang="en-US" dirty="0">
                <a:solidFill>
                  <a:srgbClr val="262626"/>
                </a:solidFill>
                <a:latin typeface="IBM Plex Sans"/>
              </a:rPr>
              <a:t>What is SOA, or service-oriented architecture?</a:t>
            </a:r>
            <a:endParaRPr lang="en-CA" dirty="0"/>
          </a:p>
        </p:txBody>
      </p:sp>
      <p:sp>
        <p:nvSpPr>
          <p:cNvPr id="3" name="Content Placeholder 2">
            <a:extLst>
              <a:ext uri="{FF2B5EF4-FFF2-40B4-BE49-F238E27FC236}">
                <a16:creationId xmlns:a16="http://schemas.microsoft.com/office/drawing/2014/main" id="{761BE256-64C4-4B7D-BDD3-7922C56880B3}"/>
              </a:ext>
            </a:extLst>
          </p:cNvPr>
          <p:cNvSpPr>
            <a:spLocks noGrp="1"/>
          </p:cNvSpPr>
          <p:nvPr>
            <p:ph idx="1"/>
          </p:nvPr>
        </p:nvSpPr>
        <p:spPr>
          <a:xfrm>
            <a:off x="838200" y="1246909"/>
            <a:ext cx="10515600" cy="4930054"/>
          </a:xfrm>
        </p:spPr>
        <p:txBody>
          <a:bodyPr>
            <a:normAutofit fontScale="92500" lnSpcReduction="20000"/>
          </a:bodyPr>
          <a:lstStyle/>
          <a:p>
            <a:pPr algn="l" fontAlgn="base"/>
            <a:r>
              <a:rPr lang="en-US" b="0" i="0" dirty="0">
                <a:solidFill>
                  <a:srgbClr val="525252"/>
                </a:solidFill>
                <a:effectLst/>
                <a:latin typeface="IBM Plex Sans"/>
              </a:rPr>
              <a:t>This interface is a service contract between the service provider and service consumer. Applications behind the service interface can be written in Java, Microsoft </a:t>
            </a:r>
            <a:r>
              <a:rPr lang="en-US" b="0" i="0" dirty="0" err="1">
                <a:solidFill>
                  <a:srgbClr val="525252"/>
                </a:solidFill>
                <a:effectLst/>
                <a:latin typeface="IBM Plex Sans"/>
              </a:rPr>
              <a:t>.Net</a:t>
            </a:r>
            <a:r>
              <a:rPr lang="en-US" b="0" i="0" dirty="0">
                <a:solidFill>
                  <a:srgbClr val="525252"/>
                </a:solidFill>
                <a:effectLst/>
                <a:latin typeface="IBM Plex Sans"/>
              </a:rPr>
              <a:t>, Cobol or any other programming language, supplied as packaged software applications by a vendor (e.g., SAP), SaaS applications (e.g., Salesforce CRM), or obtained as open source applications.  Service interfaces are frequently defined using Web Service Definition Language (WSDL) which is a standard tag structure based on xml (extensible markup language).  </a:t>
            </a:r>
          </a:p>
          <a:p>
            <a:pPr algn="l" fontAlgn="base"/>
            <a:r>
              <a:rPr lang="en-US" b="0" i="0" dirty="0">
                <a:solidFill>
                  <a:srgbClr val="525252"/>
                </a:solidFill>
                <a:effectLst/>
                <a:latin typeface="IBM Plex Sans"/>
              </a:rPr>
              <a:t>The services are exposed using standard </a:t>
            </a:r>
            <a:r>
              <a:rPr lang="en-US" b="0" i="0" u="none" strike="noStrike" dirty="0">
                <a:solidFill>
                  <a:srgbClr val="0062FF"/>
                </a:solidFill>
                <a:effectLst/>
                <a:latin typeface="IBM Plex Sans"/>
                <a:hlinkClick r:id="rId2" tooltip="networking-a-complete-guide"/>
              </a:rPr>
              <a:t>network</a:t>
            </a:r>
            <a:r>
              <a:rPr lang="en-US" b="0" i="0" dirty="0">
                <a:solidFill>
                  <a:srgbClr val="525252"/>
                </a:solidFill>
                <a:effectLst/>
                <a:latin typeface="IBM Plex Sans"/>
              </a:rPr>
              <a:t> protocols—such as SOAP (simple object access protocol)/HTTP or Restful HTTP (JSON/HTTP)—to send requests to read or change data. Service governance controls the lifecycle for development and at the appropriate stage the services are published in a </a:t>
            </a:r>
            <a:r>
              <a:rPr lang="en-US" b="0" i="1" dirty="0">
                <a:solidFill>
                  <a:srgbClr val="525252"/>
                </a:solidFill>
                <a:effectLst/>
                <a:latin typeface="IBM Plex Sans"/>
              </a:rPr>
              <a:t>registry </a:t>
            </a:r>
            <a:r>
              <a:rPr lang="en-US" b="0" i="0" dirty="0">
                <a:solidFill>
                  <a:srgbClr val="525252"/>
                </a:solidFill>
                <a:effectLst/>
                <a:latin typeface="IBM Plex Sans"/>
              </a:rPr>
              <a:t>that enables developers to quickly find them and reuse them to assemble new applications or business processes.</a:t>
            </a:r>
          </a:p>
          <a:p>
            <a:pPr marL="0" indent="0">
              <a:buNone/>
            </a:pPr>
            <a:endParaRPr lang="en-CA" dirty="0"/>
          </a:p>
        </p:txBody>
      </p:sp>
    </p:spTree>
    <p:extLst>
      <p:ext uri="{BB962C8B-B14F-4D97-AF65-F5344CB8AC3E}">
        <p14:creationId xmlns:p14="http://schemas.microsoft.com/office/powerpoint/2010/main" val="32764918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BB74-445E-4D95-8616-70553A3656E6}"/>
              </a:ext>
            </a:extLst>
          </p:cNvPr>
          <p:cNvSpPr>
            <a:spLocks noGrp="1"/>
          </p:cNvSpPr>
          <p:nvPr>
            <p:ph type="title"/>
          </p:nvPr>
        </p:nvSpPr>
        <p:spPr>
          <a:xfrm>
            <a:off x="838200" y="365126"/>
            <a:ext cx="10515600" cy="540962"/>
          </a:xfrm>
        </p:spPr>
        <p:txBody>
          <a:bodyPr>
            <a:normAutofit fontScale="90000"/>
          </a:bodyPr>
          <a:lstStyle/>
          <a:p>
            <a:r>
              <a:rPr lang="en-US" dirty="0">
                <a:solidFill>
                  <a:srgbClr val="262626"/>
                </a:solidFill>
                <a:latin typeface="IBM Plex Sans"/>
              </a:rPr>
              <a:t>What is SOA, or service-oriented architecture?</a:t>
            </a:r>
            <a:endParaRPr lang="en-CA" dirty="0"/>
          </a:p>
        </p:txBody>
      </p:sp>
      <p:sp>
        <p:nvSpPr>
          <p:cNvPr id="3" name="Content Placeholder 2">
            <a:extLst>
              <a:ext uri="{FF2B5EF4-FFF2-40B4-BE49-F238E27FC236}">
                <a16:creationId xmlns:a16="http://schemas.microsoft.com/office/drawing/2014/main" id="{761BE256-64C4-4B7D-BDD3-7922C56880B3}"/>
              </a:ext>
            </a:extLst>
          </p:cNvPr>
          <p:cNvSpPr>
            <a:spLocks noGrp="1"/>
          </p:cNvSpPr>
          <p:nvPr>
            <p:ph idx="1"/>
          </p:nvPr>
        </p:nvSpPr>
        <p:spPr>
          <a:xfrm>
            <a:off x="838200" y="1055716"/>
            <a:ext cx="10515600" cy="4930054"/>
          </a:xfrm>
        </p:spPr>
        <p:txBody>
          <a:bodyPr>
            <a:normAutofit lnSpcReduction="10000"/>
          </a:bodyPr>
          <a:lstStyle/>
          <a:p>
            <a:pPr algn="l" fontAlgn="base"/>
            <a:r>
              <a:rPr lang="en-US" b="0" i="0" dirty="0">
                <a:solidFill>
                  <a:srgbClr val="525252"/>
                </a:solidFill>
                <a:effectLst/>
                <a:latin typeface="IBM Plex Sans"/>
              </a:rPr>
              <a:t>These services can be built from scratch but are often created by exposing functions from legacy systems of record as service interfaces.</a:t>
            </a:r>
          </a:p>
          <a:p>
            <a:pPr algn="l" fontAlgn="base"/>
            <a:r>
              <a:rPr lang="en-US" b="0" i="0" dirty="0">
                <a:solidFill>
                  <a:srgbClr val="525252"/>
                </a:solidFill>
                <a:effectLst/>
                <a:latin typeface="IBM Plex Sans"/>
              </a:rPr>
              <a:t>In this way, SOA represents an important stage in the evolution of application development and integration over the last few decades. Before SOA emerged in the late 1990s, connecting an application to data or functionality housed in another system required complex point-to-point integration—integration that developers had to recreate, in part or whole, for each new development project. Exposing those functions through SOA </a:t>
            </a:r>
            <a:r>
              <a:rPr lang="en-US" b="0" i="1" dirty="0">
                <a:solidFill>
                  <a:srgbClr val="525252"/>
                </a:solidFill>
                <a:effectLst/>
                <a:latin typeface="IBM Plex Sans"/>
              </a:rPr>
              <a:t>services allowed the developer to simply reuse the existing capability and connect through the SOA ESB architecture</a:t>
            </a:r>
            <a:r>
              <a:rPr lang="en-US" b="0" i="0" dirty="0">
                <a:solidFill>
                  <a:srgbClr val="525252"/>
                </a:solidFill>
                <a:effectLst/>
                <a:latin typeface="IBM Plex Sans"/>
              </a:rPr>
              <a:t> .</a:t>
            </a:r>
          </a:p>
          <a:p>
            <a:pPr marL="0" indent="0">
              <a:buNone/>
            </a:pPr>
            <a:endParaRPr lang="en-CA" dirty="0"/>
          </a:p>
        </p:txBody>
      </p:sp>
    </p:spTree>
    <p:extLst>
      <p:ext uri="{BB962C8B-B14F-4D97-AF65-F5344CB8AC3E}">
        <p14:creationId xmlns:p14="http://schemas.microsoft.com/office/powerpoint/2010/main" val="26666241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90FE-7882-4EBB-A96F-3FDB0A249D99}"/>
              </a:ext>
            </a:extLst>
          </p:cNvPr>
          <p:cNvSpPr>
            <a:spLocks noGrp="1"/>
          </p:cNvSpPr>
          <p:nvPr>
            <p:ph type="title"/>
          </p:nvPr>
        </p:nvSpPr>
        <p:spPr/>
        <p:txBody>
          <a:bodyPr/>
          <a:lstStyle/>
          <a:p>
            <a:r>
              <a:rPr lang="en-US" b="0" i="0" u="none" strike="noStrike" dirty="0">
                <a:solidFill>
                  <a:srgbClr val="0062FF"/>
                </a:solidFill>
                <a:effectLst/>
                <a:latin typeface="IBM Plex Sans"/>
                <a:hlinkClick r:id="rId2" tooltip="microservices"/>
              </a:rPr>
              <a:t>microservices architecture</a:t>
            </a:r>
            <a:endParaRPr lang="en-CA" dirty="0"/>
          </a:p>
        </p:txBody>
      </p:sp>
      <p:sp>
        <p:nvSpPr>
          <p:cNvPr id="3" name="Content Placeholder 2">
            <a:extLst>
              <a:ext uri="{FF2B5EF4-FFF2-40B4-BE49-F238E27FC236}">
                <a16:creationId xmlns:a16="http://schemas.microsoft.com/office/drawing/2014/main" id="{897977B4-99E0-42F5-B09B-E4AF7B2D00D7}"/>
              </a:ext>
            </a:extLst>
          </p:cNvPr>
          <p:cNvSpPr>
            <a:spLocks noGrp="1"/>
          </p:cNvSpPr>
          <p:nvPr>
            <p:ph idx="1"/>
          </p:nvPr>
        </p:nvSpPr>
        <p:spPr/>
        <p:txBody>
          <a:bodyPr/>
          <a:lstStyle/>
          <a:p>
            <a:r>
              <a:rPr lang="en-US" b="0" i="0" dirty="0">
                <a:solidFill>
                  <a:srgbClr val="525252"/>
                </a:solidFill>
                <a:effectLst/>
                <a:latin typeface="IBM Plex Sans"/>
              </a:rPr>
              <a:t>Note that although SOA, and the more recent </a:t>
            </a:r>
            <a:r>
              <a:rPr lang="en-US" b="0" i="0" u="none" strike="noStrike" dirty="0">
                <a:solidFill>
                  <a:srgbClr val="0062FF"/>
                </a:solidFill>
                <a:effectLst/>
                <a:latin typeface="IBM Plex Sans"/>
                <a:hlinkClick r:id="rId2" tooltip="microservices"/>
              </a:rPr>
              <a:t>microservices architecture</a:t>
            </a:r>
            <a:r>
              <a:rPr lang="en-US" b="0" i="0" dirty="0">
                <a:solidFill>
                  <a:srgbClr val="525252"/>
                </a:solidFill>
                <a:effectLst/>
                <a:latin typeface="IBM Plex Sans"/>
              </a:rPr>
              <a:t>, share many words in common(i.e. "service" and "architecture"),</a:t>
            </a:r>
            <a:endParaRPr lang="en-CA" dirty="0"/>
          </a:p>
        </p:txBody>
      </p:sp>
    </p:spTree>
    <p:extLst>
      <p:ext uri="{BB962C8B-B14F-4D97-AF65-F5344CB8AC3E}">
        <p14:creationId xmlns:p14="http://schemas.microsoft.com/office/powerpoint/2010/main" val="36630780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66560-11D9-41E2-9F94-3FDE42604AFC}"/>
              </a:ext>
            </a:extLst>
          </p:cNvPr>
          <p:cNvSpPr>
            <a:spLocks noGrp="1"/>
          </p:cNvSpPr>
          <p:nvPr>
            <p:ph type="title"/>
          </p:nvPr>
        </p:nvSpPr>
        <p:spPr>
          <a:xfrm>
            <a:off x="838200" y="48634"/>
            <a:ext cx="10515600" cy="663543"/>
          </a:xfrm>
        </p:spPr>
        <p:txBody>
          <a:bodyPr>
            <a:normAutofit fontScale="90000"/>
          </a:bodyPr>
          <a:lstStyle/>
          <a:p>
            <a:r>
              <a:rPr lang="en-US" b="1" dirty="0">
                <a:solidFill>
                  <a:srgbClr val="00B0F0"/>
                </a:solidFill>
                <a:latin typeface="IBM Plex Sans"/>
              </a:rPr>
              <a:t>What is an ESB?</a:t>
            </a:r>
            <a:endParaRPr lang="en-CA" b="1" dirty="0">
              <a:solidFill>
                <a:srgbClr val="00B0F0"/>
              </a:solidFill>
            </a:endParaRPr>
          </a:p>
        </p:txBody>
      </p:sp>
      <p:sp>
        <p:nvSpPr>
          <p:cNvPr id="3" name="Content Placeholder 2">
            <a:extLst>
              <a:ext uri="{FF2B5EF4-FFF2-40B4-BE49-F238E27FC236}">
                <a16:creationId xmlns:a16="http://schemas.microsoft.com/office/drawing/2014/main" id="{C0C2E3F3-6520-443A-B15B-6FC3208DDCED}"/>
              </a:ext>
            </a:extLst>
          </p:cNvPr>
          <p:cNvSpPr>
            <a:spLocks noGrp="1"/>
          </p:cNvSpPr>
          <p:nvPr>
            <p:ph idx="1"/>
          </p:nvPr>
        </p:nvSpPr>
        <p:spPr>
          <a:xfrm>
            <a:off x="838200" y="773723"/>
            <a:ext cx="10515600" cy="5220361"/>
          </a:xfrm>
          <a:solidFill>
            <a:schemeClr val="accent6">
              <a:lumMod val="20000"/>
              <a:lumOff val="80000"/>
            </a:schemeClr>
          </a:solidFill>
        </p:spPr>
        <p:txBody>
          <a:bodyPr>
            <a:normAutofit fontScale="62500" lnSpcReduction="20000"/>
          </a:bodyPr>
          <a:lstStyle/>
          <a:p>
            <a:pPr algn="l" fontAlgn="base">
              <a:lnSpc>
                <a:spcPct val="120000"/>
              </a:lnSpc>
            </a:pPr>
            <a:r>
              <a:rPr lang="en-US" b="0" i="0" dirty="0">
                <a:solidFill>
                  <a:srgbClr val="525252"/>
                </a:solidFill>
                <a:effectLst/>
                <a:latin typeface="IBM Plex Sans"/>
              </a:rPr>
              <a:t>An ESB, or enterprise service bus, is an architectural pattern whereby a centralized software component framework uses to create integrations between applications.  </a:t>
            </a:r>
          </a:p>
          <a:p>
            <a:pPr algn="l" fontAlgn="base">
              <a:lnSpc>
                <a:spcPct val="120000"/>
              </a:lnSpc>
            </a:pPr>
            <a:r>
              <a:rPr lang="en-US" b="0" i="0" dirty="0">
                <a:solidFill>
                  <a:srgbClr val="525252"/>
                </a:solidFill>
                <a:effectLst/>
                <a:latin typeface="IBM Plex Sans"/>
              </a:rPr>
              <a:t>It performs transformations of data models, handles connectivity/messaging, performs routing, converts communication protocols and potentially manages the composition of multiple requests. The ESB can make these integrations and transformations available as a service interface for reuse by new applications. The ESB pattern is typically implemented using a specially designed integration runtime and toolset that ensures the best possible productivity.</a:t>
            </a:r>
          </a:p>
          <a:p>
            <a:pPr algn="l" fontAlgn="base">
              <a:lnSpc>
                <a:spcPct val="120000"/>
              </a:lnSpc>
            </a:pPr>
            <a:r>
              <a:rPr lang="en-US" b="0" i="0" dirty="0">
                <a:solidFill>
                  <a:srgbClr val="525252"/>
                </a:solidFill>
                <a:effectLst/>
                <a:latin typeface="IBM Plex Sans"/>
              </a:rPr>
              <a:t>It is possible to implement an SOA without an ESB, but this would be equivalent to just having a bunch of services.  Each application owner would need to directly connect to any service it needs and perform the necessary data transformations to meet each of the service interfaces. This is a lot of work (even if the interfaces are reusable) and creates a significant maintenance challenges in the future as each connection is point to point.  </a:t>
            </a:r>
          </a:p>
          <a:p>
            <a:pPr algn="l" fontAlgn="base">
              <a:lnSpc>
                <a:spcPct val="120000"/>
              </a:lnSpc>
            </a:pPr>
            <a:r>
              <a:rPr lang="en-US" b="0" i="0" dirty="0">
                <a:solidFill>
                  <a:srgbClr val="525252"/>
                </a:solidFill>
                <a:effectLst/>
                <a:latin typeface="IBM Plex Sans"/>
              </a:rPr>
              <a:t>In fact, ESBs were, originally, considered such a de facto element of any SOA implementation that the two terms {Service Adapters and Enterprise Service Bus} are sometimes used as synonyms, creating confusion.</a:t>
            </a:r>
          </a:p>
          <a:p>
            <a:endParaRPr lang="en-CA" dirty="0"/>
          </a:p>
        </p:txBody>
      </p:sp>
    </p:spTree>
    <p:extLst>
      <p:ext uri="{BB962C8B-B14F-4D97-AF65-F5344CB8AC3E}">
        <p14:creationId xmlns:p14="http://schemas.microsoft.com/office/powerpoint/2010/main" val="33743470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1D5595-9486-4BD5-9248-59126C1DA594}"/>
              </a:ext>
            </a:extLst>
          </p:cNvPr>
          <p:cNvSpPr txBox="1"/>
          <p:nvPr/>
        </p:nvSpPr>
        <p:spPr>
          <a:xfrm>
            <a:off x="838200" y="814648"/>
            <a:ext cx="9784729" cy="5175604"/>
          </a:xfrm>
          <a:prstGeom prst="rect">
            <a:avLst/>
          </a:prstGeom>
          <a:solidFill>
            <a:schemeClr val="tx2">
              <a:lumMod val="40000"/>
              <a:lumOff val="60000"/>
            </a:schemeClr>
          </a:solidFill>
        </p:spPr>
        <p:txBody>
          <a:bodyPr wrap="square" rtlCol="0">
            <a:noAutofit/>
          </a:bodyPr>
          <a:lstStyle/>
          <a:p>
            <a:r>
              <a:rPr lang="en-CA" sz="3600" dirty="0">
                <a:latin typeface="Amasis MT Pro Medium" panose="02040604050005020304" pitchFamily="18" charset="0"/>
              </a:rPr>
              <a:t>SOA</a:t>
            </a:r>
          </a:p>
          <a:p>
            <a:endParaRPr lang="en-CA" sz="3600" dirty="0">
              <a:latin typeface="Amasis MT Pro Medium" panose="02040604050005020304" pitchFamily="18" charset="0"/>
            </a:endParaRPr>
          </a:p>
          <a:p>
            <a:r>
              <a:rPr lang="en-CA" sz="3600" dirty="0">
                <a:latin typeface="Amasis MT Pro Medium" panose="02040604050005020304" pitchFamily="18" charset="0"/>
              </a:rPr>
              <a:t>Technology and a Business Paradigm</a:t>
            </a:r>
          </a:p>
        </p:txBody>
      </p:sp>
      <p:sp>
        <p:nvSpPr>
          <p:cNvPr id="2" name="Title 1">
            <a:extLst>
              <a:ext uri="{FF2B5EF4-FFF2-40B4-BE49-F238E27FC236}">
                <a16:creationId xmlns:a16="http://schemas.microsoft.com/office/drawing/2014/main" id="{5A60A5D2-AEC1-4686-8426-8E480BA02C09}"/>
              </a:ext>
            </a:extLst>
          </p:cNvPr>
          <p:cNvSpPr>
            <a:spLocks noGrp="1"/>
          </p:cNvSpPr>
          <p:nvPr>
            <p:ph type="title"/>
          </p:nvPr>
        </p:nvSpPr>
        <p:spPr>
          <a:xfrm>
            <a:off x="838200" y="182246"/>
            <a:ext cx="10515600" cy="632402"/>
          </a:xfrm>
          <a:solidFill>
            <a:schemeClr val="accent1">
              <a:lumMod val="75000"/>
            </a:schemeClr>
          </a:solidFill>
        </p:spPr>
        <p:txBody>
          <a:bodyPr>
            <a:normAutofit fontScale="90000"/>
          </a:bodyPr>
          <a:lstStyle/>
          <a:p>
            <a:r>
              <a:rPr lang="en-CA" dirty="0">
                <a:solidFill>
                  <a:schemeClr val="accent2">
                    <a:lumMod val="60000"/>
                    <a:lumOff val="40000"/>
                  </a:schemeClr>
                </a:solidFill>
                <a:latin typeface="Abadi" panose="020B0604020104020204" pitchFamily="34" charset="0"/>
              </a:rPr>
              <a:t>Paradigm for The SOA and the ESB</a:t>
            </a:r>
          </a:p>
        </p:txBody>
      </p:sp>
      <p:sp>
        <p:nvSpPr>
          <p:cNvPr id="4" name="TextBox 3">
            <a:extLst>
              <a:ext uri="{FF2B5EF4-FFF2-40B4-BE49-F238E27FC236}">
                <a16:creationId xmlns:a16="http://schemas.microsoft.com/office/drawing/2014/main" id="{FEFDCA54-06C2-4DEB-B407-7E86D45E5F95}"/>
              </a:ext>
            </a:extLst>
          </p:cNvPr>
          <p:cNvSpPr txBox="1"/>
          <p:nvPr/>
        </p:nvSpPr>
        <p:spPr>
          <a:xfrm>
            <a:off x="3832549" y="3624943"/>
            <a:ext cx="2735424" cy="2141377"/>
          </a:xfrm>
          <a:prstGeom prst="rect">
            <a:avLst/>
          </a:prstGeom>
          <a:solidFill>
            <a:srgbClr val="FFFF00"/>
          </a:solidFill>
        </p:spPr>
        <p:txBody>
          <a:bodyPr wrap="square" rtlCol="0">
            <a:noAutofit/>
          </a:bodyPr>
          <a:lstStyle/>
          <a:p>
            <a:r>
              <a:rPr lang="en-CA" sz="4000" dirty="0">
                <a:latin typeface="Aldhabi" panose="01000000000000000000" pitchFamily="2" charset="-78"/>
                <a:cs typeface="Aldhabi" panose="01000000000000000000" pitchFamily="2" charset="-78"/>
              </a:rPr>
              <a:t>ESB</a:t>
            </a:r>
          </a:p>
          <a:p>
            <a:r>
              <a:rPr lang="en-CA" sz="4000" dirty="0">
                <a:latin typeface="Aldhabi" panose="01000000000000000000" pitchFamily="2" charset="-78"/>
                <a:cs typeface="Aldhabi" panose="01000000000000000000" pitchFamily="2" charset="-78"/>
              </a:rPr>
              <a:t>Connection topology/protocol</a:t>
            </a:r>
          </a:p>
        </p:txBody>
      </p:sp>
    </p:spTree>
    <p:extLst>
      <p:ext uri="{BB962C8B-B14F-4D97-AF65-F5344CB8AC3E}">
        <p14:creationId xmlns:p14="http://schemas.microsoft.com/office/powerpoint/2010/main" val="7429493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493A-4CAC-49C3-AE63-15E813164945}"/>
              </a:ext>
            </a:extLst>
          </p:cNvPr>
          <p:cNvSpPr>
            <a:spLocks noGrp="1"/>
          </p:cNvSpPr>
          <p:nvPr>
            <p:ph type="title"/>
          </p:nvPr>
        </p:nvSpPr>
        <p:spPr/>
        <p:txBody>
          <a:bodyPr/>
          <a:lstStyle/>
          <a:p>
            <a:r>
              <a:rPr lang="en-CA" dirty="0"/>
              <a:t>Heuristics to identify whether a Enterprise Application Integration is a GOOD EAI!</a:t>
            </a:r>
          </a:p>
        </p:txBody>
      </p:sp>
      <p:sp>
        <p:nvSpPr>
          <p:cNvPr id="3" name="Content Placeholder 2">
            <a:extLst>
              <a:ext uri="{FF2B5EF4-FFF2-40B4-BE49-F238E27FC236}">
                <a16:creationId xmlns:a16="http://schemas.microsoft.com/office/drawing/2014/main" id="{1CF3A102-ED58-4514-9147-2D61C93A2C90}"/>
              </a:ext>
            </a:extLst>
          </p:cNvPr>
          <p:cNvSpPr>
            <a:spLocks noGrp="1"/>
          </p:cNvSpPr>
          <p:nvPr>
            <p:ph idx="1"/>
          </p:nvPr>
        </p:nvSpPr>
        <p:spPr>
          <a:xfrm>
            <a:off x="838200" y="1690688"/>
            <a:ext cx="10515600" cy="4351338"/>
          </a:xfrm>
        </p:spPr>
        <p:txBody>
          <a:bodyPr/>
          <a:lstStyle/>
          <a:p>
            <a:r>
              <a:rPr lang="en-CA" dirty="0"/>
              <a:t>2 qualities of a Good Java Application:</a:t>
            </a:r>
          </a:p>
          <a:p>
            <a:r>
              <a:rPr lang="en-CA" dirty="0"/>
              <a:t>Loose Coupling : easy to connect your classes with other classes</a:t>
            </a:r>
          </a:p>
          <a:p>
            <a:r>
              <a:rPr lang="en-CA" dirty="0"/>
              <a:t>High Cohesion : stickiness</a:t>
            </a:r>
          </a:p>
          <a:p>
            <a:pPr lvl="1"/>
            <a:r>
              <a:rPr lang="en-CA" dirty="0"/>
              <a:t>1 class does one JOB</a:t>
            </a:r>
          </a:p>
          <a:p>
            <a:pPr lvl="1"/>
            <a:r>
              <a:rPr lang="en-CA" dirty="0"/>
              <a:t>All the members of that class (data attributes and methods) are focused on delivering 1 JOB</a:t>
            </a:r>
          </a:p>
        </p:txBody>
      </p:sp>
    </p:spTree>
    <p:extLst>
      <p:ext uri="{BB962C8B-B14F-4D97-AF65-F5344CB8AC3E}">
        <p14:creationId xmlns:p14="http://schemas.microsoft.com/office/powerpoint/2010/main" val="2095505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CC66-36FE-63F0-D477-07CEA4246A10}"/>
              </a:ext>
            </a:extLst>
          </p:cNvPr>
          <p:cNvSpPr>
            <a:spLocks noGrp="1"/>
          </p:cNvSpPr>
          <p:nvPr>
            <p:ph type="title"/>
          </p:nvPr>
        </p:nvSpPr>
        <p:spPr>
          <a:xfrm>
            <a:off x="838200" y="365125"/>
            <a:ext cx="10515600" cy="1076813"/>
          </a:xfrm>
          <a:solidFill>
            <a:schemeClr val="accent1">
              <a:lumMod val="40000"/>
              <a:lumOff val="60000"/>
            </a:schemeClr>
          </a:solidFill>
        </p:spPr>
        <p:txBody>
          <a:bodyPr>
            <a:noAutofit/>
          </a:bodyPr>
          <a:lstStyle/>
          <a:p>
            <a:r>
              <a:rPr lang="en-US" sz="2800" dirty="0">
                <a:solidFill>
                  <a:srgbClr val="202122"/>
                </a:solidFill>
                <a:latin typeface="Lato" panose="020F0502020204030203" pitchFamily="34" charset="0"/>
              </a:rPr>
              <a:t>What roles do the protocols of SOAP and WSDL play in the building the Service Oriented Architecture:</a:t>
            </a:r>
            <a:endParaRPr lang="en-CA" sz="2800" dirty="0"/>
          </a:p>
        </p:txBody>
      </p:sp>
      <p:sp>
        <p:nvSpPr>
          <p:cNvPr id="3" name="Content Placeholder 2">
            <a:extLst>
              <a:ext uri="{FF2B5EF4-FFF2-40B4-BE49-F238E27FC236}">
                <a16:creationId xmlns:a16="http://schemas.microsoft.com/office/drawing/2014/main" id="{49544E81-77C1-5169-CD3B-7CA393981A8A}"/>
              </a:ext>
            </a:extLst>
          </p:cNvPr>
          <p:cNvSpPr>
            <a:spLocks noGrp="1"/>
          </p:cNvSpPr>
          <p:nvPr>
            <p:ph idx="1"/>
          </p:nvPr>
        </p:nvSpPr>
        <p:spPr>
          <a:xfrm>
            <a:off x="838200" y="1640986"/>
            <a:ext cx="10515600" cy="4351338"/>
          </a:xfrm>
        </p:spPr>
        <p:txBody>
          <a:bodyPr>
            <a:normAutofit fontScale="85000" lnSpcReduction="20000"/>
          </a:bodyPr>
          <a:lstStyle/>
          <a:p>
            <a:pPr algn="l">
              <a:lnSpc>
                <a:spcPct val="110000"/>
              </a:lnSpc>
            </a:pPr>
            <a:r>
              <a:rPr lang="en-US" b="0" i="0" dirty="0">
                <a:solidFill>
                  <a:srgbClr val="202122"/>
                </a:solidFill>
                <a:effectLst/>
                <a:latin typeface="Lato" panose="020F0502020204030203" pitchFamily="34" charset="0"/>
              </a:rPr>
              <a:t>Both SOAP and WSDL are XML based services.</a:t>
            </a:r>
            <a:br>
              <a:rPr lang="en-US" b="0" i="0" dirty="0">
                <a:solidFill>
                  <a:srgbClr val="202122"/>
                </a:solidFill>
                <a:effectLst/>
                <a:latin typeface="Lato" panose="020F0502020204030203" pitchFamily="34" charset="0"/>
              </a:rPr>
            </a:br>
            <a:r>
              <a:rPr lang="en-US" b="0" i="0" dirty="0">
                <a:solidFill>
                  <a:srgbClr val="202122"/>
                </a:solidFill>
                <a:effectLst/>
                <a:latin typeface="Lato" panose="020F0502020204030203" pitchFamily="34" charset="0"/>
              </a:rPr>
              <a:t>SOAP is a XML based network protocol that is used for exchanging structured data between nodes. SOAP uses Hypertext Transfer Protocol (HTTP), Simple Mail Transfer Protocol (SMTP), Transmission Control Protocol etc. SOAP is an envelope we wrap around our Java Classes to let them live and work and communication in a SPRING BOOT Framework.</a:t>
            </a:r>
          </a:p>
          <a:p>
            <a:pPr algn="l">
              <a:lnSpc>
                <a:spcPct val="110000"/>
              </a:lnSpc>
            </a:pPr>
            <a:endParaRPr lang="en-US" dirty="0">
              <a:solidFill>
                <a:srgbClr val="202122"/>
              </a:solidFill>
              <a:latin typeface="Lato" panose="020F0502020204030203" pitchFamily="34" charset="0"/>
            </a:endParaRPr>
          </a:p>
          <a:p>
            <a:pPr algn="l">
              <a:lnSpc>
                <a:spcPct val="110000"/>
              </a:lnSpc>
            </a:pPr>
            <a:r>
              <a:rPr lang="en-US" b="0" i="0" dirty="0">
                <a:solidFill>
                  <a:srgbClr val="202122"/>
                </a:solidFill>
                <a:effectLst/>
                <a:latin typeface="Lato" panose="020F0502020204030203" pitchFamily="34" charset="0"/>
              </a:rPr>
              <a:t>WSDL is an XML based interface definition language that is used in describing the web service functionalities.</a:t>
            </a:r>
            <a:br>
              <a:rPr lang="en-US" b="0" i="0" dirty="0">
                <a:solidFill>
                  <a:srgbClr val="202122"/>
                </a:solidFill>
                <a:effectLst/>
                <a:latin typeface="Lato" panose="020F0502020204030203" pitchFamily="34" charset="0"/>
              </a:rPr>
            </a:br>
            <a:r>
              <a:rPr lang="en-US" b="0" i="0" dirty="0">
                <a:solidFill>
                  <a:srgbClr val="202122"/>
                </a:solidFill>
                <a:effectLst/>
                <a:latin typeface="Lato" panose="020F0502020204030203" pitchFamily="34" charset="0"/>
              </a:rPr>
              <a:t>XML is a document that can be read by any programing language thus making both SOAP and WSDL very useful from the point of view of SOA.</a:t>
            </a:r>
          </a:p>
          <a:p>
            <a:endParaRPr lang="en-CA" dirty="0"/>
          </a:p>
        </p:txBody>
      </p:sp>
    </p:spTree>
    <p:extLst>
      <p:ext uri="{BB962C8B-B14F-4D97-AF65-F5344CB8AC3E}">
        <p14:creationId xmlns:p14="http://schemas.microsoft.com/office/powerpoint/2010/main" val="116692000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32570-F79D-4F9B-B187-2F25AC314E61}"/>
              </a:ext>
            </a:extLst>
          </p:cNvPr>
          <p:cNvSpPr>
            <a:spLocks noGrp="1"/>
          </p:cNvSpPr>
          <p:nvPr>
            <p:ph type="title"/>
          </p:nvPr>
        </p:nvSpPr>
        <p:spPr>
          <a:xfrm>
            <a:off x="838200" y="365126"/>
            <a:ext cx="10515600" cy="715530"/>
          </a:xfrm>
        </p:spPr>
        <p:txBody>
          <a:bodyPr/>
          <a:lstStyle/>
          <a:p>
            <a:r>
              <a:rPr lang="en-US" b="1" dirty="0">
                <a:solidFill>
                  <a:srgbClr val="262626"/>
                </a:solidFill>
                <a:latin typeface="IBM Plex Sans"/>
              </a:rPr>
              <a:t>Benefits of SOA</a:t>
            </a:r>
            <a:endParaRPr lang="en-CA" b="1" dirty="0"/>
          </a:p>
        </p:txBody>
      </p:sp>
      <p:sp>
        <p:nvSpPr>
          <p:cNvPr id="3" name="Content Placeholder 2">
            <a:extLst>
              <a:ext uri="{FF2B5EF4-FFF2-40B4-BE49-F238E27FC236}">
                <a16:creationId xmlns:a16="http://schemas.microsoft.com/office/drawing/2014/main" id="{A9C6793A-ECBC-43FB-A3FF-BBEF575BE83C}"/>
              </a:ext>
            </a:extLst>
          </p:cNvPr>
          <p:cNvSpPr>
            <a:spLocks noGrp="1"/>
          </p:cNvSpPr>
          <p:nvPr>
            <p:ph idx="1"/>
          </p:nvPr>
        </p:nvSpPr>
        <p:spPr>
          <a:xfrm>
            <a:off x="838200" y="1221971"/>
            <a:ext cx="10515600" cy="4954992"/>
          </a:xfrm>
        </p:spPr>
        <p:txBody>
          <a:bodyPr>
            <a:normAutofit fontScale="62500" lnSpcReduction="20000"/>
          </a:bodyPr>
          <a:lstStyle/>
          <a:p>
            <a:pPr algn="l" fontAlgn="base"/>
            <a:r>
              <a:rPr lang="en-US" b="0" i="0" dirty="0">
                <a:solidFill>
                  <a:srgbClr val="525252"/>
                </a:solidFill>
                <a:effectLst/>
                <a:latin typeface="IBM Plex Sans"/>
              </a:rPr>
              <a:t>Compared to the architectures that preceded it, SOA offered significant benefits to the enterprise:</a:t>
            </a:r>
          </a:p>
          <a:p>
            <a:pPr algn="l" fontAlgn="base">
              <a:buFont typeface="Arial" panose="020B0604020202020204" pitchFamily="34" charset="0"/>
              <a:buChar char="•"/>
            </a:pPr>
            <a:r>
              <a:rPr lang="en-US" b="1" i="0" dirty="0">
                <a:solidFill>
                  <a:srgbClr val="525252"/>
                </a:solidFill>
                <a:effectLst/>
                <a:latin typeface="IBM Plex Sans"/>
              </a:rPr>
              <a:t>Greater business agility; faster time to market: </a:t>
            </a:r>
            <a:r>
              <a:rPr lang="en-US" b="0" i="0" dirty="0">
                <a:solidFill>
                  <a:srgbClr val="525252"/>
                </a:solidFill>
                <a:effectLst/>
                <a:latin typeface="IBM Plex Sans"/>
              </a:rPr>
              <a:t>Reusability is key.  The efficiency of assembling applications from reusable services - i.e. building blocks, rather than rewriting and reintegrating with every new development project, enables developers to build applications much more quickly in response to new business opportunities. The service oriented architectural approach supports scenarios for application integration, data integration, and service orchestration style automation of business processes or workflows.  This speeds software design and software development by enabling developers to spend dramatically less time integrating and much more time </a:t>
            </a:r>
            <a:r>
              <a:rPr lang="en-US" b="0" i="1" dirty="0">
                <a:solidFill>
                  <a:srgbClr val="525252"/>
                </a:solidFill>
                <a:effectLst/>
                <a:latin typeface="IBM Plex Sans"/>
              </a:rPr>
              <a:t>focusing on delivering and </a:t>
            </a:r>
            <a:r>
              <a:rPr lang="en-US" b="0" i="0" dirty="0">
                <a:solidFill>
                  <a:srgbClr val="525252"/>
                </a:solidFill>
                <a:effectLst/>
                <a:latin typeface="IBM Plex Sans"/>
              </a:rPr>
              <a:t>improving their applications. </a:t>
            </a:r>
          </a:p>
          <a:p>
            <a:pPr algn="l" fontAlgn="base">
              <a:buFont typeface="Arial" panose="020B0604020202020204" pitchFamily="34" charset="0"/>
              <a:buChar char="•"/>
            </a:pPr>
            <a:r>
              <a:rPr lang="en-US" b="1" i="0" dirty="0">
                <a:solidFill>
                  <a:srgbClr val="525252"/>
                </a:solidFill>
                <a:effectLst/>
                <a:latin typeface="IBM Plex Sans"/>
              </a:rPr>
              <a:t>Ability to leverage legacy functionality in new markets: </a:t>
            </a:r>
            <a:r>
              <a:rPr lang="en-US" b="0" i="0" dirty="0">
                <a:solidFill>
                  <a:srgbClr val="525252"/>
                </a:solidFill>
                <a:effectLst/>
                <a:latin typeface="IBM Plex Sans"/>
              </a:rPr>
              <a:t>A well-crafted SOA enables developers to easily take functionality ‘locked’ in one computing platform or environment and extend it to new environments and markets. For example, many companies have used SOA to expose functionality from mainframe-based financial systems to new web applications, enabling their customers to serve themselves to processes and information previously accessible only through direct interaction with the company’s employees or business partners.</a:t>
            </a:r>
          </a:p>
          <a:p>
            <a:pPr algn="l" fontAlgn="base">
              <a:buFont typeface="Arial" panose="020B0604020202020204" pitchFamily="34" charset="0"/>
              <a:buChar char="•"/>
            </a:pPr>
            <a:r>
              <a:rPr lang="en-US" b="1" i="0" dirty="0">
                <a:solidFill>
                  <a:srgbClr val="525252"/>
                </a:solidFill>
                <a:effectLst/>
                <a:latin typeface="IBM Plex Sans"/>
              </a:rPr>
              <a:t>Improved collaboration between business and IT:</a:t>
            </a:r>
            <a:r>
              <a:rPr lang="en-US" b="0" i="0" dirty="0">
                <a:solidFill>
                  <a:srgbClr val="525252"/>
                </a:solidFill>
                <a:effectLst/>
                <a:latin typeface="IBM Plex Sans"/>
              </a:rPr>
              <a:t> In an SOA, services can be defined in business terms (e.g., ‘generate insurance quote’ or ‘calculate capital equipment ROI’). This enables business analysts to work more effectively with developers on important insights—such as the scope of a business process defined using services or the business implications of changing a process—that can lead to a better result.</a:t>
            </a:r>
          </a:p>
          <a:p>
            <a:endParaRPr lang="en-CA" dirty="0"/>
          </a:p>
        </p:txBody>
      </p:sp>
    </p:spTree>
    <p:extLst>
      <p:ext uri="{BB962C8B-B14F-4D97-AF65-F5344CB8AC3E}">
        <p14:creationId xmlns:p14="http://schemas.microsoft.com/office/powerpoint/2010/main" val="3175126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74C7-F70A-4236-AE09-E3B2876E1175}"/>
              </a:ext>
            </a:extLst>
          </p:cNvPr>
          <p:cNvSpPr>
            <a:spLocks noGrp="1"/>
          </p:cNvSpPr>
          <p:nvPr>
            <p:ph type="title"/>
          </p:nvPr>
        </p:nvSpPr>
        <p:spPr/>
        <p:txBody>
          <a:bodyPr/>
          <a:lstStyle/>
          <a:p>
            <a:r>
              <a:rPr lang="en-US" dirty="0">
                <a:solidFill>
                  <a:srgbClr val="262626"/>
                </a:solidFill>
                <a:latin typeface="IBM Plex Sans"/>
              </a:rPr>
              <a:t>SOA Examples</a:t>
            </a:r>
            <a:endParaRPr lang="en-CA" dirty="0"/>
          </a:p>
        </p:txBody>
      </p:sp>
      <p:sp>
        <p:nvSpPr>
          <p:cNvPr id="3" name="Content Placeholder 2">
            <a:extLst>
              <a:ext uri="{FF2B5EF4-FFF2-40B4-BE49-F238E27FC236}">
                <a16:creationId xmlns:a16="http://schemas.microsoft.com/office/drawing/2014/main" id="{680D45FB-C79E-42A2-95C9-28B678EE56D2}"/>
              </a:ext>
            </a:extLst>
          </p:cNvPr>
          <p:cNvSpPr>
            <a:spLocks noGrp="1"/>
          </p:cNvSpPr>
          <p:nvPr>
            <p:ph idx="1"/>
          </p:nvPr>
        </p:nvSpPr>
        <p:spPr/>
        <p:txBody>
          <a:bodyPr>
            <a:normAutofit fontScale="85000" lnSpcReduction="20000"/>
          </a:bodyPr>
          <a:lstStyle/>
          <a:p>
            <a:pPr algn="l" fontAlgn="base"/>
            <a:r>
              <a:rPr lang="en-US" b="0" i="0" dirty="0">
                <a:solidFill>
                  <a:srgbClr val="525252"/>
                </a:solidFill>
                <a:effectLst/>
                <a:latin typeface="IBM Plex Sans"/>
              </a:rPr>
              <a:t>By 2010, SOA implementations were going full steam at leading companies in virtually every industry. For example:</a:t>
            </a:r>
          </a:p>
          <a:p>
            <a:pPr algn="l" fontAlgn="base">
              <a:buFont typeface="Arial" panose="020B0604020202020204" pitchFamily="34" charset="0"/>
              <a:buChar char="•"/>
            </a:pPr>
            <a:r>
              <a:rPr lang="en-US" b="0" i="0" dirty="0">
                <a:solidFill>
                  <a:srgbClr val="525252"/>
                </a:solidFill>
                <a:effectLst/>
                <a:latin typeface="IBM Plex Sans"/>
              </a:rPr>
              <a:t>Delaware Electric turned to SOA to integrate systems that previously did not talk to each other, resulting in development efficiencies that helped the organization stay solvent during a five-year, state-mandated freeze on electric rates.</a:t>
            </a:r>
          </a:p>
          <a:p>
            <a:pPr algn="l" fontAlgn="base">
              <a:buFont typeface="Arial" panose="020B0604020202020204" pitchFamily="34" charset="0"/>
              <a:buChar char="•"/>
            </a:pPr>
            <a:r>
              <a:rPr lang="en-US" b="0" i="0" dirty="0">
                <a:solidFill>
                  <a:srgbClr val="525252"/>
                </a:solidFill>
                <a:effectLst/>
                <a:latin typeface="IBM Plex Sans"/>
              </a:rPr>
              <a:t>Cisco adopted SOA to make sure its product ordering experience was consistent across all products and channels by exposing ordering processes as services that Cisco’s divisions, acquisitions, and business partners could incorporate into their </a:t>
            </a:r>
            <a:r>
              <a:rPr lang="en-US" b="0" i="1" dirty="0">
                <a:solidFill>
                  <a:srgbClr val="525252"/>
                </a:solidFill>
                <a:effectLst/>
                <a:latin typeface="IBM Plex Sans"/>
              </a:rPr>
              <a:t>websites.</a:t>
            </a:r>
            <a:endParaRPr lang="en-US" b="0" i="0" dirty="0">
              <a:solidFill>
                <a:srgbClr val="525252"/>
              </a:solidFill>
              <a:effectLst/>
              <a:latin typeface="IBM Plex Sans"/>
            </a:endParaRPr>
          </a:p>
          <a:p>
            <a:pPr algn="l" fontAlgn="base">
              <a:buFont typeface="Arial" panose="020B0604020202020204" pitchFamily="34" charset="0"/>
              <a:buChar char="•"/>
            </a:pPr>
            <a:r>
              <a:rPr lang="en-US" b="0" i="0" dirty="0">
                <a:solidFill>
                  <a:srgbClr val="525252"/>
                </a:solidFill>
                <a:effectLst/>
                <a:latin typeface="IBM Plex Sans"/>
              </a:rPr>
              <a:t>Independence Blue Cross (IBC) of Philadelphia implemented an SOA to ensure that the different constituents dealing with patient data—IBC customer service agents, physicians’ offices, IBC web site users—were working with the same data source (a ‘single source of truth’).</a:t>
            </a:r>
          </a:p>
          <a:p>
            <a:endParaRPr lang="en-CA" dirty="0"/>
          </a:p>
        </p:txBody>
      </p:sp>
    </p:spTree>
    <p:extLst>
      <p:ext uri="{BB962C8B-B14F-4D97-AF65-F5344CB8AC3E}">
        <p14:creationId xmlns:p14="http://schemas.microsoft.com/office/powerpoint/2010/main" val="118940252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9ED81-671E-4420-9AAE-CE6745FE946B}"/>
              </a:ext>
            </a:extLst>
          </p:cNvPr>
          <p:cNvSpPr>
            <a:spLocks noGrp="1"/>
          </p:cNvSpPr>
          <p:nvPr>
            <p:ph type="title"/>
          </p:nvPr>
        </p:nvSpPr>
        <p:spPr/>
        <p:txBody>
          <a:bodyPr/>
          <a:lstStyle/>
          <a:p>
            <a:r>
              <a:rPr lang="en-US" dirty="0">
                <a:solidFill>
                  <a:srgbClr val="262626"/>
                </a:solidFill>
                <a:latin typeface="IBM Plex Sans"/>
              </a:rPr>
              <a:t>SOA vs. microservices</a:t>
            </a:r>
            <a:endParaRPr lang="en-CA" dirty="0"/>
          </a:p>
        </p:txBody>
      </p:sp>
      <p:sp>
        <p:nvSpPr>
          <p:cNvPr id="3" name="Content Placeholder 2">
            <a:extLst>
              <a:ext uri="{FF2B5EF4-FFF2-40B4-BE49-F238E27FC236}">
                <a16:creationId xmlns:a16="http://schemas.microsoft.com/office/drawing/2014/main" id="{2352BF92-BDC8-482C-9E1C-7159A5287EE0}"/>
              </a:ext>
            </a:extLst>
          </p:cNvPr>
          <p:cNvSpPr>
            <a:spLocks noGrp="1"/>
          </p:cNvSpPr>
          <p:nvPr>
            <p:ph idx="1"/>
          </p:nvPr>
        </p:nvSpPr>
        <p:spPr/>
        <p:txBody>
          <a:bodyPr>
            <a:normAutofit fontScale="85000" lnSpcReduction="20000"/>
          </a:bodyPr>
          <a:lstStyle/>
          <a:p>
            <a:pPr algn="l" fontAlgn="base"/>
            <a:r>
              <a:rPr lang="en-US" b="0" i="0" dirty="0">
                <a:solidFill>
                  <a:srgbClr val="525252"/>
                </a:solidFill>
                <a:effectLst/>
                <a:latin typeface="IBM Plex Sans"/>
              </a:rPr>
              <a:t>Experts have filled a few thousand print and digital pages comparing SOA and </a:t>
            </a:r>
            <a:r>
              <a:rPr lang="en-US" b="0" i="0" u="none" strike="noStrike" dirty="0">
                <a:solidFill>
                  <a:srgbClr val="0062FF"/>
                </a:solidFill>
                <a:effectLst/>
                <a:latin typeface="IBM Plex Sans"/>
                <a:hlinkClick r:id="rId2" tooltip="microservices"/>
              </a:rPr>
              <a:t>microservices</a:t>
            </a:r>
            <a:r>
              <a:rPr lang="en-US" b="0" i="0" dirty="0">
                <a:solidFill>
                  <a:srgbClr val="525252"/>
                </a:solidFill>
                <a:effectLst/>
                <a:latin typeface="IBM Plex Sans"/>
              </a:rPr>
              <a:t>, and defining the subtleties of their relationship to one another. For the purposes of this article, the chief differences between the two are the coupling of components and scope of use:</a:t>
            </a:r>
          </a:p>
          <a:p>
            <a:pPr algn="l" fontAlgn="base">
              <a:buFont typeface="Arial" panose="020B0604020202020204" pitchFamily="34" charset="0"/>
              <a:buChar char="•"/>
            </a:pPr>
            <a:r>
              <a:rPr lang="en-US" b="0" i="0" dirty="0">
                <a:solidFill>
                  <a:srgbClr val="525252"/>
                </a:solidFill>
                <a:effectLst/>
                <a:latin typeface="IBM Plex Sans"/>
              </a:rPr>
              <a:t>SOA is an integration architectural style and an enterprise-wide concept. It enables existing applications to be exposed over loosely-coupled interfaces, each corresponding to a business function, that enables applications in one part of an extended enterprise to reuse functionality in other applications.</a:t>
            </a:r>
          </a:p>
          <a:p>
            <a:pPr algn="l" fontAlgn="base">
              <a:buFont typeface="Arial" panose="020B0604020202020204" pitchFamily="34" charset="0"/>
              <a:buChar char="•"/>
            </a:pPr>
            <a:r>
              <a:rPr lang="en-US" b="0" i="0" dirty="0">
                <a:solidFill>
                  <a:srgbClr val="525252"/>
                </a:solidFill>
                <a:effectLst/>
                <a:latin typeface="IBM Plex Sans"/>
              </a:rPr>
              <a:t>Microservices architecture is an application architectural style and an application-scoped concept. It enables the internals of a single application to be broken up into small pieces that can be independently changed, scaled, and administered. It does not define how applications talk to one another—for that we are back to the enterprise scope of the service interfaces provided by SOA.</a:t>
            </a:r>
          </a:p>
          <a:p>
            <a:endParaRPr lang="en-CA" dirty="0"/>
          </a:p>
        </p:txBody>
      </p:sp>
    </p:spTree>
    <p:extLst>
      <p:ext uri="{BB962C8B-B14F-4D97-AF65-F5344CB8AC3E}">
        <p14:creationId xmlns:p14="http://schemas.microsoft.com/office/powerpoint/2010/main" val="32586981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9ED81-671E-4420-9AAE-CE6745FE946B}"/>
              </a:ext>
            </a:extLst>
          </p:cNvPr>
          <p:cNvSpPr>
            <a:spLocks noGrp="1"/>
          </p:cNvSpPr>
          <p:nvPr>
            <p:ph type="title"/>
          </p:nvPr>
        </p:nvSpPr>
        <p:spPr/>
        <p:txBody>
          <a:bodyPr/>
          <a:lstStyle/>
          <a:p>
            <a:r>
              <a:rPr lang="en-US" dirty="0">
                <a:solidFill>
                  <a:srgbClr val="262626"/>
                </a:solidFill>
                <a:latin typeface="IBM Plex Sans"/>
              </a:rPr>
              <a:t>SOA vs. microservices</a:t>
            </a:r>
            <a:endParaRPr lang="en-CA" dirty="0"/>
          </a:p>
        </p:txBody>
      </p:sp>
      <p:sp>
        <p:nvSpPr>
          <p:cNvPr id="3" name="Content Placeholder 2">
            <a:extLst>
              <a:ext uri="{FF2B5EF4-FFF2-40B4-BE49-F238E27FC236}">
                <a16:creationId xmlns:a16="http://schemas.microsoft.com/office/drawing/2014/main" id="{2352BF92-BDC8-482C-9E1C-7159A5287EE0}"/>
              </a:ext>
            </a:extLst>
          </p:cNvPr>
          <p:cNvSpPr>
            <a:spLocks noGrp="1"/>
          </p:cNvSpPr>
          <p:nvPr>
            <p:ph idx="1"/>
          </p:nvPr>
        </p:nvSpPr>
        <p:spPr>
          <a:xfrm>
            <a:off x="838200" y="1438102"/>
            <a:ext cx="10515600" cy="4738861"/>
          </a:xfrm>
        </p:spPr>
        <p:txBody>
          <a:bodyPr>
            <a:normAutofit fontScale="77500" lnSpcReduction="20000"/>
          </a:bodyPr>
          <a:lstStyle/>
          <a:p>
            <a:pPr algn="l" fontAlgn="base"/>
            <a:r>
              <a:rPr lang="en-US" b="0" i="0" dirty="0">
                <a:solidFill>
                  <a:srgbClr val="525252"/>
                </a:solidFill>
                <a:effectLst/>
                <a:latin typeface="IBM Plex Sans"/>
              </a:rPr>
              <a:t>Microservices architecture emerged and gained steam with the rises of </a:t>
            </a:r>
            <a:r>
              <a:rPr lang="en-US" b="0" i="0" u="none" strike="noStrike" dirty="0">
                <a:solidFill>
                  <a:srgbClr val="0062FF"/>
                </a:solidFill>
                <a:effectLst/>
                <a:latin typeface="IBM Plex Sans"/>
                <a:hlinkClick r:id="rId2" tooltip="virtualization-a-complete-guide"/>
              </a:rPr>
              <a:t>virtualization</a:t>
            </a:r>
            <a:r>
              <a:rPr lang="en-US" b="0" i="0" dirty="0">
                <a:solidFill>
                  <a:srgbClr val="525252"/>
                </a:solidFill>
                <a:effectLst/>
                <a:latin typeface="IBM Plex Sans"/>
              </a:rPr>
              <a:t>, </a:t>
            </a:r>
            <a:r>
              <a:rPr lang="en-US" b="0" i="0" u="none" strike="noStrike" dirty="0">
                <a:solidFill>
                  <a:srgbClr val="0062FF"/>
                </a:solidFill>
                <a:effectLst/>
                <a:latin typeface="IBM Plex Sans"/>
                <a:hlinkClick r:id="rId3" tooltip="cloud-computing"/>
              </a:rPr>
              <a:t>cloud computing</a:t>
            </a:r>
            <a:r>
              <a:rPr lang="en-US" b="0" i="0" dirty="0">
                <a:solidFill>
                  <a:srgbClr val="525252"/>
                </a:solidFill>
                <a:effectLst/>
                <a:latin typeface="IBM Plex Sans"/>
              </a:rPr>
              <a:t>, Agile development practices, and </a:t>
            </a:r>
            <a:r>
              <a:rPr lang="en-US" b="0" i="0" u="none" strike="noStrike" dirty="0">
                <a:solidFill>
                  <a:srgbClr val="0062FF"/>
                </a:solidFill>
                <a:effectLst/>
                <a:latin typeface="IBM Plex Sans"/>
                <a:hlinkClick r:id="rId4" tooltip="devops-a-complete-guide"/>
              </a:rPr>
              <a:t>DevOps</a:t>
            </a:r>
            <a:r>
              <a:rPr lang="en-US" b="0" i="0" dirty="0">
                <a:solidFill>
                  <a:srgbClr val="525252"/>
                </a:solidFill>
                <a:effectLst/>
                <a:latin typeface="IBM Plex Sans"/>
              </a:rPr>
              <a:t>. Most of the advantages of microservices in these contexts arise from the decoupling of the components, which simplifies and improves the following:</a:t>
            </a:r>
          </a:p>
          <a:p>
            <a:pPr algn="l" fontAlgn="base">
              <a:buFont typeface="Arial" panose="020B0604020202020204" pitchFamily="34" charset="0"/>
              <a:buChar char="•"/>
            </a:pPr>
            <a:r>
              <a:rPr lang="en-US" b="1" i="0" dirty="0">
                <a:solidFill>
                  <a:srgbClr val="525252"/>
                </a:solidFill>
                <a:effectLst/>
                <a:latin typeface="IBM Plex Sans"/>
              </a:rPr>
              <a:t>Developer agility and productivity:</a:t>
            </a:r>
            <a:r>
              <a:rPr lang="en-US" b="0" i="0" dirty="0">
                <a:solidFill>
                  <a:srgbClr val="525252"/>
                </a:solidFill>
                <a:effectLst/>
                <a:latin typeface="IBM Plex Sans"/>
              </a:rPr>
              <a:t> Microservices enable developers to incorporate new technologies to one part of the application without affecting the rest of the application. Any component can be modified, tested, and deployed independently of the others, which speeds iteration cycles.</a:t>
            </a:r>
          </a:p>
          <a:p>
            <a:pPr algn="l" fontAlgn="base">
              <a:buFont typeface="Arial" panose="020B0604020202020204" pitchFamily="34" charset="0"/>
              <a:buChar char="•"/>
            </a:pPr>
            <a:r>
              <a:rPr lang="en-US" b="1" i="0" dirty="0">
                <a:solidFill>
                  <a:srgbClr val="525252"/>
                </a:solidFill>
                <a:effectLst/>
                <a:latin typeface="IBM Plex Sans"/>
              </a:rPr>
              <a:t>Scalability: </a:t>
            </a:r>
            <a:r>
              <a:rPr lang="en-US" b="0" i="0" dirty="0">
                <a:solidFill>
                  <a:srgbClr val="525252"/>
                </a:solidFill>
                <a:effectLst/>
                <a:latin typeface="IBM Plex Sans"/>
              </a:rPr>
              <a:t>Microservices can take maximum advantage of cloud scalability—any component can be scaled independently of the others for the fastest possible response to workload demands and the most efficient use of computing resources.</a:t>
            </a:r>
          </a:p>
          <a:p>
            <a:pPr algn="l" fontAlgn="base">
              <a:buFont typeface="Arial" panose="020B0604020202020204" pitchFamily="34" charset="0"/>
              <a:buChar char="•"/>
            </a:pPr>
            <a:r>
              <a:rPr lang="en-US" b="1" i="0" dirty="0">
                <a:solidFill>
                  <a:srgbClr val="525252"/>
                </a:solidFill>
                <a:effectLst/>
                <a:latin typeface="IBM Plex Sans"/>
              </a:rPr>
              <a:t>Resilience:</a:t>
            </a:r>
            <a:r>
              <a:rPr lang="en-US" b="0" i="0" dirty="0">
                <a:solidFill>
                  <a:srgbClr val="525252"/>
                </a:solidFill>
                <a:effectLst/>
                <a:latin typeface="IBM Plex Sans"/>
              </a:rPr>
              <a:t> Again, thanks to decoupling, the failure of one microservice does not impact the others. And each microservice can perform to its own availability requirements without staking the other components or the entire application to greatest common availability requirements.</a:t>
            </a:r>
          </a:p>
        </p:txBody>
      </p:sp>
    </p:spTree>
    <p:extLst>
      <p:ext uri="{BB962C8B-B14F-4D97-AF65-F5344CB8AC3E}">
        <p14:creationId xmlns:p14="http://schemas.microsoft.com/office/powerpoint/2010/main" val="3625865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9ED81-671E-4420-9AAE-CE6745FE946B}"/>
              </a:ext>
            </a:extLst>
          </p:cNvPr>
          <p:cNvSpPr>
            <a:spLocks noGrp="1"/>
          </p:cNvSpPr>
          <p:nvPr>
            <p:ph type="title"/>
          </p:nvPr>
        </p:nvSpPr>
        <p:spPr/>
        <p:txBody>
          <a:bodyPr/>
          <a:lstStyle/>
          <a:p>
            <a:r>
              <a:rPr lang="en-US" dirty="0">
                <a:solidFill>
                  <a:srgbClr val="262626"/>
                </a:solidFill>
                <a:latin typeface="IBM Plex Sans"/>
              </a:rPr>
              <a:t>SOA vs. microservices</a:t>
            </a:r>
            <a:endParaRPr lang="en-CA" dirty="0"/>
          </a:p>
        </p:txBody>
      </p:sp>
      <p:sp>
        <p:nvSpPr>
          <p:cNvPr id="3" name="Content Placeholder 2">
            <a:extLst>
              <a:ext uri="{FF2B5EF4-FFF2-40B4-BE49-F238E27FC236}">
                <a16:creationId xmlns:a16="http://schemas.microsoft.com/office/drawing/2014/main" id="{2352BF92-BDC8-482C-9E1C-7159A5287EE0}"/>
              </a:ext>
            </a:extLst>
          </p:cNvPr>
          <p:cNvSpPr>
            <a:spLocks noGrp="1"/>
          </p:cNvSpPr>
          <p:nvPr>
            <p:ph idx="1"/>
          </p:nvPr>
        </p:nvSpPr>
        <p:spPr>
          <a:xfrm>
            <a:off x="838200" y="1438102"/>
            <a:ext cx="10515600" cy="4738861"/>
          </a:xfrm>
        </p:spPr>
        <p:txBody>
          <a:bodyPr>
            <a:normAutofit/>
          </a:bodyPr>
          <a:lstStyle/>
          <a:p>
            <a:pPr algn="l" fontAlgn="base"/>
            <a:r>
              <a:rPr lang="en-US" b="0" i="0" dirty="0">
                <a:solidFill>
                  <a:srgbClr val="525252"/>
                </a:solidFill>
                <a:effectLst/>
                <a:latin typeface="IBM Plex Sans"/>
              </a:rPr>
              <a:t>In the same way that microservices architecture has the potential to bring improvements in agility, scalability, and resilience to application design, these same techniques can also be applied to integration. </a:t>
            </a:r>
          </a:p>
          <a:p>
            <a:pPr algn="l" fontAlgn="base"/>
            <a:r>
              <a:rPr lang="en-US" b="0" i="0" dirty="0">
                <a:solidFill>
                  <a:srgbClr val="525252"/>
                </a:solidFill>
                <a:effectLst/>
                <a:latin typeface="IBM Plex Sans"/>
              </a:rPr>
              <a:t>This is important because, over time, the heavily centralized ESB pattern and its associated centralized team of integration specialists can become a bottleneck. Borrowing from microservices principles, we can potentially break up the ESB into a more fine-grained, decentralized integrations. This is one of the core premises behind </a:t>
            </a:r>
            <a:r>
              <a:rPr lang="en-US" b="0" i="0" u="none" strike="noStrike" dirty="0">
                <a:solidFill>
                  <a:srgbClr val="0062FF"/>
                </a:solidFill>
                <a:effectLst/>
                <a:latin typeface="IBM Plex Sans"/>
                <a:hlinkClick r:id="rId2" tooltip="agile-integration"/>
              </a:rPr>
              <a:t>agile integration</a:t>
            </a:r>
            <a:r>
              <a:rPr lang="en-US" b="0" i="0" dirty="0">
                <a:solidFill>
                  <a:srgbClr val="525252"/>
                </a:solidFill>
                <a:effectLst/>
                <a:latin typeface="IBM Plex Sans"/>
              </a:rPr>
              <a:t>.</a:t>
            </a:r>
          </a:p>
        </p:txBody>
      </p:sp>
    </p:spTree>
    <p:extLst>
      <p:ext uri="{BB962C8B-B14F-4D97-AF65-F5344CB8AC3E}">
        <p14:creationId xmlns:p14="http://schemas.microsoft.com/office/powerpoint/2010/main" val="23522192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2EDFA4-C3D5-480A-AE6C-EF52D2551DFC}"/>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Web Services</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37FB243-B305-449C-A84F-C99F77098745}"/>
              </a:ext>
            </a:extLst>
          </p:cNvPr>
          <p:cNvPicPr>
            <a:picLocks noChangeAspect="1"/>
          </p:cNvPicPr>
          <p:nvPr/>
        </p:nvPicPr>
        <p:blipFill>
          <a:blip r:embed="rId2"/>
          <a:stretch>
            <a:fillRect/>
          </a:stretch>
        </p:blipFill>
        <p:spPr>
          <a:xfrm>
            <a:off x="496579" y="1553795"/>
            <a:ext cx="11425790" cy="4998785"/>
          </a:xfrm>
          <a:prstGeom prst="rect">
            <a:avLst/>
          </a:prstGeom>
        </p:spPr>
      </p:pic>
    </p:spTree>
    <p:extLst>
      <p:ext uri="{BB962C8B-B14F-4D97-AF65-F5344CB8AC3E}">
        <p14:creationId xmlns:p14="http://schemas.microsoft.com/office/powerpoint/2010/main" val="33568780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2EDFA4-C3D5-480A-AE6C-EF52D2551DFC}"/>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Web Services</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32CA2E-D147-4F37-8993-12A8D2909E8C}"/>
              </a:ext>
            </a:extLst>
          </p:cNvPr>
          <p:cNvPicPr>
            <a:picLocks noChangeAspect="1"/>
          </p:cNvPicPr>
          <p:nvPr/>
        </p:nvPicPr>
        <p:blipFill>
          <a:blip r:embed="rId2"/>
          <a:stretch>
            <a:fillRect/>
          </a:stretch>
        </p:blipFill>
        <p:spPr>
          <a:xfrm>
            <a:off x="1368802" y="1900826"/>
            <a:ext cx="9449797" cy="4805502"/>
          </a:xfrm>
          <a:prstGeom prst="rect">
            <a:avLst/>
          </a:prstGeom>
        </p:spPr>
      </p:pic>
    </p:spTree>
    <p:extLst>
      <p:ext uri="{BB962C8B-B14F-4D97-AF65-F5344CB8AC3E}">
        <p14:creationId xmlns:p14="http://schemas.microsoft.com/office/powerpoint/2010/main" val="15556177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B2FC-1E46-4228-9F46-5E4ACFD9590A}"/>
              </a:ext>
            </a:extLst>
          </p:cNvPr>
          <p:cNvSpPr>
            <a:spLocks noGrp="1"/>
          </p:cNvSpPr>
          <p:nvPr>
            <p:ph type="title"/>
          </p:nvPr>
        </p:nvSpPr>
        <p:spPr>
          <a:xfrm>
            <a:off x="838200" y="0"/>
            <a:ext cx="10515600" cy="856211"/>
          </a:xfrm>
          <a:solidFill>
            <a:schemeClr val="accent2"/>
          </a:solidFill>
        </p:spPr>
        <p:txBody>
          <a:bodyPr/>
          <a:lstStyle/>
          <a:p>
            <a:r>
              <a:rPr lang="en-CA"/>
              <a:t>The use of REST in Java Enterprise Modelling</a:t>
            </a:r>
            <a:endParaRPr lang="en-CA" dirty="0"/>
          </a:p>
        </p:txBody>
      </p:sp>
      <p:sp>
        <p:nvSpPr>
          <p:cNvPr id="6" name="TextBox 5">
            <a:extLst>
              <a:ext uri="{FF2B5EF4-FFF2-40B4-BE49-F238E27FC236}">
                <a16:creationId xmlns:a16="http://schemas.microsoft.com/office/drawing/2014/main" id="{0BB7AF40-C20A-4F00-90B2-FE4D6000548A}"/>
              </a:ext>
            </a:extLst>
          </p:cNvPr>
          <p:cNvSpPr txBox="1"/>
          <p:nvPr/>
        </p:nvSpPr>
        <p:spPr>
          <a:xfrm>
            <a:off x="838200" y="1330036"/>
            <a:ext cx="10515600" cy="3416320"/>
          </a:xfrm>
          <a:prstGeom prst="rect">
            <a:avLst/>
          </a:prstGeom>
          <a:noFill/>
        </p:spPr>
        <p:txBody>
          <a:bodyPr wrap="square" rtlCol="0">
            <a:spAutoFit/>
          </a:bodyPr>
          <a:lstStyle/>
          <a:p>
            <a:r>
              <a:rPr lang="en-CA" dirty="0"/>
              <a:t>REPRESENTATIONAL STATE TRANSFER IS THE PROTOCOL WE USE TO TRANSFER RESOURCES</a:t>
            </a:r>
          </a:p>
          <a:p>
            <a:endParaRPr lang="en-CA" dirty="0"/>
          </a:p>
          <a:p>
            <a:r>
              <a:rPr lang="en-CA" dirty="0"/>
              <a:t>CONSISTS OF URL VERBS (POST AND GET) TO REPRESENT AND TRANSFER RESOURCES</a:t>
            </a:r>
          </a:p>
          <a:p>
            <a:endParaRPr lang="en-CA" dirty="0"/>
          </a:p>
          <a:p>
            <a:r>
              <a:rPr lang="en-CA" dirty="0"/>
              <a:t>RESOURCES:</a:t>
            </a:r>
          </a:p>
          <a:p>
            <a:endParaRPr lang="en-CA" dirty="0"/>
          </a:p>
          <a:p>
            <a:r>
              <a:rPr lang="en-CA" dirty="0"/>
              <a:t>SERIALIZATION AS THE POJO TO SERIAL THE JSON STRING (MAY BE DONE WITH XML AS WELL)</a:t>
            </a:r>
          </a:p>
          <a:p>
            <a:r>
              <a:rPr lang="en-CA" dirty="0"/>
              <a:t> </a:t>
            </a:r>
          </a:p>
          <a:p>
            <a:r>
              <a:rPr lang="en-CA" dirty="0"/>
              <a:t>BUILDING THE JAVA ENTERPRISE MODEL AMOUNTS TO CODING RESTFUL APIs TO WRITE REST SERVERS AND CLIENTS.</a:t>
            </a:r>
          </a:p>
          <a:p>
            <a:endParaRPr lang="en-CA" dirty="0"/>
          </a:p>
          <a:p>
            <a:r>
              <a:rPr lang="en-CA" dirty="0"/>
              <a:t>HOW TO USE THE JAX RS API TO IMPLEMENT A REST SERVER AND CLIENT</a:t>
            </a:r>
          </a:p>
        </p:txBody>
      </p:sp>
    </p:spTree>
    <p:extLst>
      <p:ext uri="{BB962C8B-B14F-4D97-AF65-F5344CB8AC3E}">
        <p14:creationId xmlns:p14="http://schemas.microsoft.com/office/powerpoint/2010/main" val="342213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8" name="Rectangle 37">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1B1B2FC-1E46-4228-9F46-5E4ACFD9590A}"/>
              </a:ext>
            </a:extLst>
          </p:cNvPr>
          <p:cNvSpPr>
            <a:spLocks noGrp="1"/>
          </p:cNvSpPr>
          <p:nvPr>
            <p:ph type="title"/>
          </p:nvPr>
        </p:nvSpPr>
        <p:spPr>
          <a:xfrm>
            <a:off x="888631" y="2358391"/>
            <a:ext cx="3498979" cy="2453676"/>
          </a:xfrm>
        </p:spPr>
        <p:txBody>
          <a:bodyPr vert="horz" lIns="91440" tIns="45720" rIns="91440" bIns="45720" rtlCol="0" anchor="ctr">
            <a:normAutofit/>
          </a:bodyPr>
          <a:lstStyle/>
          <a:p>
            <a:pPr algn="ctr"/>
            <a:r>
              <a:rPr lang="en-US" sz="3600" kern="1200">
                <a:solidFill>
                  <a:srgbClr val="FFFFFE"/>
                </a:solidFill>
                <a:latin typeface="+mj-lt"/>
                <a:ea typeface="+mj-ea"/>
                <a:cs typeface="+mj-cs"/>
              </a:rPr>
              <a:t>WHAT REST AND REST APIs LOOK LIKE</a:t>
            </a:r>
          </a:p>
        </p:txBody>
      </p:sp>
      <p:sp>
        <p:nvSpPr>
          <p:cNvPr id="6" name="TextBox 5">
            <a:extLst>
              <a:ext uri="{FF2B5EF4-FFF2-40B4-BE49-F238E27FC236}">
                <a16:creationId xmlns:a16="http://schemas.microsoft.com/office/drawing/2014/main" id="{0BB7AF40-C20A-4F00-90B2-FE4D6000548A}"/>
              </a:ext>
            </a:extLst>
          </p:cNvPr>
          <p:cNvSpPr txBox="1"/>
          <p:nvPr/>
        </p:nvSpPr>
        <p:spPr>
          <a:xfrm>
            <a:off x="4500323" y="15394"/>
            <a:ext cx="7586381" cy="2393369"/>
          </a:xfrm>
          <a:prstGeom prst="rect">
            <a:avLst/>
          </a:prstGeom>
        </p:spPr>
        <p:txBody>
          <a:bodyPr vert="horz" lIns="91440" tIns="45720" rIns="91440" bIns="45720" rtlCol="0" anchor="ctr">
            <a:normAutofit fontScale="85000" lnSpcReduction="20000"/>
          </a:bodyPr>
          <a:lstStyle/>
          <a:p>
            <a:pPr>
              <a:spcAft>
                <a:spcPts val="600"/>
              </a:spcAft>
            </a:pPr>
            <a:r>
              <a:rPr lang="en-US" sz="2400" dirty="0">
                <a:latin typeface="Amasis MT Pro Medium" panose="02040604050005020304" pitchFamily="18" charset="0"/>
              </a:rPr>
              <a:t>A restful API that represents a BOOK resource</a:t>
            </a:r>
          </a:p>
          <a:p>
            <a:pPr>
              <a:spcAft>
                <a:spcPts val="600"/>
              </a:spcAft>
            </a:pPr>
            <a:r>
              <a:rPr lang="en-US" sz="2400" dirty="0">
                <a:latin typeface="Amasis MT Pro Medium" panose="02040604050005020304" pitchFamily="18" charset="0"/>
              </a:rPr>
              <a:t>GET retrieves resources</a:t>
            </a:r>
          </a:p>
          <a:p>
            <a:pPr>
              <a:spcAft>
                <a:spcPts val="600"/>
              </a:spcAft>
            </a:pPr>
            <a:r>
              <a:rPr lang="en-US" sz="2400" dirty="0">
                <a:latin typeface="Amasis MT Pro Medium" panose="02040604050005020304" pitchFamily="18" charset="0"/>
              </a:rPr>
              <a:t>To retrieve a list of all the books in the BOOKSHOP application, you make a GET request to this URI and it would return a JSON representation of all the books in the bookshop</a:t>
            </a:r>
          </a:p>
          <a:p>
            <a:pPr>
              <a:spcAft>
                <a:spcPts val="600"/>
              </a:spcAft>
            </a:pPr>
            <a:endParaRPr lang="en-US" sz="2400" dirty="0">
              <a:latin typeface="Amasis MT Pro Medium" panose="02040604050005020304" pitchFamily="18" charset="0"/>
            </a:endParaRPr>
          </a:p>
          <a:p>
            <a:pPr>
              <a:spcAft>
                <a:spcPts val="600"/>
              </a:spcAft>
            </a:pPr>
            <a:r>
              <a:rPr lang="en-US" sz="2400" dirty="0">
                <a:latin typeface="Amasis MT Pro Medium" panose="02040604050005020304" pitchFamily="18" charset="0"/>
              </a:rPr>
              <a:t>To create a BOOK, you post a body containing the JSON representation of the book you want to create to the same URI </a:t>
            </a:r>
          </a:p>
        </p:txBody>
      </p:sp>
      <p:sp>
        <p:nvSpPr>
          <p:cNvPr id="42" name="Rectangle 41">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C875728-0D55-4BE1-B34A-D332FCA1C8B5}"/>
              </a:ext>
            </a:extLst>
          </p:cNvPr>
          <p:cNvPicPr>
            <a:picLocks noChangeAspect="1"/>
          </p:cNvPicPr>
          <p:nvPr/>
        </p:nvPicPr>
        <p:blipFill>
          <a:blip r:embed="rId2"/>
          <a:stretch>
            <a:fillRect/>
          </a:stretch>
        </p:blipFill>
        <p:spPr>
          <a:xfrm>
            <a:off x="490307" y="5348620"/>
            <a:ext cx="5956764" cy="1102000"/>
          </a:xfrm>
          <a:prstGeom prst="rect">
            <a:avLst/>
          </a:prstGeom>
          <a:ln w="9525">
            <a:noFill/>
          </a:ln>
        </p:spPr>
      </p:pic>
    </p:spTree>
    <p:extLst>
      <p:ext uri="{BB962C8B-B14F-4D97-AF65-F5344CB8AC3E}">
        <p14:creationId xmlns:p14="http://schemas.microsoft.com/office/powerpoint/2010/main" val="143178966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99CC-412D-4574-AAEC-B5F85E2277B3}"/>
              </a:ext>
            </a:extLst>
          </p:cNvPr>
          <p:cNvSpPr>
            <a:spLocks noGrp="1"/>
          </p:cNvSpPr>
          <p:nvPr>
            <p:ph type="title"/>
          </p:nvPr>
        </p:nvSpPr>
        <p:spPr>
          <a:solidFill>
            <a:schemeClr val="accent2">
              <a:lumMod val="60000"/>
              <a:lumOff val="40000"/>
            </a:schemeClr>
          </a:solidFill>
        </p:spPr>
        <p:txBody>
          <a:bodyPr/>
          <a:lstStyle/>
          <a:p>
            <a:r>
              <a:rPr lang="en-CA" dirty="0"/>
              <a:t>The intention of the Service Oriented Architecture </a:t>
            </a:r>
          </a:p>
        </p:txBody>
      </p:sp>
      <p:sp>
        <p:nvSpPr>
          <p:cNvPr id="3" name="Content Placeholder 2">
            <a:extLst>
              <a:ext uri="{FF2B5EF4-FFF2-40B4-BE49-F238E27FC236}">
                <a16:creationId xmlns:a16="http://schemas.microsoft.com/office/drawing/2014/main" id="{5178537B-A1A2-4C65-AEB2-36C96D4B6CE4}"/>
              </a:ext>
            </a:extLst>
          </p:cNvPr>
          <p:cNvSpPr>
            <a:spLocks noGrp="1"/>
          </p:cNvSpPr>
          <p:nvPr>
            <p:ph idx="1"/>
          </p:nvPr>
        </p:nvSpPr>
        <p:spPr/>
        <p:txBody>
          <a:bodyPr/>
          <a:lstStyle/>
          <a:p>
            <a:r>
              <a:rPr lang="en-CA" dirty="0"/>
              <a:t>We want to turn the Enterprise Architecture into a PLATFORM</a:t>
            </a:r>
          </a:p>
          <a:p>
            <a:r>
              <a:rPr lang="en-CA" dirty="0"/>
              <a:t>Review the differences between the old Pipeline Business Model and the new Platform Business </a:t>
            </a:r>
            <a:r>
              <a:rPr lang="en-CA" dirty="0" err="1"/>
              <a:t>Business</a:t>
            </a:r>
            <a:endParaRPr lang="en-CA" dirty="0"/>
          </a:p>
        </p:txBody>
      </p:sp>
    </p:spTree>
    <p:extLst>
      <p:ext uri="{BB962C8B-B14F-4D97-AF65-F5344CB8AC3E}">
        <p14:creationId xmlns:p14="http://schemas.microsoft.com/office/powerpoint/2010/main" val="2753172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6DD62-77AD-E938-7F43-5A2A370E0669}"/>
              </a:ext>
            </a:extLst>
          </p:cNvPr>
          <p:cNvSpPr>
            <a:spLocks noGrp="1"/>
          </p:cNvSpPr>
          <p:nvPr>
            <p:ph type="title"/>
          </p:nvPr>
        </p:nvSpPr>
        <p:spPr>
          <a:solidFill>
            <a:schemeClr val="accent3">
              <a:lumMod val="40000"/>
              <a:lumOff val="60000"/>
            </a:schemeClr>
          </a:solidFill>
        </p:spPr>
        <p:txBody>
          <a:bodyPr>
            <a:normAutofit/>
          </a:bodyPr>
          <a:lstStyle/>
          <a:p>
            <a:r>
              <a:rPr lang="en-US" dirty="0">
                <a:solidFill>
                  <a:srgbClr val="202122"/>
                </a:solidFill>
                <a:latin typeface="Lato" panose="020F0502020204030203" pitchFamily="34" charset="0"/>
              </a:rPr>
              <a:t>Discuss the concept of the </a:t>
            </a:r>
            <a:br>
              <a:rPr lang="en-US" dirty="0">
                <a:solidFill>
                  <a:srgbClr val="202122"/>
                </a:solidFill>
                <a:latin typeface="Lato" panose="020F0502020204030203" pitchFamily="34" charset="0"/>
              </a:rPr>
            </a:br>
            <a:r>
              <a:rPr lang="en-US" dirty="0">
                <a:solidFill>
                  <a:srgbClr val="202122"/>
                </a:solidFill>
                <a:latin typeface="Lato" panose="020F0502020204030203" pitchFamily="34" charset="0"/>
              </a:rPr>
              <a:t>Enterprise Service Bus:</a:t>
            </a:r>
            <a:endParaRPr lang="en-CA" dirty="0"/>
          </a:p>
        </p:txBody>
      </p:sp>
      <p:sp>
        <p:nvSpPr>
          <p:cNvPr id="3" name="Content Placeholder 2">
            <a:extLst>
              <a:ext uri="{FF2B5EF4-FFF2-40B4-BE49-F238E27FC236}">
                <a16:creationId xmlns:a16="http://schemas.microsoft.com/office/drawing/2014/main" id="{9FDD8EBE-7032-3B83-A3C3-EC7A0707EECB}"/>
              </a:ext>
            </a:extLst>
          </p:cNvPr>
          <p:cNvSpPr>
            <a:spLocks noGrp="1"/>
          </p:cNvSpPr>
          <p:nvPr>
            <p:ph idx="1"/>
          </p:nvPr>
        </p:nvSpPr>
        <p:spPr/>
        <p:txBody>
          <a:bodyPr>
            <a:normAutofit/>
          </a:bodyPr>
          <a:lstStyle/>
          <a:p>
            <a:pPr algn="l"/>
            <a:r>
              <a:rPr lang="en-US" b="0" i="0" dirty="0">
                <a:solidFill>
                  <a:srgbClr val="202122"/>
                </a:solidFill>
                <a:effectLst/>
                <a:latin typeface="Lato" panose="020F0502020204030203" pitchFamily="34" charset="0"/>
              </a:rPr>
              <a:t>An Enterprise Service Bus (ESB) is fundamentally an architecture.</a:t>
            </a:r>
            <a:br>
              <a:rPr lang="en-US" b="0" i="0" dirty="0">
                <a:solidFill>
                  <a:srgbClr val="202122"/>
                </a:solidFill>
                <a:effectLst/>
                <a:latin typeface="Lato" panose="020F0502020204030203" pitchFamily="34" charset="0"/>
              </a:rPr>
            </a:br>
            <a:r>
              <a:rPr lang="en-US" b="0" i="0" dirty="0">
                <a:solidFill>
                  <a:srgbClr val="202122"/>
                </a:solidFill>
                <a:effectLst/>
                <a:latin typeface="Lato" panose="020F0502020204030203" pitchFamily="34" charset="0"/>
              </a:rPr>
              <a:t>It's idea is to create integrations between applications using a centralized software component. It is a set of rules and principles for integrating numerous applications together over a bus-like infrastructure.</a:t>
            </a:r>
            <a:br>
              <a:rPr lang="en-US" b="0" i="0" dirty="0">
                <a:solidFill>
                  <a:srgbClr val="202122"/>
                </a:solidFill>
                <a:effectLst/>
                <a:latin typeface="Lato" panose="020F0502020204030203" pitchFamily="34" charset="0"/>
              </a:rPr>
            </a:br>
            <a:r>
              <a:rPr lang="en-US" b="0" i="0" dirty="0">
                <a:solidFill>
                  <a:srgbClr val="202122"/>
                </a:solidFill>
                <a:effectLst/>
                <a:latin typeface="Lato" panose="020F0502020204030203" pitchFamily="34" charset="0"/>
              </a:rPr>
              <a:t>The core concept of the ESB architecture is that you integrate different applications by putting a communication bus between them and then enable each application to talk to the bus.</a:t>
            </a:r>
            <a:br>
              <a:rPr lang="en-US" b="0" i="0" dirty="0">
                <a:solidFill>
                  <a:srgbClr val="202122"/>
                </a:solidFill>
                <a:effectLst/>
                <a:latin typeface="Lato" panose="020F0502020204030203" pitchFamily="34" charset="0"/>
              </a:rPr>
            </a:br>
            <a:r>
              <a:rPr lang="en-US" b="0" i="0" dirty="0">
                <a:solidFill>
                  <a:srgbClr val="202122"/>
                </a:solidFill>
                <a:effectLst/>
                <a:latin typeface="Lato" panose="020F0502020204030203" pitchFamily="34" charset="0"/>
              </a:rPr>
              <a:t>This decouples systems from each other, allowing them to communicate without dependency on or knowledge of other systems on the bus.</a:t>
            </a:r>
          </a:p>
          <a:p>
            <a:endParaRPr lang="en-CA" dirty="0"/>
          </a:p>
        </p:txBody>
      </p:sp>
    </p:spTree>
    <p:extLst>
      <p:ext uri="{BB962C8B-B14F-4D97-AF65-F5344CB8AC3E}">
        <p14:creationId xmlns:p14="http://schemas.microsoft.com/office/powerpoint/2010/main" val="400882449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474F-50E2-4446-8A82-C1C5531AA173}"/>
              </a:ext>
            </a:extLst>
          </p:cNvPr>
          <p:cNvSpPr>
            <a:spLocks noGrp="1"/>
          </p:cNvSpPr>
          <p:nvPr>
            <p:ph type="title"/>
          </p:nvPr>
        </p:nvSpPr>
        <p:spPr>
          <a:xfrm>
            <a:off x="838200" y="115743"/>
            <a:ext cx="10515600" cy="1325563"/>
          </a:xfrm>
          <a:solidFill>
            <a:schemeClr val="accent2">
              <a:lumMod val="40000"/>
              <a:lumOff val="60000"/>
            </a:schemeClr>
          </a:solidFill>
        </p:spPr>
        <p:txBody>
          <a:bodyPr>
            <a:normAutofit/>
          </a:bodyPr>
          <a:lstStyle/>
          <a:p>
            <a:r>
              <a:rPr lang="en-CA" sz="2800" b="1" dirty="0">
                <a:latin typeface="Amasis MT Pro Medium" panose="02040604050005020304" pitchFamily="18" charset="0"/>
              </a:rPr>
              <a:t>The Pipeline and the Platform </a:t>
            </a:r>
            <a:br>
              <a:rPr lang="en-CA" sz="2800" b="1" dirty="0">
                <a:latin typeface="Amasis MT Pro Medium" panose="02040604050005020304" pitchFamily="18" charset="0"/>
              </a:rPr>
            </a:br>
            <a:r>
              <a:rPr lang="en-CA" sz="2800" b="1" dirty="0">
                <a:latin typeface="Amasis MT Pro Medium" panose="02040604050005020304" pitchFamily="18" charset="0"/>
              </a:rPr>
              <a:t>(class discussion topic): complete this as an exercise)</a:t>
            </a:r>
          </a:p>
        </p:txBody>
      </p:sp>
      <p:graphicFrame>
        <p:nvGraphicFramePr>
          <p:cNvPr id="5" name="Table 5">
            <a:extLst>
              <a:ext uri="{FF2B5EF4-FFF2-40B4-BE49-F238E27FC236}">
                <a16:creationId xmlns:a16="http://schemas.microsoft.com/office/drawing/2014/main" id="{7B6A5B15-23A3-4DE1-BFB1-F580C54287B0}"/>
              </a:ext>
            </a:extLst>
          </p:cNvPr>
          <p:cNvGraphicFramePr>
            <a:graphicFrameLocks noGrp="1"/>
          </p:cNvGraphicFramePr>
          <p:nvPr>
            <p:extLst>
              <p:ext uri="{D42A27DB-BD31-4B8C-83A1-F6EECF244321}">
                <p14:modId xmlns:p14="http://schemas.microsoft.com/office/powerpoint/2010/main" val="3815608753"/>
              </p:ext>
            </p:extLst>
          </p:nvPr>
        </p:nvGraphicFramePr>
        <p:xfrm>
          <a:off x="838199" y="1574800"/>
          <a:ext cx="10515600" cy="38284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651354234"/>
                    </a:ext>
                  </a:extLst>
                </a:gridCol>
                <a:gridCol w="5257800">
                  <a:extLst>
                    <a:ext uri="{9D8B030D-6E8A-4147-A177-3AD203B41FA5}">
                      <a16:colId xmlns:a16="http://schemas.microsoft.com/office/drawing/2014/main" val="671227739"/>
                    </a:ext>
                  </a:extLst>
                </a:gridCol>
              </a:tblGrid>
              <a:tr h="765695">
                <a:tc>
                  <a:txBody>
                    <a:bodyPr/>
                    <a:lstStyle/>
                    <a:p>
                      <a:r>
                        <a:rPr lang="en-CA" dirty="0"/>
                        <a:t>Characteristics of the PIPELINE</a:t>
                      </a:r>
                    </a:p>
                  </a:txBody>
                  <a:tcPr/>
                </a:tc>
                <a:tc>
                  <a:txBody>
                    <a:bodyPr/>
                    <a:lstStyle/>
                    <a:p>
                      <a:r>
                        <a:rPr lang="en-CA" dirty="0"/>
                        <a:t>Characteristics of the PLATFORM</a:t>
                      </a:r>
                    </a:p>
                  </a:txBody>
                  <a:tcPr/>
                </a:tc>
                <a:extLst>
                  <a:ext uri="{0D108BD9-81ED-4DB2-BD59-A6C34878D82A}">
                    <a16:rowId xmlns:a16="http://schemas.microsoft.com/office/drawing/2014/main" val="2481108967"/>
                  </a:ext>
                </a:extLst>
              </a:tr>
              <a:tr h="765695">
                <a:tc>
                  <a:txBody>
                    <a:bodyPr/>
                    <a:lstStyle/>
                    <a:p>
                      <a:endParaRPr lang="en-CA"/>
                    </a:p>
                  </a:txBody>
                  <a:tcPr/>
                </a:tc>
                <a:tc>
                  <a:txBody>
                    <a:bodyPr/>
                    <a:lstStyle/>
                    <a:p>
                      <a:endParaRPr lang="en-CA"/>
                    </a:p>
                  </a:txBody>
                  <a:tcPr/>
                </a:tc>
                <a:extLst>
                  <a:ext uri="{0D108BD9-81ED-4DB2-BD59-A6C34878D82A}">
                    <a16:rowId xmlns:a16="http://schemas.microsoft.com/office/drawing/2014/main" val="1178636541"/>
                  </a:ext>
                </a:extLst>
              </a:tr>
              <a:tr h="765695">
                <a:tc>
                  <a:txBody>
                    <a:bodyPr/>
                    <a:lstStyle/>
                    <a:p>
                      <a:endParaRPr lang="en-CA"/>
                    </a:p>
                  </a:txBody>
                  <a:tcPr/>
                </a:tc>
                <a:tc>
                  <a:txBody>
                    <a:bodyPr/>
                    <a:lstStyle/>
                    <a:p>
                      <a:endParaRPr lang="en-CA"/>
                    </a:p>
                  </a:txBody>
                  <a:tcPr/>
                </a:tc>
                <a:extLst>
                  <a:ext uri="{0D108BD9-81ED-4DB2-BD59-A6C34878D82A}">
                    <a16:rowId xmlns:a16="http://schemas.microsoft.com/office/drawing/2014/main" val="1205800093"/>
                  </a:ext>
                </a:extLst>
              </a:tr>
              <a:tr h="765695">
                <a:tc>
                  <a:txBody>
                    <a:bodyPr/>
                    <a:lstStyle/>
                    <a:p>
                      <a:endParaRPr lang="en-CA"/>
                    </a:p>
                  </a:txBody>
                  <a:tcPr/>
                </a:tc>
                <a:tc>
                  <a:txBody>
                    <a:bodyPr/>
                    <a:lstStyle/>
                    <a:p>
                      <a:endParaRPr lang="en-CA"/>
                    </a:p>
                  </a:txBody>
                  <a:tcPr/>
                </a:tc>
                <a:extLst>
                  <a:ext uri="{0D108BD9-81ED-4DB2-BD59-A6C34878D82A}">
                    <a16:rowId xmlns:a16="http://schemas.microsoft.com/office/drawing/2014/main" val="1655530473"/>
                  </a:ext>
                </a:extLst>
              </a:tr>
              <a:tr h="765695">
                <a:tc>
                  <a:txBody>
                    <a:bodyPr/>
                    <a:lstStyle/>
                    <a:p>
                      <a:endParaRPr lang="en-CA"/>
                    </a:p>
                  </a:txBody>
                  <a:tcPr/>
                </a:tc>
                <a:tc>
                  <a:txBody>
                    <a:bodyPr/>
                    <a:lstStyle/>
                    <a:p>
                      <a:endParaRPr lang="en-CA" dirty="0"/>
                    </a:p>
                  </a:txBody>
                  <a:tcPr/>
                </a:tc>
                <a:extLst>
                  <a:ext uri="{0D108BD9-81ED-4DB2-BD59-A6C34878D82A}">
                    <a16:rowId xmlns:a16="http://schemas.microsoft.com/office/drawing/2014/main" val="2007246843"/>
                  </a:ext>
                </a:extLst>
              </a:tr>
            </a:tbl>
          </a:graphicData>
        </a:graphic>
      </p:graphicFrame>
    </p:spTree>
    <p:extLst>
      <p:ext uri="{BB962C8B-B14F-4D97-AF65-F5344CB8AC3E}">
        <p14:creationId xmlns:p14="http://schemas.microsoft.com/office/powerpoint/2010/main" val="29650569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7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AD80F-D62D-4201-8BF7-F595ABDF1B6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The nature of the Service Oriented Architecture:</a:t>
            </a:r>
          </a:p>
        </p:txBody>
      </p:sp>
      <p:pic>
        <p:nvPicPr>
          <p:cNvPr id="1026" name="Picture 2" descr="Diagram&#10;&#10;Description automatically generated">
            <a:extLst>
              <a:ext uri="{FF2B5EF4-FFF2-40B4-BE49-F238E27FC236}">
                <a16:creationId xmlns:a16="http://schemas.microsoft.com/office/drawing/2014/main" id="{0AC903B7-CE67-40A6-BB44-A9088A2249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7933" y="692531"/>
            <a:ext cx="7347537" cy="5473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3351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C17B-8F63-4F17-9BB1-DBCF1DE2B0C9}"/>
              </a:ext>
            </a:extLst>
          </p:cNvPr>
          <p:cNvSpPr>
            <a:spLocks noGrp="1"/>
          </p:cNvSpPr>
          <p:nvPr>
            <p:ph type="title"/>
          </p:nvPr>
        </p:nvSpPr>
        <p:spPr>
          <a:xfrm>
            <a:off x="838200" y="82494"/>
            <a:ext cx="10515600" cy="723841"/>
          </a:xfrm>
          <a:solidFill>
            <a:schemeClr val="tx2">
              <a:lumMod val="20000"/>
              <a:lumOff val="80000"/>
            </a:schemeClr>
          </a:solidFill>
        </p:spPr>
        <p:txBody>
          <a:bodyPr/>
          <a:lstStyle/>
          <a:p>
            <a:r>
              <a:rPr lang="en-CA" dirty="0"/>
              <a:t>The SOA Business Value Framework:</a:t>
            </a:r>
          </a:p>
        </p:txBody>
      </p:sp>
      <p:sp>
        <p:nvSpPr>
          <p:cNvPr id="3" name="Content Placeholder 2">
            <a:extLst>
              <a:ext uri="{FF2B5EF4-FFF2-40B4-BE49-F238E27FC236}">
                <a16:creationId xmlns:a16="http://schemas.microsoft.com/office/drawing/2014/main" id="{DEBD4EC3-8548-4FA2-B0B3-D9F1BB84103F}"/>
              </a:ext>
            </a:extLst>
          </p:cNvPr>
          <p:cNvSpPr>
            <a:spLocks noGrp="1"/>
          </p:cNvSpPr>
          <p:nvPr>
            <p:ph idx="1"/>
          </p:nvPr>
        </p:nvSpPr>
        <p:spPr>
          <a:xfrm>
            <a:off x="838200" y="906089"/>
            <a:ext cx="10515600" cy="5228704"/>
          </a:xfrm>
        </p:spPr>
        <p:txBody>
          <a:bodyPr>
            <a:normAutofit lnSpcReduction="10000"/>
          </a:bodyPr>
          <a:lstStyle/>
          <a:p>
            <a:r>
              <a:rPr lang="en-CA" dirty="0"/>
              <a:t>To deliver IT solutions that leverage/monetize/ squeeze the maximum possible value out of our IT systems?</a:t>
            </a:r>
          </a:p>
          <a:p>
            <a:r>
              <a:rPr lang="en-CA" dirty="0"/>
              <a:t>We “Platformize” the Enterprise</a:t>
            </a:r>
          </a:p>
          <a:p>
            <a:r>
              <a:rPr lang="en-CA" dirty="0"/>
              <a:t>Enterprise: The set/collection of business processes and technology systems</a:t>
            </a:r>
          </a:p>
          <a:p>
            <a:r>
              <a:rPr lang="en-CA" dirty="0"/>
              <a:t>With SOA we want to build interfaces/ connectors to the Artifacts of the Enterprise</a:t>
            </a:r>
          </a:p>
          <a:p>
            <a:r>
              <a:rPr lang="en-CA" dirty="0"/>
              <a:t>A simple exercise: Let’s build a Java Application to implement the College Enrollment System</a:t>
            </a:r>
          </a:p>
          <a:p>
            <a:r>
              <a:rPr lang="en-CA" dirty="0"/>
              <a:t>Step 1: Make an EXCEL sheet to get organized.</a:t>
            </a:r>
          </a:p>
          <a:p>
            <a:r>
              <a:rPr lang="en-CA" dirty="0"/>
              <a:t>Step 2: Make UML Diagram : What is the purpose of the UML Diagram?</a:t>
            </a:r>
          </a:p>
        </p:txBody>
      </p:sp>
    </p:spTree>
    <p:extLst>
      <p:ext uri="{BB962C8B-B14F-4D97-AF65-F5344CB8AC3E}">
        <p14:creationId xmlns:p14="http://schemas.microsoft.com/office/powerpoint/2010/main" val="11013793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156F-F630-414E-A58E-13B60D3FE3C6}"/>
              </a:ext>
            </a:extLst>
          </p:cNvPr>
          <p:cNvSpPr>
            <a:spLocks noGrp="1"/>
          </p:cNvSpPr>
          <p:nvPr>
            <p:ph type="title"/>
          </p:nvPr>
        </p:nvSpPr>
        <p:spPr>
          <a:xfrm>
            <a:off x="838200" y="223809"/>
            <a:ext cx="10515600" cy="1325563"/>
          </a:xfrm>
          <a:solidFill>
            <a:schemeClr val="accent1">
              <a:lumMod val="20000"/>
              <a:lumOff val="80000"/>
            </a:schemeClr>
          </a:solidFill>
        </p:spPr>
        <p:txBody>
          <a:bodyPr/>
          <a:lstStyle/>
          <a:p>
            <a:r>
              <a:rPr lang="en-CA" dirty="0"/>
              <a:t>Let’s set up the Skeleton of how we will design our college enrollment system:</a:t>
            </a:r>
          </a:p>
        </p:txBody>
      </p:sp>
      <p:sp>
        <p:nvSpPr>
          <p:cNvPr id="3" name="Content Placeholder 2">
            <a:extLst>
              <a:ext uri="{FF2B5EF4-FFF2-40B4-BE49-F238E27FC236}">
                <a16:creationId xmlns:a16="http://schemas.microsoft.com/office/drawing/2014/main" id="{A61C6AAF-0689-41A4-8F3E-864A1A61F0B9}"/>
              </a:ext>
            </a:extLst>
          </p:cNvPr>
          <p:cNvSpPr>
            <a:spLocks noGrp="1"/>
          </p:cNvSpPr>
          <p:nvPr>
            <p:ph idx="1"/>
          </p:nvPr>
        </p:nvSpPr>
        <p:spPr>
          <a:xfrm>
            <a:off x="838200" y="1626119"/>
            <a:ext cx="10515600" cy="4351338"/>
          </a:xfrm>
        </p:spPr>
        <p:txBody>
          <a:bodyPr>
            <a:normAutofit fontScale="92500" lnSpcReduction="20000"/>
          </a:bodyPr>
          <a:lstStyle/>
          <a:p>
            <a:r>
              <a:rPr lang="en-CA" dirty="0"/>
              <a:t>Step 1: Create an </a:t>
            </a:r>
            <a:r>
              <a:rPr lang="en-CA" dirty="0">
                <a:highlight>
                  <a:srgbClr val="FFFF00"/>
                </a:highlight>
              </a:rPr>
              <a:t>Excel Sheet</a:t>
            </a:r>
            <a:r>
              <a:rPr lang="en-CA" dirty="0"/>
              <a:t> to be the Project Repository</a:t>
            </a:r>
          </a:p>
          <a:p>
            <a:r>
              <a:rPr lang="en-CA" dirty="0"/>
              <a:t>Capture requirements</a:t>
            </a:r>
          </a:p>
          <a:p>
            <a:r>
              <a:rPr lang="en-CA" dirty="0"/>
              <a:t>Step 2: Make UML Diagram</a:t>
            </a:r>
          </a:p>
          <a:p>
            <a:r>
              <a:rPr lang="en-CA" dirty="0"/>
              <a:t>Step 3: Forward Generate from the UML Diagram our Java Code Skeleton: We will specify Class Names and Method Names (but not at this point the method implementations)</a:t>
            </a:r>
          </a:p>
          <a:p>
            <a:r>
              <a:rPr lang="en-CA" sz="2000" b="1" u="sng" dirty="0">
                <a:solidFill>
                  <a:schemeClr val="accent1"/>
                </a:solidFill>
              </a:rPr>
              <a:t>Learning outcomes:</a:t>
            </a:r>
          </a:p>
          <a:p>
            <a:r>
              <a:rPr lang="en-CA" dirty="0"/>
              <a:t>We can design classes/methods, including Naming BEFORE we start writing the implementation of the classes and methods</a:t>
            </a:r>
          </a:p>
          <a:p>
            <a:r>
              <a:rPr lang="en-CA" dirty="0"/>
              <a:t>We can get organized on paper to ensure/move things around as needed at design time: to ensure that our Object Interaction Diagram is going to work.</a:t>
            </a:r>
          </a:p>
        </p:txBody>
      </p:sp>
    </p:spTree>
    <p:extLst>
      <p:ext uri="{BB962C8B-B14F-4D97-AF65-F5344CB8AC3E}">
        <p14:creationId xmlns:p14="http://schemas.microsoft.com/office/powerpoint/2010/main" val="15022915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156F-F630-414E-A58E-13B60D3FE3C6}"/>
              </a:ext>
            </a:extLst>
          </p:cNvPr>
          <p:cNvSpPr>
            <a:spLocks noGrp="1"/>
          </p:cNvSpPr>
          <p:nvPr>
            <p:ph type="title"/>
          </p:nvPr>
        </p:nvSpPr>
        <p:spPr>
          <a:xfrm>
            <a:off x="838200" y="223809"/>
            <a:ext cx="10515600" cy="1325563"/>
          </a:xfrm>
          <a:solidFill>
            <a:schemeClr val="accent1">
              <a:lumMod val="20000"/>
              <a:lumOff val="80000"/>
            </a:schemeClr>
          </a:solidFill>
        </p:spPr>
        <p:txBody>
          <a:bodyPr/>
          <a:lstStyle/>
          <a:p>
            <a:r>
              <a:rPr lang="en-CA" dirty="0"/>
              <a:t>Let’s set up the Skeleton of how we will design our college enrollment system:</a:t>
            </a:r>
          </a:p>
        </p:txBody>
      </p:sp>
      <p:sp>
        <p:nvSpPr>
          <p:cNvPr id="3" name="Content Placeholder 2">
            <a:extLst>
              <a:ext uri="{FF2B5EF4-FFF2-40B4-BE49-F238E27FC236}">
                <a16:creationId xmlns:a16="http://schemas.microsoft.com/office/drawing/2014/main" id="{A61C6AAF-0689-41A4-8F3E-864A1A61F0B9}"/>
              </a:ext>
            </a:extLst>
          </p:cNvPr>
          <p:cNvSpPr>
            <a:spLocks noGrp="1"/>
          </p:cNvSpPr>
          <p:nvPr>
            <p:ph idx="1"/>
          </p:nvPr>
        </p:nvSpPr>
        <p:spPr>
          <a:xfrm>
            <a:off x="838200" y="1626119"/>
            <a:ext cx="10515600" cy="4351338"/>
          </a:xfrm>
        </p:spPr>
        <p:txBody>
          <a:bodyPr>
            <a:normAutofit/>
          </a:bodyPr>
          <a:lstStyle/>
          <a:p>
            <a:r>
              <a:rPr lang="en-CA" dirty="0"/>
              <a:t>Project Directory and Excel Sheet: </a:t>
            </a:r>
          </a:p>
          <a:p>
            <a:r>
              <a:rPr lang="en-CA" dirty="0">
                <a:hlinkClick r:id="rId2"/>
              </a:rPr>
              <a:t>https://www.dropbox.com/sh/ua6yppm87wgklz0/AADfgAD8MRw-yfOQk-pFKMrRa?dl=0</a:t>
            </a:r>
            <a:r>
              <a:rPr lang="en-CA" dirty="0"/>
              <a:t> </a:t>
            </a:r>
          </a:p>
        </p:txBody>
      </p:sp>
    </p:spTree>
    <p:extLst>
      <p:ext uri="{BB962C8B-B14F-4D97-AF65-F5344CB8AC3E}">
        <p14:creationId xmlns:p14="http://schemas.microsoft.com/office/powerpoint/2010/main" val="8548876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C794-6C47-42E9-9A85-E936F67C3DC1}"/>
              </a:ext>
            </a:extLst>
          </p:cNvPr>
          <p:cNvSpPr>
            <a:spLocks noGrp="1"/>
          </p:cNvSpPr>
          <p:nvPr>
            <p:ph type="title"/>
          </p:nvPr>
        </p:nvSpPr>
        <p:spPr>
          <a:xfrm>
            <a:off x="838200" y="365125"/>
            <a:ext cx="10515600" cy="890097"/>
          </a:xfrm>
        </p:spPr>
        <p:txBody>
          <a:bodyPr/>
          <a:lstStyle/>
          <a:p>
            <a:r>
              <a:rPr lang="en-CA" dirty="0"/>
              <a:t>What is the purpose of the UML Diagram?</a:t>
            </a:r>
          </a:p>
        </p:txBody>
      </p:sp>
      <p:sp>
        <p:nvSpPr>
          <p:cNvPr id="3" name="Content Placeholder 2">
            <a:extLst>
              <a:ext uri="{FF2B5EF4-FFF2-40B4-BE49-F238E27FC236}">
                <a16:creationId xmlns:a16="http://schemas.microsoft.com/office/drawing/2014/main" id="{31707710-0AD0-47B2-93B3-D7539E3DDC34}"/>
              </a:ext>
            </a:extLst>
          </p:cNvPr>
          <p:cNvSpPr>
            <a:spLocks noGrp="1"/>
          </p:cNvSpPr>
          <p:nvPr>
            <p:ph idx="1"/>
          </p:nvPr>
        </p:nvSpPr>
        <p:spPr>
          <a:xfrm>
            <a:off x="838200" y="1185545"/>
            <a:ext cx="10515600" cy="4351338"/>
          </a:xfrm>
        </p:spPr>
        <p:txBody>
          <a:bodyPr/>
          <a:lstStyle/>
          <a:p>
            <a:r>
              <a:rPr lang="en-US" dirty="0"/>
              <a:t>Visual representation/Notation Language of a system with actors, roles and actions: business processes</a:t>
            </a:r>
          </a:p>
          <a:p>
            <a:r>
              <a:rPr lang="en-US" dirty="0"/>
              <a:t>to </a:t>
            </a:r>
            <a:r>
              <a:rPr lang="en-US" dirty="0">
                <a:highlight>
                  <a:srgbClr val="FFFF00"/>
                </a:highlight>
              </a:rPr>
              <a:t>create/develop our understanding for all stakeholders</a:t>
            </a:r>
          </a:p>
          <a:p>
            <a:r>
              <a:rPr lang="en-US" dirty="0"/>
              <a:t>We want to design the system on paper before we design it in Code.</a:t>
            </a:r>
          </a:p>
          <a:p>
            <a:r>
              <a:rPr lang="en-US" dirty="0"/>
              <a:t>We can analyze an existing system to find out how it works and then safely changes to it.</a:t>
            </a:r>
          </a:p>
          <a:p>
            <a:endParaRPr lang="en-US" dirty="0"/>
          </a:p>
          <a:p>
            <a:endParaRPr lang="en-CA" dirty="0"/>
          </a:p>
        </p:txBody>
      </p:sp>
    </p:spTree>
    <p:extLst>
      <p:ext uri="{BB962C8B-B14F-4D97-AF65-F5344CB8AC3E}">
        <p14:creationId xmlns:p14="http://schemas.microsoft.com/office/powerpoint/2010/main" val="179457532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2D61-2E55-4D48-896D-3464F2622336}"/>
              </a:ext>
            </a:extLst>
          </p:cNvPr>
          <p:cNvSpPr>
            <a:spLocks noGrp="1"/>
          </p:cNvSpPr>
          <p:nvPr>
            <p:ph type="title"/>
          </p:nvPr>
        </p:nvSpPr>
        <p:spPr/>
        <p:txBody>
          <a:bodyPr>
            <a:normAutofit/>
          </a:bodyPr>
          <a:lstStyle/>
          <a:p>
            <a:r>
              <a:rPr lang="en-US" dirty="0"/>
              <a:t>What are the ways that we gather requirements here in Unified Process land?</a:t>
            </a:r>
            <a:endParaRPr lang="en-CA" dirty="0"/>
          </a:p>
        </p:txBody>
      </p:sp>
      <p:sp>
        <p:nvSpPr>
          <p:cNvPr id="3" name="Content Placeholder 2">
            <a:extLst>
              <a:ext uri="{FF2B5EF4-FFF2-40B4-BE49-F238E27FC236}">
                <a16:creationId xmlns:a16="http://schemas.microsoft.com/office/drawing/2014/main" id="{3971E58F-FD66-43A0-A376-2E251720169F}"/>
              </a:ext>
            </a:extLst>
          </p:cNvPr>
          <p:cNvSpPr>
            <a:spLocks noGrp="1"/>
          </p:cNvSpPr>
          <p:nvPr>
            <p:ph idx="1"/>
          </p:nvPr>
        </p:nvSpPr>
        <p:spPr/>
        <p:txBody>
          <a:bodyPr/>
          <a:lstStyle/>
          <a:p>
            <a:r>
              <a:rPr lang="en-US" dirty="0"/>
              <a:t>User Interviews: user provides a verbal, text based description of what they do</a:t>
            </a:r>
          </a:p>
          <a:p>
            <a:r>
              <a:rPr lang="en-US" dirty="0"/>
              <a:t>observing or shadowing business operations</a:t>
            </a:r>
          </a:p>
          <a:p>
            <a:r>
              <a:rPr lang="en-US" dirty="0"/>
              <a:t>UI Prototyping: give our Users paper and colored pens : ask them to draw out what they want the screens to look like:</a:t>
            </a:r>
          </a:p>
          <a:p>
            <a:pPr lvl="1"/>
            <a:r>
              <a:rPr lang="en-US" dirty="0"/>
              <a:t>What does the program tell you (output screens)</a:t>
            </a:r>
          </a:p>
          <a:p>
            <a:pPr lvl="1"/>
            <a:r>
              <a:rPr lang="en-US" dirty="0"/>
              <a:t>What information do you have to input into the program (input fields, selections from drop down lists)</a:t>
            </a:r>
          </a:p>
          <a:p>
            <a:pPr lvl="1"/>
            <a:r>
              <a:rPr lang="en-US" dirty="0"/>
              <a:t>Controls (buttons, sliders)</a:t>
            </a:r>
            <a:endParaRPr lang="en-CA" dirty="0"/>
          </a:p>
        </p:txBody>
      </p:sp>
    </p:spTree>
    <p:extLst>
      <p:ext uri="{BB962C8B-B14F-4D97-AF65-F5344CB8AC3E}">
        <p14:creationId xmlns:p14="http://schemas.microsoft.com/office/powerpoint/2010/main" val="362878372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FE37-B39B-4087-B7D4-BB7FBA98AC34}"/>
              </a:ext>
            </a:extLst>
          </p:cNvPr>
          <p:cNvSpPr>
            <a:spLocks noGrp="1"/>
          </p:cNvSpPr>
          <p:nvPr>
            <p:ph type="title"/>
          </p:nvPr>
        </p:nvSpPr>
        <p:spPr>
          <a:xfrm>
            <a:off x="838200" y="93070"/>
            <a:ext cx="10515600" cy="1325563"/>
          </a:xfrm>
          <a:solidFill>
            <a:schemeClr val="accent2">
              <a:lumMod val="20000"/>
              <a:lumOff val="80000"/>
            </a:schemeClr>
          </a:solidFill>
        </p:spPr>
        <p:txBody>
          <a:bodyPr/>
          <a:lstStyle/>
          <a:p>
            <a:pPr algn="ctr"/>
            <a:r>
              <a:rPr lang="en-CA" dirty="0"/>
              <a:t>Our Big </a:t>
            </a:r>
            <a:r>
              <a:rPr lang="en-CA"/>
              <a:t>WHY: Why </a:t>
            </a:r>
            <a:r>
              <a:rPr lang="en-CA" dirty="0"/>
              <a:t>do we want a </a:t>
            </a:r>
            <a:br>
              <a:rPr lang="en-CA" dirty="0"/>
            </a:br>
            <a:r>
              <a:rPr lang="en-CA" dirty="0"/>
              <a:t>“Service Oriented Architecture”?</a:t>
            </a:r>
          </a:p>
        </p:txBody>
      </p:sp>
      <p:sp>
        <p:nvSpPr>
          <p:cNvPr id="6" name="Content Placeholder 5">
            <a:extLst>
              <a:ext uri="{FF2B5EF4-FFF2-40B4-BE49-F238E27FC236}">
                <a16:creationId xmlns:a16="http://schemas.microsoft.com/office/drawing/2014/main" id="{07372747-A0B2-47F9-B3B1-0EE56F61CD9D}"/>
              </a:ext>
            </a:extLst>
          </p:cNvPr>
          <p:cNvSpPr>
            <a:spLocks noGrp="1"/>
          </p:cNvSpPr>
          <p:nvPr>
            <p:ph idx="1"/>
          </p:nvPr>
        </p:nvSpPr>
        <p:spPr>
          <a:xfrm>
            <a:off x="838200" y="1626119"/>
            <a:ext cx="10515600" cy="4351338"/>
          </a:xfrm>
        </p:spPr>
        <p:txBody>
          <a:bodyPr>
            <a:normAutofit lnSpcReduction="10000"/>
          </a:bodyPr>
          <a:lstStyle/>
          <a:p>
            <a:r>
              <a:rPr lang="en-CA" dirty="0"/>
              <a:t>In the Old Days, (up to the 1980s): the Economy ran on the </a:t>
            </a:r>
            <a:r>
              <a:rPr lang="en-CA" b="1" dirty="0">
                <a:solidFill>
                  <a:schemeClr val="accent1">
                    <a:lumMod val="75000"/>
                  </a:schemeClr>
                </a:solidFill>
              </a:rPr>
              <a:t>PIPELINE </a:t>
            </a:r>
            <a:r>
              <a:rPr lang="en-CA" dirty="0"/>
              <a:t>Model: business ran on processing materials.</a:t>
            </a:r>
          </a:p>
          <a:p>
            <a:r>
              <a:rPr lang="en-CA" dirty="0"/>
              <a:t>With the Advent of the (publicly available) Internet in the 1992, the World shifted over to the </a:t>
            </a:r>
            <a:r>
              <a:rPr lang="en-CA" b="1" dirty="0"/>
              <a:t>PLATFORM model</a:t>
            </a:r>
            <a:r>
              <a:rPr lang="en-CA" dirty="0"/>
              <a:t> of the Economy: these businesses run on processing information.</a:t>
            </a:r>
          </a:p>
          <a:p>
            <a:r>
              <a:rPr lang="en-CA" dirty="0">
                <a:highlight>
                  <a:srgbClr val="FFFF00"/>
                </a:highlight>
              </a:rPr>
              <a:t>Uber, </a:t>
            </a:r>
            <a:r>
              <a:rPr lang="en-CA" dirty="0" err="1">
                <a:highlight>
                  <a:srgbClr val="FFFF00"/>
                </a:highlight>
              </a:rPr>
              <a:t>AirBNB</a:t>
            </a:r>
            <a:r>
              <a:rPr lang="en-CA" dirty="0">
                <a:highlight>
                  <a:srgbClr val="FFFF00"/>
                </a:highlight>
              </a:rPr>
              <a:t>, Amazon</a:t>
            </a:r>
          </a:p>
          <a:p>
            <a:r>
              <a:rPr lang="en-CA" dirty="0"/>
              <a:t>All of these businesses, and almost all new businesses starting today, and based on the concept of providing </a:t>
            </a:r>
            <a:r>
              <a:rPr lang="en-CA" dirty="0">
                <a:highlight>
                  <a:srgbClr val="FFFF00"/>
                </a:highlight>
              </a:rPr>
              <a:t>Mediation Services</a:t>
            </a:r>
            <a:r>
              <a:rPr lang="en-CA" dirty="0"/>
              <a:t>. (Connection services) : </a:t>
            </a:r>
            <a:r>
              <a:rPr lang="en-CA" dirty="0">
                <a:highlight>
                  <a:srgbClr val="FFFF00"/>
                </a:highlight>
              </a:rPr>
              <a:t>All of these businesses were started using the principles we are learning in this course</a:t>
            </a:r>
            <a:br>
              <a:rPr lang="en-CA" dirty="0">
                <a:highlight>
                  <a:srgbClr val="FFFF00"/>
                </a:highlight>
              </a:rPr>
            </a:br>
            <a:endParaRPr lang="en-CA" dirty="0">
              <a:highlight>
                <a:srgbClr val="FFFF00"/>
              </a:highlight>
            </a:endParaRPr>
          </a:p>
        </p:txBody>
      </p:sp>
    </p:spTree>
    <p:extLst>
      <p:ext uri="{BB962C8B-B14F-4D97-AF65-F5344CB8AC3E}">
        <p14:creationId xmlns:p14="http://schemas.microsoft.com/office/powerpoint/2010/main" val="2059649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EDE9-75E4-4FB6-A85B-0207E5635285}"/>
              </a:ext>
            </a:extLst>
          </p:cNvPr>
          <p:cNvSpPr>
            <a:spLocks noGrp="1"/>
          </p:cNvSpPr>
          <p:nvPr>
            <p:ph type="title"/>
          </p:nvPr>
        </p:nvSpPr>
        <p:spPr>
          <a:xfrm>
            <a:off x="591589" y="64921"/>
            <a:ext cx="10748356" cy="574213"/>
          </a:xfrm>
          <a:solidFill>
            <a:schemeClr val="accent1">
              <a:lumMod val="20000"/>
              <a:lumOff val="80000"/>
            </a:schemeClr>
          </a:solidFill>
        </p:spPr>
        <p:txBody>
          <a:bodyPr>
            <a:normAutofit fontScale="90000"/>
          </a:bodyPr>
          <a:lstStyle/>
          <a:p>
            <a:r>
              <a:rPr lang="en-CA" dirty="0"/>
              <a:t>Model – View - Controller</a:t>
            </a:r>
          </a:p>
        </p:txBody>
      </p:sp>
      <p:sp>
        <p:nvSpPr>
          <p:cNvPr id="4" name="Rectangle 3">
            <a:extLst>
              <a:ext uri="{FF2B5EF4-FFF2-40B4-BE49-F238E27FC236}">
                <a16:creationId xmlns:a16="http://schemas.microsoft.com/office/drawing/2014/main" id="{A37D91AE-B8F0-4EC5-8556-20A62B07ECF5}"/>
              </a:ext>
            </a:extLst>
          </p:cNvPr>
          <p:cNvSpPr/>
          <p:nvPr/>
        </p:nvSpPr>
        <p:spPr>
          <a:xfrm>
            <a:off x="8253153" y="828560"/>
            <a:ext cx="3100647" cy="1932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View: </a:t>
            </a:r>
            <a:r>
              <a:rPr kumimoji="0" lang="en-CA" sz="1800" b="0" i="0" u="none" strike="noStrike" kern="1200" cap="none" spc="0" normalizeH="0" baseline="0" noProof="0" dirty="0" err="1">
                <a:ln>
                  <a:noFill/>
                </a:ln>
                <a:solidFill>
                  <a:prstClr val="white"/>
                </a:solidFill>
                <a:effectLst/>
                <a:uLnTx/>
                <a:uFillTx/>
                <a:latin typeface="Calibri" panose="020F0502020204030204"/>
                <a:ea typeface="+mn-ea"/>
                <a:cs typeface="+mn-cs"/>
              </a:rPr>
              <a:t>iphone</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CA" sz="1800" b="0" i="0" u="none" strike="noStrike" kern="1200" cap="none" spc="0" normalizeH="0" baseline="0" noProof="0" dirty="0" err="1">
                <a:ln>
                  <a:noFill/>
                </a:ln>
                <a:solidFill>
                  <a:prstClr val="white"/>
                </a:solidFill>
                <a:effectLst/>
                <a:uLnTx/>
                <a:uFillTx/>
                <a:latin typeface="Calibri" panose="020F0502020204030204"/>
                <a:ea typeface="+mn-ea"/>
                <a:cs typeface="+mn-cs"/>
              </a:rPr>
              <a:t>ipad</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Web page 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USER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USER PUTS INFO 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GET OUTPUT BACK</a:t>
            </a:r>
          </a:p>
        </p:txBody>
      </p:sp>
      <p:sp>
        <p:nvSpPr>
          <p:cNvPr id="5" name="Rectangle 4">
            <a:extLst>
              <a:ext uri="{FF2B5EF4-FFF2-40B4-BE49-F238E27FC236}">
                <a16:creationId xmlns:a16="http://schemas.microsoft.com/office/drawing/2014/main" id="{730FFA7F-B60F-4453-9230-0110474D5AF3}"/>
              </a:ext>
            </a:extLst>
          </p:cNvPr>
          <p:cNvSpPr/>
          <p:nvPr/>
        </p:nvSpPr>
        <p:spPr>
          <a:xfrm>
            <a:off x="591589" y="939305"/>
            <a:ext cx="3100647" cy="1932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MODEL: data</a:t>
            </a:r>
          </a:p>
        </p:txBody>
      </p:sp>
      <p:sp>
        <p:nvSpPr>
          <p:cNvPr id="6" name="Rectangle 5">
            <a:extLst>
              <a:ext uri="{FF2B5EF4-FFF2-40B4-BE49-F238E27FC236}">
                <a16:creationId xmlns:a16="http://schemas.microsoft.com/office/drawing/2014/main" id="{73175DCF-F8DF-47E0-A0B6-C6F3538E0E8F}"/>
              </a:ext>
            </a:extLst>
          </p:cNvPr>
          <p:cNvSpPr/>
          <p:nvPr/>
        </p:nvSpPr>
        <p:spPr>
          <a:xfrm>
            <a:off x="4531822" y="828560"/>
            <a:ext cx="3100647" cy="1712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MANAGE THE PATHS OF EXECUTION : WHY, FOR WHAT PURPOSE: Implements the USE CASES, the business processes, the </a:t>
            </a:r>
            <a:r>
              <a:rPr kumimoji="0" lang="en-CA" sz="1800" b="0" i="0" u="none" strike="noStrike" kern="1200" cap="none" spc="0" normalizeH="0" baseline="0" noProof="0" dirty="0" err="1">
                <a:ln>
                  <a:noFill/>
                </a:ln>
                <a:solidFill>
                  <a:prstClr val="white"/>
                </a:solidFill>
                <a:effectLst/>
                <a:uLnTx/>
                <a:uFillTx/>
                <a:latin typeface="Calibri" panose="020F0502020204030204"/>
                <a:ea typeface="+mn-ea"/>
                <a:cs typeface="+mn-cs"/>
              </a:rPr>
              <a:t>Algoritm</a:t>
            </a: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1ADF3984-F849-41A4-9FEC-5EE629E402F6}"/>
              </a:ext>
            </a:extLst>
          </p:cNvPr>
          <p:cNvSpPr/>
          <p:nvPr/>
        </p:nvSpPr>
        <p:spPr>
          <a:xfrm>
            <a:off x="4778433" y="2713357"/>
            <a:ext cx="2635134" cy="176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WHAT IS THE BASIC PURPOSE OF A COMPUTER PROGRAM</a:t>
            </a:r>
          </a:p>
        </p:txBody>
      </p:sp>
      <p:sp>
        <p:nvSpPr>
          <p:cNvPr id="8" name="Rectangle 7">
            <a:extLst>
              <a:ext uri="{FF2B5EF4-FFF2-40B4-BE49-F238E27FC236}">
                <a16:creationId xmlns:a16="http://schemas.microsoft.com/office/drawing/2014/main" id="{A634C856-CF8F-4CA5-B596-50699FE8D385}"/>
              </a:ext>
            </a:extLst>
          </p:cNvPr>
          <p:cNvSpPr/>
          <p:nvPr/>
        </p:nvSpPr>
        <p:spPr>
          <a:xfrm>
            <a:off x="2360813" y="5063085"/>
            <a:ext cx="1753986" cy="14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INPUT SET OF DATA</a:t>
            </a:r>
          </a:p>
        </p:txBody>
      </p:sp>
      <p:sp>
        <p:nvSpPr>
          <p:cNvPr id="9" name="Rectangle 8">
            <a:extLst>
              <a:ext uri="{FF2B5EF4-FFF2-40B4-BE49-F238E27FC236}">
                <a16:creationId xmlns:a16="http://schemas.microsoft.com/office/drawing/2014/main" id="{F8D28091-CF71-4F84-874C-2A836A1324FE}"/>
              </a:ext>
            </a:extLst>
          </p:cNvPr>
          <p:cNvSpPr/>
          <p:nvPr/>
        </p:nvSpPr>
        <p:spPr>
          <a:xfrm>
            <a:off x="8077201" y="5063085"/>
            <a:ext cx="1753986" cy="14297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OUTPUT STATE OF THE DATA</a:t>
            </a:r>
          </a:p>
        </p:txBody>
      </p:sp>
      <p:sp>
        <p:nvSpPr>
          <p:cNvPr id="10" name="Rectangle 9">
            <a:extLst>
              <a:ext uri="{FF2B5EF4-FFF2-40B4-BE49-F238E27FC236}">
                <a16:creationId xmlns:a16="http://schemas.microsoft.com/office/drawing/2014/main" id="{71B2A8BC-C4A2-402F-AA44-748DD6E9308D}"/>
              </a:ext>
            </a:extLst>
          </p:cNvPr>
          <p:cNvSpPr/>
          <p:nvPr/>
        </p:nvSpPr>
        <p:spPr>
          <a:xfrm>
            <a:off x="4878185" y="4706273"/>
            <a:ext cx="2435629" cy="14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REFACTOR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REFORMAT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REPARTITION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THE DATA</a:t>
            </a:r>
          </a:p>
        </p:txBody>
      </p:sp>
      <p:sp>
        <p:nvSpPr>
          <p:cNvPr id="11" name="Arrow: Right 10">
            <a:extLst>
              <a:ext uri="{FF2B5EF4-FFF2-40B4-BE49-F238E27FC236}">
                <a16:creationId xmlns:a16="http://schemas.microsoft.com/office/drawing/2014/main" id="{90352C62-0EA3-4087-8BD8-01C8EF844EBA}"/>
              </a:ext>
            </a:extLst>
          </p:cNvPr>
          <p:cNvSpPr/>
          <p:nvPr/>
        </p:nvSpPr>
        <p:spPr>
          <a:xfrm>
            <a:off x="4048298" y="6136062"/>
            <a:ext cx="4204855" cy="2700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Brace 11">
            <a:extLst>
              <a:ext uri="{FF2B5EF4-FFF2-40B4-BE49-F238E27FC236}">
                <a16:creationId xmlns:a16="http://schemas.microsoft.com/office/drawing/2014/main" id="{6AA2128F-957B-45A8-ADA1-1EAE8B46D4A4}"/>
              </a:ext>
            </a:extLst>
          </p:cNvPr>
          <p:cNvSpPr/>
          <p:nvPr/>
        </p:nvSpPr>
        <p:spPr>
          <a:xfrm>
            <a:off x="1654232" y="3085020"/>
            <a:ext cx="3416531" cy="1025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2785FB3-C62E-406A-A248-D41C736145D0}"/>
              </a:ext>
            </a:extLst>
          </p:cNvPr>
          <p:cNvSpPr txBox="1"/>
          <p:nvPr/>
        </p:nvSpPr>
        <p:spPr>
          <a:xfrm>
            <a:off x="394855" y="3132841"/>
            <a:ext cx="296764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What is the word that describes the thinking of the program? </a:t>
            </a:r>
            <a:r>
              <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ALGORITHM</a:t>
            </a:r>
          </a:p>
        </p:txBody>
      </p:sp>
      <p:sp>
        <p:nvSpPr>
          <p:cNvPr id="3" name="TextBox 2">
            <a:extLst>
              <a:ext uri="{FF2B5EF4-FFF2-40B4-BE49-F238E27FC236}">
                <a16:creationId xmlns:a16="http://schemas.microsoft.com/office/drawing/2014/main" id="{19C213EB-E46B-48C2-8E8B-93BDB603F03F}"/>
              </a:ext>
            </a:extLst>
          </p:cNvPr>
          <p:cNvSpPr txBox="1"/>
          <p:nvPr/>
        </p:nvSpPr>
        <p:spPr>
          <a:xfrm>
            <a:off x="8253153" y="2944368"/>
            <a:ext cx="3086792" cy="646331"/>
          </a:xfrm>
          <a:prstGeom prst="rect">
            <a:avLst/>
          </a:prstGeom>
          <a:noFill/>
        </p:spPr>
        <p:txBody>
          <a:bodyPr wrap="square" rtlCol="0">
            <a:spAutoFit/>
          </a:bodyPr>
          <a:lstStyle/>
          <a:p>
            <a:pPr algn="ctr"/>
            <a:r>
              <a:rPr lang="en-CA" dirty="0">
                <a:solidFill>
                  <a:schemeClr val="accent1">
                    <a:lumMod val="75000"/>
                  </a:schemeClr>
                </a:solidFill>
              </a:rPr>
              <a:t>The glass is the user’s experience of the system</a:t>
            </a:r>
          </a:p>
        </p:txBody>
      </p:sp>
    </p:spTree>
    <p:extLst>
      <p:ext uri="{BB962C8B-B14F-4D97-AF65-F5344CB8AC3E}">
        <p14:creationId xmlns:p14="http://schemas.microsoft.com/office/powerpoint/2010/main" val="20433774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EDE9-75E4-4FB6-A85B-0207E5635285}"/>
              </a:ext>
            </a:extLst>
          </p:cNvPr>
          <p:cNvSpPr>
            <a:spLocks noGrp="1"/>
          </p:cNvSpPr>
          <p:nvPr>
            <p:ph type="title"/>
          </p:nvPr>
        </p:nvSpPr>
        <p:spPr>
          <a:xfrm>
            <a:off x="591589" y="64921"/>
            <a:ext cx="10748356" cy="574213"/>
          </a:xfrm>
          <a:solidFill>
            <a:schemeClr val="accent1">
              <a:lumMod val="20000"/>
              <a:lumOff val="80000"/>
            </a:schemeClr>
          </a:solidFill>
        </p:spPr>
        <p:txBody>
          <a:bodyPr>
            <a:normAutofit fontScale="90000"/>
          </a:bodyPr>
          <a:lstStyle/>
          <a:p>
            <a:r>
              <a:rPr lang="en-CA" dirty="0"/>
              <a:t>Model – View - Controller</a:t>
            </a:r>
          </a:p>
        </p:txBody>
      </p:sp>
      <p:sp>
        <p:nvSpPr>
          <p:cNvPr id="14" name="TextBox 13">
            <a:extLst>
              <a:ext uri="{FF2B5EF4-FFF2-40B4-BE49-F238E27FC236}">
                <a16:creationId xmlns:a16="http://schemas.microsoft.com/office/drawing/2014/main" id="{4716E44E-02AD-460D-8A4D-051F4B8C8A49}"/>
              </a:ext>
            </a:extLst>
          </p:cNvPr>
          <p:cNvSpPr txBox="1"/>
          <p:nvPr/>
        </p:nvSpPr>
        <p:spPr>
          <a:xfrm>
            <a:off x="591589" y="978408"/>
            <a:ext cx="10748356" cy="3416320"/>
          </a:xfrm>
          <a:prstGeom prst="rect">
            <a:avLst/>
          </a:prstGeom>
          <a:noFill/>
        </p:spPr>
        <p:txBody>
          <a:bodyPr wrap="square" rtlCol="0">
            <a:spAutoFit/>
          </a:bodyPr>
          <a:lstStyle/>
          <a:p>
            <a:r>
              <a:rPr lang="en-CA" sz="5400" dirty="0">
                <a:solidFill>
                  <a:srgbClr val="0070C0"/>
                </a:solidFill>
                <a:latin typeface="Aharoni" panose="02010803020104030203" pitchFamily="2" charset="-79"/>
                <a:cs typeface="Aharoni" panose="02010803020104030203" pitchFamily="2" charset="-79"/>
              </a:rPr>
              <a:t>Why do we call this pattern the CODE oriented architecture?</a:t>
            </a:r>
          </a:p>
          <a:p>
            <a:r>
              <a:rPr lang="en-CA" sz="3600" dirty="0">
                <a:solidFill>
                  <a:schemeClr val="accent6">
                    <a:lumMod val="50000"/>
                  </a:schemeClr>
                </a:solidFill>
                <a:latin typeface="Aharoni" panose="02010803020104030203" pitchFamily="2" charset="-79"/>
                <a:cs typeface="Aharoni" panose="02010803020104030203" pitchFamily="2" charset="-79"/>
              </a:rPr>
              <a:t>If we want to change the ALGORITHM, we must rewrite the code:</a:t>
            </a:r>
          </a:p>
          <a:p>
            <a:r>
              <a:rPr lang="en-CA" sz="3600" dirty="0">
                <a:solidFill>
                  <a:schemeClr val="accent6">
                    <a:lumMod val="50000"/>
                  </a:schemeClr>
                </a:solidFill>
                <a:latin typeface="Aharoni" panose="02010803020104030203" pitchFamily="2" charset="-79"/>
                <a:cs typeface="Aharoni" panose="02010803020104030203" pitchFamily="2" charset="-79"/>
              </a:rPr>
              <a:t>Agree or Disagree?</a:t>
            </a:r>
          </a:p>
        </p:txBody>
      </p:sp>
    </p:spTree>
    <p:extLst>
      <p:ext uri="{BB962C8B-B14F-4D97-AF65-F5344CB8AC3E}">
        <p14:creationId xmlns:p14="http://schemas.microsoft.com/office/powerpoint/2010/main" val="3763530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20BA56-D100-4626-B0F8-0DA75B85C543}"/>
              </a:ext>
            </a:extLst>
          </p:cNvPr>
          <p:cNvSpPr txBox="1"/>
          <p:nvPr/>
        </p:nvSpPr>
        <p:spPr>
          <a:xfrm>
            <a:off x="619125" y="390525"/>
            <a:ext cx="3686175" cy="3147002"/>
          </a:xfrm>
          <a:prstGeom prst="rect">
            <a:avLst/>
          </a:prstGeom>
          <a:solidFill>
            <a:schemeClr val="accent2">
              <a:lumMod val="20000"/>
              <a:lumOff val="80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Analysis Phrase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Gather User Stories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[UI PROTOTYPING/Interviewing/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job shadowing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Turn them into the Requirements Document using Lexical Analysis</a:t>
            </a:r>
          </a:p>
        </p:txBody>
      </p:sp>
      <p:sp>
        <p:nvSpPr>
          <p:cNvPr id="5" name="TextBox 4">
            <a:extLst>
              <a:ext uri="{FF2B5EF4-FFF2-40B4-BE49-F238E27FC236}">
                <a16:creationId xmlns:a16="http://schemas.microsoft.com/office/drawing/2014/main" id="{A6281419-26AE-462D-81E3-5CD5C93D19DC}"/>
              </a:ext>
            </a:extLst>
          </p:cNvPr>
          <p:cNvSpPr txBox="1"/>
          <p:nvPr/>
        </p:nvSpPr>
        <p:spPr>
          <a:xfrm>
            <a:off x="4513878" y="390525"/>
            <a:ext cx="3686175" cy="4076700"/>
          </a:xfrm>
          <a:prstGeom prst="rect">
            <a:avLst/>
          </a:prstGeom>
          <a:solidFill>
            <a:srgbClr val="FFC000"/>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Design Phrase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We create UML entities based on a lexical analysis of our </a:t>
            </a:r>
            <a:r>
              <a:rPr kumimoji="0" lang="en-CA" sz="14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the Design Phase: We want to be agnostic of the details of HOW we do the technology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Think only in terms of </a:t>
            </a:r>
            <a:r>
              <a:rPr kumimoji="0" lang="en-CA"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INTENTIONALITIES</a:t>
            </a: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What do you want to do: Not how to do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Write your Intentionality Statements.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99856193-5A1E-42BC-9774-00671DF5FC06}"/>
              </a:ext>
            </a:extLst>
          </p:cNvPr>
          <p:cNvSpPr txBox="1"/>
          <p:nvPr/>
        </p:nvSpPr>
        <p:spPr>
          <a:xfrm>
            <a:off x="4572000" y="4610100"/>
            <a:ext cx="3686175" cy="923330"/>
          </a:xfrm>
          <a:prstGeom prst="rect">
            <a:avLst/>
          </a:prstGeom>
          <a:solidFill>
            <a:srgbClr val="CCFFC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UML Diagrams belong to the Design Phase because this is how we design our component architecture.</a:t>
            </a:r>
          </a:p>
        </p:txBody>
      </p:sp>
      <p:sp>
        <p:nvSpPr>
          <p:cNvPr id="7" name="TextBox 6">
            <a:extLst>
              <a:ext uri="{FF2B5EF4-FFF2-40B4-BE49-F238E27FC236}">
                <a16:creationId xmlns:a16="http://schemas.microsoft.com/office/drawing/2014/main" id="{7EEF137D-9C0F-4C73-A930-9685651BD4D7}"/>
              </a:ext>
            </a:extLst>
          </p:cNvPr>
          <p:cNvSpPr txBox="1"/>
          <p:nvPr/>
        </p:nvSpPr>
        <p:spPr>
          <a:xfrm>
            <a:off x="619122" y="3928616"/>
            <a:ext cx="3686175" cy="2308324"/>
          </a:xfrm>
          <a:prstGeom prst="rect">
            <a:avLst/>
          </a:prstGeom>
          <a:solidFill>
            <a:srgbClr val="FFFF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Use Cases belong in the Analysis Phase because they are our TOOL for doing Business Process Discovery.</a:t>
            </a:r>
          </a:p>
        </p:txBody>
      </p:sp>
      <p:sp>
        <p:nvSpPr>
          <p:cNvPr id="8" name="TextBox 7">
            <a:extLst>
              <a:ext uri="{FF2B5EF4-FFF2-40B4-BE49-F238E27FC236}">
                <a16:creationId xmlns:a16="http://schemas.microsoft.com/office/drawing/2014/main" id="{FC478A34-C316-4769-888E-2FCD0DB5BBC9}"/>
              </a:ext>
            </a:extLst>
          </p:cNvPr>
          <p:cNvSpPr txBox="1"/>
          <p:nvPr/>
        </p:nvSpPr>
        <p:spPr>
          <a:xfrm>
            <a:off x="8408633" y="390524"/>
            <a:ext cx="3686175" cy="5142905"/>
          </a:xfrm>
          <a:prstGeom prst="rect">
            <a:avLst/>
          </a:prstGeom>
          <a:solidFill>
            <a:schemeClr val="accent2">
              <a:lumMod val="20000"/>
              <a:lumOff val="80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Implementation Phrase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Create objects from our UML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Write the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Create the data schema for the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OS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Network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Case : Computer Aided Software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Examples you will encounter at work include Rational Rose, Visual Paradigm</a:t>
            </a:r>
          </a:p>
        </p:txBody>
      </p:sp>
      <p:sp>
        <p:nvSpPr>
          <p:cNvPr id="2" name="Arrow: Left-Right 1">
            <a:extLst>
              <a:ext uri="{FF2B5EF4-FFF2-40B4-BE49-F238E27FC236}">
                <a16:creationId xmlns:a16="http://schemas.microsoft.com/office/drawing/2014/main" id="{86A4D850-C648-48BF-9582-9EBFC60EF5C2}"/>
              </a:ext>
            </a:extLst>
          </p:cNvPr>
          <p:cNvSpPr/>
          <p:nvPr/>
        </p:nvSpPr>
        <p:spPr>
          <a:xfrm>
            <a:off x="4571999" y="5427677"/>
            <a:ext cx="7365535" cy="11828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Roundtrip engineering: as you are writing code, you might go back to revise your UML Design to make it work better in the code domain</a:t>
            </a:r>
          </a:p>
        </p:txBody>
      </p:sp>
      <p:sp>
        <p:nvSpPr>
          <p:cNvPr id="9" name="TextBox 8">
            <a:extLst>
              <a:ext uri="{FF2B5EF4-FFF2-40B4-BE49-F238E27FC236}">
                <a16:creationId xmlns:a16="http://schemas.microsoft.com/office/drawing/2014/main" id="{8ED48EEF-E587-DCC6-AF0E-BFF83FE5D002}"/>
              </a:ext>
            </a:extLst>
          </p:cNvPr>
          <p:cNvSpPr txBox="1"/>
          <p:nvPr/>
        </p:nvSpPr>
        <p:spPr>
          <a:xfrm>
            <a:off x="619123" y="925057"/>
            <a:ext cx="3686175" cy="338554"/>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Business Domain Lives Here.</a:t>
            </a:r>
          </a:p>
        </p:txBody>
      </p:sp>
    </p:spTree>
    <p:extLst>
      <p:ext uri="{BB962C8B-B14F-4D97-AF65-F5344CB8AC3E}">
        <p14:creationId xmlns:p14="http://schemas.microsoft.com/office/powerpoint/2010/main" val="342282504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781F-374B-4B8C-858D-35A337CA6498}"/>
              </a:ext>
            </a:extLst>
          </p:cNvPr>
          <p:cNvSpPr>
            <a:spLocks noGrp="1"/>
          </p:cNvSpPr>
          <p:nvPr>
            <p:ph type="title"/>
          </p:nvPr>
        </p:nvSpPr>
        <p:spPr>
          <a:xfrm>
            <a:off x="838200" y="365125"/>
            <a:ext cx="10515600" cy="3539363"/>
          </a:xfrm>
        </p:spPr>
        <p:txBody>
          <a:bodyPr>
            <a:normAutofit/>
          </a:bodyPr>
          <a:lstStyle/>
          <a:p>
            <a:r>
              <a:rPr lang="en-CA" dirty="0"/>
              <a:t>One of the technologies that allows us to change the algorithm during the Runtime of the program is to use Schema (text file organized) data stores instead of SQL databases</a:t>
            </a:r>
          </a:p>
        </p:txBody>
      </p:sp>
      <p:sp>
        <p:nvSpPr>
          <p:cNvPr id="3" name="Content Placeholder 2">
            <a:extLst>
              <a:ext uri="{FF2B5EF4-FFF2-40B4-BE49-F238E27FC236}">
                <a16:creationId xmlns:a16="http://schemas.microsoft.com/office/drawing/2014/main" id="{347B5363-B1A2-4FB7-B895-D19FFB459AB5}"/>
              </a:ext>
            </a:extLst>
          </p:cNvPr>
          <p:cNvSpPr>
            <a:spLocks noGrp="1"/>
          </p:cNvSpPr>
          <p:nvPr>
            <p:ph idx="1"/>
          </p:nvPr>
        </p:nvSpPr>
        <p:spPr>
          <a:xfrm>
            <a:off x="838200" y="4151376"/>
            <a:ext cx="10515600" cy="2025586"/>
          </a:xfrm>
        </p:spPr>
        <p:txBody>
          <a:bodyPr>
            <a:normAutofit fontScale="92500" lnSpcReduction="10000"/>
          </a:bodyPr>
          <a:lstStyle/>
          <a:p>
            <a:r>
              <a:rPr lang="en-CA" dirty="0"/>
              <a:t>An example of a Schema based database is MONGO DB</a:t>
            </a:r>
          </a:p>
          <a:p>
            <a:r>
              <a:rPr lang="en-CA" dirty="0"/>
              <a:t>These are called NO SQL databases</a:t>
            </a:r>
          </a:p>
          <a:p>
            <a:r>
              <a:rPr lang="en-CA" dirty="0"/>
              <a:t>The advantage of this approach is that we can change the way the data structure is formatted programmatically at runtime by changing the schema file.</a:t>
            </a:r>
          </a:p>
        </p:txBody>
      </p:sp>
    </p:spTree>
    <p:extLst>
      <p:ext uri="{BB962C8B-B14F-4D97-AF65-F5344CB8AC3E}">
        <p14:creationId xmlns:p14="http://schemas.microsoft.com/office/powerpoint/2010/main" val="9718338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2DD9-7F17-4CBD-9B15-8264F6261F21}"/>
              </a:ext>
            </a:extLst>
          </p:cNvPr>
          <p:cNvSpPr>
            <a:spLocks noGrp="1"/>
          </p:cNvSpPr>
          <p:nvPr>
            <p:ph type="title"/>
          </p:nvPr>
        </p:nvSpPr>
        <p:spPr>
          <a:xfrm>
            <a:off x="838200" y="365125"/>
            <a:ext cx="10515600" cy="1089601"/>
          </a:xfrm>
        </p:spPr>
        <p:txBody>
          <a:bodyPr>
            <a:normAutofit fontScale="90000"/>
          </a:bodyPr>
          <a:lstStyle/>
          <a:p>
            <a:r>
              <a:rPr lang="en-CA" dirty="0"/>
              <a:t>Purpose of programming: Change the INPUT Data state into an OUTPUT data state</a:t>
            </a:r>
          </a:p>
        </p:txBody>
      </p:sp>
      <p:sp>
        <p:nvSpPr>
          <p:cNvPr id="4" name="Rectangle: Top Corners Snipped 3">
            <a:extLst>
              <a:ext uri="{FF2B5EF4-FFF2-40B4-BE49-F238E27FC236}">
                <a16:creationId xmlns:a16="http://schemas.microsoft.com/office/drawing/2014/main" id="{F5BFC637-ADD5-4E5E-9E5D-0FF6C2EC5F83}"/>
              </a:ext>
            </a:extLst>
          </p:cNvPr>
          <p:cNvSpPr/>
          <p:nvPr/>
        </p:nvSpPr>
        <p:spPr>
          <a:xfrm>
            <a:off x="1438102" y="2086495"/>
            <a:ext cx="2560320" cy="3333403"/>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INPUT DATA STATE</a:t>
            </a:r>
          </a:p>
        </p:txBody>
      </p:sp>
      <p:sp>
        <p:nvSpPr>
          <p:cNvPr id="5" name="Rectangle: Top Corners Snipped 4">
            <a:extLst>
              <a:ext uri="{FF2B5EF4-FFF2-40B4-BE49-F238E27FC236}">
                <a16:creationId xmlns:a16="http://schemas.microsoft.com/office/drawing/2014/main" id="{75B5B301-23C8-4940-9208-09516C82B9D6}"/>
              </a:ext>
            </a:extLst>
          </p:cNvPr>
          <p:cNvSpPr/>
          <p:nvPr/>
        </p:nvSpPr>
        <p:spPr>
          <a:xfrm>
            <a:off x="7209906" y="2238895"/>
            <a:ext cx="2560320" cy="3333403"/>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output DATA STATE</a:t>
            </a:r>
          </a:p>
        </p:txBody>
      </p:sp>
      <p:sp>
        <p:nvSpPr>
          <p:cNvPr id="6" name="Arrow: Right 5">
            <a:extLst>
              <a:ext uri="{FF2B5EF4-FFF2-40B4-BE49-F238E27FC236}">
                <a16:creationId xmlns:a16="http://schemas.microsoft.com/office/drawing/2014/main" id="{07633F1A-866A-411B-BCEE-2D4B12485379}"/>
              </a:ext>
            </a:extLst>
          </p:cNvPr>
          <p:cNvSpPr/>
          <p:nvPr/>
        </p:nvSpPr>
        <p:spPr>
          <a:xfrm>
            <a:off x="3724102" y="3429000"/>
            <a:ext cx="3765665" cy="303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D556299-DABE-4866-8D1B-33098394D3E1}"/>
              </a:ext>
            </a:extLst>
          </p:cNvPr>
          <p:cNvSpPr txBox="1"/>
          <p:nvPr/>
        </p:nvSpPr>
        <p:spPr>
          <a:xfrm>
            <a:off x="4106487" y="2238895"/>
            <a:ext cx="300089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What are the INSTRUCTIONS called that change INPUT DATA to OUTPUT data???</a:t>
            </a:r>
          </a:p>
        </p:txBody>
      </p:sp>
      <p:sp>
        <p:nvSpPr>
          <p:cNvPr id="8" name="Oval 7">
            <a:extLst>
              <a:ext uri="{FF2B5EF4-FFF2-40B4-BE49-F238E27FC236}">
                <a16:creationId xmlns:a16="http://schemas.microsoft.com/office/drawing/2014/main" id="{96DCC21B-D95C-4ED6-8F21-707F022AB3C2}"/>
              </a:ext>
            </a:extLst>
          </p:cNvPr>
          <p:cNvSpPr/>
          <p:nvPr/>
        </p:nvSpPr>
        <p:spPr>
          <a:xfrm>
            <a:off x="4605251" y="3906982"/>
            <a:ext cx="1903614" cy="21779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Algorithm: a set of statements that implements logic</a:t>
            </a:r>
          </a:p>
        </p:txBody>
      </p:sp>
    </p:spTree>
    <p:extLst>
      <p:ext uri="{BB962C8B-B14F-4D97-AF65-F5344CB8AC3E}">
        <p14:creationId xmlns:p14="http://schemas.microsoft.com/office/powerpoint/2010/main" val="1757779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47862-A915-4DD8-A095-59CF8F7B2567}"/>
              </a:ext>
            </a:extLst>
          </p:cNvPr>
          <p:cNvSpPr>
            <a:spLocks noGrp="1"/>
          </p:cNvSpPr>
          <p:nvPr>
            <p:ph type="title"/>
          </p:nvPr>
        </p:nvSpPr>
        <p:spPr>
          <a:xfrm>
            <a:off x="838200" y="365125"/>
            <a:ext cx="10515600" cy="5387282"/>
          </a:xfrm>
          <a:solidFill>
            <a:schemeClr val="accent2">
              <a:lumMod val="60000"/>
              <a:lumOff val="40000"/>
            </a:schemeClr>
          </a:solidFill>
        </p:spPr>
        <p:txBody>
          <a:bodyPr/>
          <a:lstStyle/>
          <a:p>
            <a:r>
              <a:rPr lang="en-CA" dirty="0"/>
              <a:t>The reason for building Enterprise Architectures is to wrap a Mediator Pattern around all the “stuff” in the Enterprise (which the term to describe all the business processes, POI terminals, network routers, databases, process servers) and to be access all those data and services by API Method Calls.</a:t>
            </a:r>
          </a:p>
        </p:txBody>
      </p:sp>
    </p:spTree>
    <p:extLst>
      <p:ext uri="{BB962C8B-B14F-4D97-AF65-F5344CB8AC3E}">
        <p14:creationId xmlns:p14="http://schemas.microsoft.com/office/powerpoint/2010/main" val="31465234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38FC-76B1-4F6F-9510-E906A199AF8F}"/>
              </a:ext>
            </a:extLst>
          </p:cNvPr>
          <p:cNvSpPr>
            <a:spLocks noGrp="1"/>
          </p:cNvSpPr>
          <p:nvPr>
            <p:ph type="title"/>
          </p:nvPr>
        </p:nvSpPr>
        <p:spPr/>
        <p:txBody>
          <a:bodyPr/>
          <a:lstStyle/>
          <a:p>
            <a:r>
              <a:rPr lang="en-CA" dirty="0"/>
              <a:t>2 things to have to assemble an Enterprise Architecture: </a:t>
            </a:r>
          </a:p>
        </p:txBody>
      </p:sp>
      <p:sp>
        <p:nvSpPr>
          <p:cNvPr id="3" name="Content Placeholder 2">
            <a:extLst>
              <a:ext uri="{FF2B5EF4-FFF2-40B4-BE49-F238E27FC236}">
                <a16:creationId xmlns:a16="http://schemas.microsoft.com/office/drawing/2014/main" id="{05DBC590-698F-417B-8718-8D174631541A}"/>
              </a:ext>
            </a:extLst>
          </p:cNvPr>
          <p:cNvSpPr>
            <a:spLocks noGrp="1"/>
          </p:cNvSpPr>
          <p:nvPr>
            <p:ph idx="1"/>
          </p:nvPr>
        </p:nvSpPr>
        <p:spPr/>
        <p:txBody>
          <a:bodyPr/>
          <a:lstStyle/>
          <a:p>
            <a:r>
              <a:rPr lang="en-CA" dirty="0"/>
              <a:t>Java Objects wrapped up in SOAP Envelopes.</a:t>
            </a:r>
          </a:p>
          <a:p>
            <a:r>
              <a:rPr lang="en-CA" dirty="0"/>
              <a:t>We need a way for these SOAP objects to travel around in the Enterprise Architecture. </a:t>
            </a:r>
          </a:p>
          <a:p>
            <a:r>
              <a:rPr lang="en-CA" dirty="0"/>
              <a:t>We need a Discovery Service.</a:t>
            </a:r>
          </a:p>
          <a:p>
            <a:r>
              <a:rPr lang="en-CA" dirty="0"/>
              <a:t>We need a Connection Service.</a:t>
            </a:r>
          </a:p>
        </p:txBody>
      </p:sp>
    </p:spTree>
    <p:extLst>
      <p:ext uri="{BB962C8B-B14F-4D97-AF65-F5344CB8AC3E}">
        <p14:creationId xmlns:p14="http://schemas.microsoft.com/office/powerpoint/2010/main" val="29368418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EDE9-75E4-4FB6-A85B-0207E5635285}"/>
              </a:ext>
            </a:extLst>
          </p:cNvPr>
          <p:cNvSpPr>
            <a:spLocks noGrp="1"/>
          </p:cNvSpPr>
          <p:nvPr>
            <p:ph type="title"/>
          </p:nvPr>
        </p:nvSpPr>
        <p:spPr>
          <a:xfrm>
            <a:off x="824345" y="64921"/>
            <a:ext cx="10515600" cy="533021"/>
          </a:xfrm>
          <a:solidFill>
            <a:schemeClr val="accent1">
              <a:lumMod val="20000"/>
              <a:lumOff val="80000"/>
            </a:schemeClr>
          </a:solidFill>
        </p:spPr>
        <p:txBody>
          <a:bodyPr>
            <a:noAutofit/>
          </a:bodyPr>
          <a:lstStyle/>
          <a:p>
            <a:pPr algn="ctr"/>
            <a:r>
              <a:rPr lang="en-CA" sz="2000" dirty="0">
                <a:latin typeface="Abadi" panose="020B0604020104020204" pitchFamily="34" charset="0"/>
              </a:rPr>
              <a:t>What is a Service Oriented Architecture? How do we change our business process execution ALGORITHMICALLY  - dynamically, at run time?</a:t>
            </a:r>
          </a:p>
        </p:txBody>
      </p:sp>
      <p:sp>
        <p:nvSpPr>
          <p:cNvPr id="4" name="Rectangle 3">
            <a:extLst>
              <a:ext uri="{FF2B5EF4-FFF2-40B4-BE49-F238E27FC236}">
                <a16:creationId xmlns:a16="http://schemas.microsoft.com/office/drawing/2014/main" id="{A37D91AE-B8F0-4EC5-8556-20A62B07ECF5}"/>
              </a:ext>
            </a:extLst>
          </p:cNvPr>
          <p:cNvSpPr/>
          <p:nvPr/>
        </p:nvSpPr>
        <p:spPr>
          <a:xfrm>
            <a:off x="8253153" y="828560"/>
            <a:ext cx="3100647" cy="1932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View: </a:t>
            </a:r>
            <a:r>
              <a:rPr kumimoji="0" lang="en-CA" sz="1800" b="0" i="0" u="none" strike="noStrike" kern="1200" cap="none" spc="0" normalizeH="0" baseline="0" noProof="0" dirty="0" err="1">
                <a:ln>
                  <a:noFill/>
                </a:ln>
                <a:solidFill>
                  <a:prstClr val="white"/>
                </a:solidFill>
                <a:effectLst/>
                <a:uLnTx/>
                <a:uFillTx/>
                <a:latin typeface="Calibri" panose="020F0502020204030204"/>
                <a:ea typeface="+mn-ea"/>
                <a:cs typeface="+mn-cs"/>
              </a:rPr>
              <a:t>iphone</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CA" sz="1800" b="0" i="0" u="none" strike="noStrike" kern="1200" cap="none" spc="0" normalizeH="0" baseline="0" noProof="0" dirty="0" err="1">
                <a:ln>
                  <a:noFill/>
                </a:ln>
                <a:solidFill>
                  <a:prstClr val="white"/>
                </a:solidFill>
                <a:effectLst/>
                <a:uLnTx/>
                <a:uFillTx/>
                <a:latin typeface="Calibri" panose="020F0502020204030204"/>
                <a:ea typeface="+mn-ea"/>
                <a:cs typeface="+mn-cs"/>
              </a:rPr>
              <a:t>ipad</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Web page 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USER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USER PUTS INFO 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GET OUTPUT BACK</a:t>
            </a:r>
          </a:p>
        </p:txBody>
      </p:sp>
      <p:sp>
        <p:nvSpPr>
          <p:cNvPr id="5" name="Rectangle 4">
            <a:extLst>
              <a:ext uri="{FF2B5EF4-FFF2-40B4-BE49-F238E27FC236}">
                <a16:creationId xmlns:a16="http://schemas.microsoft.com/office/drawing/2014/main" id="{730FFA7F-B60F-4453-9230-0110474D5AF3}"/>
              </a:ext>
            </a:extLst>
          </p:cNvPr>
          <p:cNvSpPr/>
          <p:nvPr/>
        </p:nvSpPr>
        <p:spPr>
          <a:xfrm>
            <a:off x="591589" y="939305"/>
            <a:ext cx="3100647" cy="1932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MODEL: we put the data, and we put the business processes</a:t>
            </a:r>
          </a:p>
        </p:txBody>
      </p:sp>
      <p:sp>
        <p:nvSpPr>
          <p:cNvPr id="6" name="Rectangle 5">
            <a:extLst>
              <a:ext uri="{FF2B5EF4-FFF2-40B4-BE49-F238E27FC236}">
                <a16:creationId xmlns:a16="http://schemas.microsoft.com/office/drawing/2014/main" id="{73175DCF-F8DF-47E0-A0B6-C6F3538E0E8F}"/>
              </a:ext>
            </a:extLst>
          </p:cNvPr>
          <p:cNvSpPr/>
          <p:nvPr/>
        </p:nvSpPr>
        <p:spPr>
          <a:xfrm>
            <a:off x="4531822" y="828560"/>
            <a:ext cx="3100647" cy="1712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CONTROLLER: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MANAGE THE PATHS OF EXECUTION : WHY, FOR WHAT PURPOSE: Implements the USE CASES, the business processes, the Algorithm</a:t>
            </a:r>
          </a:p>
        </p:txBody>
      </p:sp>
      <p:sp>
        <p:nvSpPr>
          <p:cNvPr id="7" name="Oval 6">
            <a:extLst>
              <a:ext uri="{FF2B5EF4-FFF2-40B4-BE49-F238E27FC236}">
                <a16:creationId xmlns:a16="http://schemas.microsoft.com/office/drawing/2014/main" id="{1ADF3984-F849-41A4-9FEC-5EE629E402F6}"/>
              </a:ext>
            </a:extLst>
          </p:cNvPr>
          <p:cNvSpPr/>
          <p:nvPr/>
        </p:nvSpPr>
        <p:spPr>
          <a:xfrm>
            <a:off x="4778433" y="2713357"/>
            <a:ext cx="2635134" cy="17622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WHAT IS THE BASIC PURPOSE OF A COMPUTER PROGRAM</a:t>
            </a:r>
          </a:p>
        </p:txBody>
      </p:sp>
      <p:sp>
        <p:nvSpPr>
          <p:cNvPr id="8" name="Rectangle 7">
            <a:extLst>
              <a:ext uri="{FF2B5EF4-FFF2-40B4-BE49-F238E27FC236}">
                <a16:creationId xmlns:a16="http://schemas.microsoft.com/office/drawing/2014/main" id="{A634C856-CF8F-4CA5-B596-50699FE8D385}"/>
              </a:ext>
            </a:extLst>
          </p:cNvPr>
          <p:cNvSpPr/>
          <p:nvPr/>
        </p:nvSpPr>
        <p:spPr>
          <a:xfrm>
            <a:off x="2360813" y="5063085"/>
            <a:ext cx="1753986" cy="14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INPUT SET OF DATA</a:t>
            </a:r>
          </a:p>
        </p:txBody>
      </p:sp>
      <p:sp>
        <p:nvSpPr>
          <p:cNvPr id="9" name="Rectangle 8">
            <a:extLst>
              <a:ext uri="{FF2B5EF4-FFF2-40B4-BE49-F238E27FC236}">
                <a16:creationId xmlns:a16="http://schemas.microsoft.com/office/drawing/2014/main" id="{F8D28091-CF71-4F84-874C-2A836A1324FE}"/>
              </a:ext>
            </a:extLst>
          </p:cNvPr>
          <p:cNvSpPr/>
          <p:nvPr/>
        </p:nvSpPr>
        <p:spPr>
          <a:xfrm>
            <a:off x="8077201" y="5063085"/>
            <a:ext cx="1753986" cy="14297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OUTPUT STATE OF THE DATA</a:t>
            </a:r>
          </a:p>
        </p:txBody>
      </p:sp>
      <p:sp>
        <p:nvSpPr>
          <p:cNvPr id="10" name="Rectangle 9">
            <a:extLst>
              <a:ext uri="{FF2B5EF4-FFF2-40B4-BE49-F238E27FC236}">
                <a16:creationId xmlns:a16="http://schemas.microsoft.com/office/drawing/2014/main" id="{71B2A8BC-C4A2-402F-AA44-748DD6E9308D}"/>
              </a:ext>
            </a:extLst>
          </p:cNvPr>
          <p:cNvSpPr/>
          <p:nvPr/>
        </p:nvSpPr>
        <p:spPr>
          <a:xfrm>
            <a:off x="4878185" y="4706273"/>
            <a:ext cx="2435629" cy="1429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REFACTOR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REFORMAT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REPARTITION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THE DATA</a:t>
            </a:r>
          </a:p>
        </p:txBody>
      </p:sp>
      <p:sp>
        <p:nvSpPr>
          <p:cNvPr id="11" name="Arrow: Right 10">
            <a:extLst>
              <a:ext uri="{FF2B5EF4-FFF2-40B4-BE49-F238E27FC236}">
                <a16:creationId xmlns:a16="http://schemas.microsoft.com/office/drawing/2014/main" id="{90352C62-0EA3-4087-8BD8-01C8EF844EBA}"/>
              </a:ext>
            </a:extLst>
          </p:cNvPr>
          <p:cNvSpPr/>
          <p:nvPr/>
        </p:nvSpPr>
        <p:spPr>
          <a:xfrm>
            <a:off x="4048298" y="6136062"/>
            <a:ext cx="4204855" cy="2700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Brace 11">
            <a:extLst>
              <a:ext uri="{FF2B5EF4-FFF2-40B4-BE49-F238E27FC236}">
                <a16:creationId xmlns:a16="http://schemas.microsoft.com/office/drawing/2014/main" id="{6AA2128F-957B-45A8-ADA1-1EAE8B46D4A4}"/>
              </a:ext>
            </a:extLst>
          </p:cNvPr>
          <p:cNvSpPr/>
          <p:nvPr/>
        </p:nvSpPr>
        <p:spPr>
          <a:xfrm>
            <a:off x="1654232" y="3085020"/>
            <a:ext cx="3416531" cy="1025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2785FB3-C62E-406A-A248-D41C736145D0}"/>
              </a:ext>
            </a:extLst>
          </p:cNvPr>
          <p:cNvSpPr txBox="1"/>
          <p:nvPr/>
        </p:nvSpPr>
        <p:spPr>
          <a:xfrm>
            <a:off x="394855" y="3132841"/>
            <a:ext cx="296764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What is the word that describes the thinking of the program? </a:t>
            </a:r>
            <a:r>
              <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ALGORITHM</a:t>
            </a:r>
          </a:p>
        </p:txBody>
      </p:sp>
      <p:sp>
        <p:nvSpPr>
          <p:cNvPr id="3" name="TextBox 2">
            <a:extLst>
              <a:ext uri="{FF2B5EF4-FFF2-40B4-BE49-F238E27FC236}">
                <a16:creationId xmlns:a16="http://schemas.microsoft.com/office/drawing/2014/main" id="{E5E080BF-0BD0-4E38-B8A5-7A0EF80AFAE1}"/>
              </a:ext>
            </a:extLst>
          </p:cNvPr>
          <p:cNvSpPr txBox="1"/>
          <p:nvPr/>
        </p:nvSpPr>
        <p:spPr>
          <a:xfrm>
            <a:off x="8077201" y="2951018"/>
            <a:ext cx="366037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One of the big wins of SOA: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We can change our </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t>business processes PROGRAMMATICALLY:</a:t>
            </a:r>
            <a:b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br>
            <a:b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t>HOW ???? </a:t>
            </a:r>
          </a:p>
        </p:txBody>
      </p:sp>
    </p:spTree>
    <p:extLst>
      <p:ext uri="{BB962C8B-B14F-4D97-AF65-F5344CB8AC3E}">
        <p14:creationId xmlns:p14="http://schemas.microsoft.com/office/powerpoint/2010/main" val="2365777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6715-FFC4-4EDD-AD2B-1CF76AD1D2E6}"/>
              </a:ext>
            </a:extLst>
          </p:cNvPr>
          <p:cNvSpPr>
            <a:spLocks noGrp="1"/>
          </p:cNvSpPr>
          <p:nvPr>
            <p:ph type="title"/>
          </p:nvPr>
        </p:nvSpPr>
        <p:spPr/>
        <p:txBody>
          <a:bodyPr>
            <a:normAutofit/>
          </a:bodyPr>
          <a:lstStyle/>
          <a:p>
            <a:r>
              <a:rPr lang="en-CA" sz="3200" dirty="0">
                <a:latin typeface="Abadi" panose="020B0604020104020204" pitchFamily="34" charset="0"/>
              </a:rPr>
              <a:t>What are the 2 things that our </a:t>
            </a:r>
            <a:r>
              <a:rPr lang="en-CA" sz="3200" dirty="0" err="1">
                <a:latin typeface="Abadi" panose="020B0604020104020204" pitchFamily="34" charset="0"/>
              </a:rPr>
              <a:t>Platformized</a:t>
            </a:r>
            <a:r>
              <a:rPr lang="en-CA" sz="3200" dirty="0">
                <a:latin typeface="Abadi" panose="020B0604020104020204" pitchFamily="34" charset="0"/>
              </a:rPr>
              <a:t> Enterprise should give us to be an SOA architecture:</a:t>
            </a:r>
          </a:p>
        </p:txBody>
      </p:sp>
      <p:sp>
        <p:nvSpPr>
          <p:cNvPr id="3" name="Content Placeholder 2">
            <a:extLst>
              <a:ext uri="{FF2B5EF4-FFF2-40B4-BE49-F238E27FC236}">
                <a16:creationId xmlns:a16="http://schemas.microsoft.com/office/drawing/2014/main" id="{7B5B6C25-03E1-4C2B-9AE5-B3D4D381F605}"/>
              </a:ext>
            </a:extLst>
          </p:cNvPr>
          <p:cNvSpPr>
            <a:spLocks noGrp="1"/>
          </p:cNvSpPr>
          <p:nvPr>
            <p:ph idx="1"/>
          </p:nvPr>
        </p:nvSpPr>
        <p:spPr>
          <a:xfrm>
            <a:off x="838200" y="1627218"/>
            <a:ext cx="10515600" cy="4351338"/>
          </a:xfrm>
        </p:spPr>
        <p:txBody>
          <a:bodyPr/>
          <a:lstStyle/>
          <a:p>
            <a:r>
              <a:rPr lang="en-CA" dirty="0"/>
              <a:t>What are the 2 things we want our Enterprise to do for us when we wrap it up in this cloud called the SOA Solution:</a:t>
            </a:r>
          </a:p>
          <a:p>
            <a:r>
              <a:rPr lang="en-CA" dirty="0"/>
              <a:t>Data: provide access to the data store (data base) to authorized users:</a:t>
            </a:r>
            <a:br>
              <a:rPr lang="en-CA" dirty="0"/>
            </a:br>
            <a:r>
              <a:rPr lang="en-CA" dirty="0"/>
              <a:t>Getting your bank balance from your online banking</a:t>
            </a:r>
          </a:p>
          <a:p>
            <a:r>
              <a:rPr lang="en-CA" dirty="0"/>
              <a:t>Services: providing access to class methods (to authorized users) to make things happen, to make our application provide some service for us</a:t>
            </a:r>
            <a:br>
              <a:rPr lang="en-CA" dirty="0"/>
            </a:br>
            <a:r>
              <a:rPr lang="en-CA" dirty="0"/>
              <a:t>Online banking: pay a bill, transfer money (ultimately this amounts to changing the data in the data store)</a:t>
            </a:r>
          </a:p>
        </p:txBody>
      </p:sp>
    </p:spTree>
    <p:extLst>
      <p:ext uri="{BB962C8B-B14F-4D97-AF65-F5344CB8AC3E}">
        <p14:creationId xmlns:p14="http://schemas.microsoft.com/office/powerpoint/2010/main" val="315370705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9319-8745-464C-9FB3-B227119D76D0}"/>
              </a:ext>
            </a:extLst>
          </p:cNvPr>
          <p:cNvSpPr>
            <a:spLocks noGrp="1"/>
          </p:cNvSpPr>
          <p:nvPr>
            <p:ph type="title"/>
          </p:nvPr>
        </p:nvSpPr>
        <p:spPr>
          <a:xfrm>
            <a:off x="838200" y="173938"/>
            <a:ext cx="10515600" cy="721802"/>
          </a:xfrm>
          <a:solidFill>
            <a:schemeClr val="accent2"/>
          </a:solidFill>
        </p:spPr>
        <p:txBody>
          <a:bodyPr/>
          <a:lstStyle/>
          <a:p>
            <a:r>
              <a:rPr lang="en-CA" dirty="0"/>
              <a:t>Basic Java Coding Design Principles	</a:t>
            </a:r>
          </a:p>
        </p:txBody>
      </p:sp>
      <p:sp>
        <p:nvSpPr>
          <p:cNvPr id="3" name="Content Placeholder 2">
            <a:extLst>
              <a:ext uri="{FF2B5EF4-FFF2-40B4-BE49-F238E27FC236}">
                <a16:creationId xmlns:a16="http://schemas.microsoft.com/office/drawing/2014/main" id="{B48C9C14-E80E-49DA-B84E-A4B1C4C87E8C}"/>
              </a:ext>
            </a:extLst>
          </p:cNvPr>
          <p:cNvSpPr>
            <a:spLocks noGrp="1"/>
          </p:cNvSpPr>
          <p:nvPr>
            <p:ph idx="1"/>
          </p:nvPr>
        </p:nvSpPr>
        <p:spPr>
          <a:xfrm>
            <a:off x="838200" y="895740"/>
            <a:ext cx="10515600" cy="5069831"/>
          </a:xfrm>
        </p:spPr>
        <p:txBody>
          <a:bodyPr>
            <a:normAutofit/>
          </a:bodyPr>
          <a:lstStyle/>
          <a:p>
            <a:r>
              <a:rPr lang="en-CA" sz="2000" dirty="0"/>
              <a:t>We must write our code to be in alignment with these design heuristics:</a:t>
            </a:r>
          </a:p>
          <a:p>
            <a:r>
              <a:rPr lang="en-CA" sz="2000" dirty="0"/>
              <a:t>The 2 basic heuristics we must observe whenever we are coding in the Object-Oriented Paradigm, to write Enterprise-Grade Java Applications, are:</a:t>
            </a:r>
          </a:p>
          <a:p>
            <a:r>
              <a:rPr lang="en-CA" sz="2000" b="1" u="sng" dirty="0">
                <a:solidFill>
                  <a:schemeClr val="accent2"/>
                </a:solidFill>
              </a:rPr>
              <a:t>High Cohesion</a:t>
            </a:r>
          </a:p>
          <a:p>
            <a:r>
              <a:rPr lang="en-US" sz="2000" dirty="0"/>
              <a:t>A measure of the strength of relationship between the methods and data of a class</a:t>
            </a:r>
          </a:p>
          <a:p>
            <a:r>
              <a:rPr lang="en-US" sz="2000" dirty="0"/>
              <a:t>Everything in the class is focused on doing one job ONLY</a:t>
            </a:r>
          </a:p>
          <a:p>
            <a:endParaRPr lang="en-CA" sz="2000" dirty="0"/>
          </a:p>
          <a:p>
            <a:r>
              <a:rPr lang="en-CA" sz="2000" b="1" u="sng" dirty="0">
                <a:solidFill>
                  <a:schemeClr val="accent2"/>
                </a:solidFill>
              </a:rPr>
              <a:t>Low Coupling</a:t>
            </a:r>
            <a:r>
              <a:rPr lang="en-CA" sz="2000" dirty="0"/>
              <a:t>: means that we did a good job of obeying the OO principle of </a:t>
            </a:r>
            <a:r>
              <a:rPr lang="en-CA" sz="2000" b="1" u="sng" dirty="0">
                <a:solidFill>
                  <a:schemeClr val="accent1"/>
                </a:solidFill>
              </a:rPr>
              <a:t>encapsulation</a:t>
            </a:r>
            <a:r>
              <a:rPr lang="en-CA" sz="2000" dirty="0"/>
              <a:t> : which means that we kept all of our data fields private: accessibility ONLY via public getter and setter methods: Low (cost) coupling means: I can trust that the method will return the correct result if I give it the correct input parameters (contract-based programming). I can mix and match other people’s classes into my own application without having to change the internal implementation details. I just have to call the Public API Methods.</a:t>
            </a:r>
          </a:p>
        </p:txBody>
      </p:sp>
    </p:spTree>
    <p:extLst>
      <p:ext uri="{BB962C8B-B14F-4D97-AF65-F5344CB8AC3E}">
        <p14:creationId xmlns:p14="http://schemas.microsoft.com/office/powerpoint/2010/main" val="35350346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BDC5-4E55-4198-8A22-697CD2240657}"/>
              </a:ext>
            </a:extLst>
          </p:cNvPr>
          <p:cNvSpPr>
            <a:spLocks noGrp="1"/>
          </p:cNvSpPr>
          <p:nvPr>
            <p:ph type="title"/>
          </p:nvPr>
        </p:nvSpPr>
        <p:spPr>
          <a:xfrm>
            <a:off x="838200" y="365125"/>
            <a:ext cx="10515600" cy="928837"/>
          </a:xfrm>
        </p:spPr>
        <p:txBody>
          <a:bodyPr/>
          <a:lstStyle/>
          <a:p>
            <a:r>
              <a:rPr lang="en-CA" dirty="0"/>
              <a:t>The UML Equivalence Principle:</a:t>
            </a:r>
          </a:p>
        </p:txBody>
      </p:sp>
      <p:sp>
        <p:nvSpPr>
          <p:cNvPr id="3" name="Content Placeholder 2">
            <a:extLst>
              <a:ext uri="{FF2B5EF4-FFF2-40B4-BE49-F238E27FC236}">
                <a16:creationId xmlns:a16="http://schemas.microsoft.com/office/drawing/2014/main" id="{99100631-5136-4C69-8769-09486A9EF6FC}"/>
              </a:ext>
            </a:extLst>
          </p:cNvPr>
          <p:cNvSpPr>
            <a:spLocks noGrp="1"/>
          </p:cNvSpPr>
          <p:nvPr>
            <p:ph idx="1"/>
          </p:nvPr>
        </p:nvSpPr>
        <p:spPr>
          <a:xfrm>
            <a:off x="838200" y="1293962"/>
            <a:ext cx="10515600" cy="4883001"/>
          </a:xfrm>
        </p:spPr>
        <p:txBody>
          <a:bodyPr>
            <a:normAutofit fontScale="85000" lnSpcReduction="20000"/>
          </a:bodyPr>
          <a:lstStyle/>
          <a:p>
            <a:r>
              <a:rPr lang="en-CA" dirty="0"/>
              <a:t>A Java Object is Equivalent to a SQL RECORD (</a:t>
            </a:r>
            <a:r>
              <a:rPr lang="en-CA" dirty="0" err="1"/>
              <a:t>rowset</a:t>
            </a:r>
            <a:r>
              <a:rPr lang="en-CA" dirty="0"/>
              <a:t>)</a:t>
            </a:r>
          </a:p>
          <a:p>
            <a:r>
              <a:rPr lang="en-CA" dirty="0"/>
              <a:t>Your Java Objects should have a data field that will be the Primary Key in the SQL ROWSET</a:t>
            </a:r>
            <a:br>
              <a:rPr lang="en-CA" dirty="0"/>
            </a:br>
            <a:endParaRPr lang="en-CA" dirty="0"/>
          </a:p>
          <a:p>
            <a:r>
              <a:rPr lang="en-CA" dirty="0"/>
              <a:t>We might be using other Persistence Technologies (Mongo schema or Google Firebase) to store our data: so we will use the term Data Store to reference the Database</a:t>
            </a:r>
          </a:p>
          <a:p>
            <a:r>
              <a:rPr lang="en-CA" dirty="0"/>
              <a:t>Mostly I will refer to SQL to keep it simple. But if you are working on Enterprise scale application the data store will probably be Mongo Schema for reasons we will talk about in a future lecture.</a:t>
            </a:r>
          </a:p>
          <a:p>
            <a:endParaRPr lang="en-CA" dirty="0"/>
          </a:p>
          <a:p>
            <a:endParaRPr lang="en-CA" dirty="0"/>
          </a:p>
          <a:p>
            <a:endParaRPr lang="en-CA" dirty="0"/>
          </a:p>
          <a:p>
            <a:r>
              <a:rPr lang="en-CA" dirty="0"/>
              <a:t>Java Modules (introduced in Java 9) can be created to partition Java Classes</a:t>
            </a:r>
            <a:br>
              <a:rPr lang="en-CA" dirty="0"/>
            </a:br>
            <a:r>
              <a:rPr lang="en-CA" dirty="0"/>
              <a:t>Similar to how in SQL we can create SCHEMA to contain collections of Tables</a:t>
            </a:r>
          </a:p>
        </p:txBody>
      </p:sp>
    </p:spTree>
    <p:extLst>
      <p:ext uri="{BB962C8B-B14F-4D97-AF65-F5344CB8AC3E}">
        <p14:creationId xmlns:p14="http://schemas.microsoft.com/office/powerpoint/2010/main" val="232408922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8F00-4CD4-4F78-B472-F596F6C15F27}"/>
              </a:ext>
            </a:extLst>
          </p:cNvPr>
          <p:cNvSpPr>
            <a:spLocks noGrp="1"/>
          </p:cNvSpPr>
          <p:nvPr>
            <p:ph type="title"/>
          </p:nvPr>
        </p:nvSpPr>
        <p:spPr>
          <a:xfrm>
            <a:off x="838200" y="252983"/>
            <a:ext cx="10515600" cy="739056"/>
          </a:xfrm>
          <a:solidFill>
            <a:schemeClr val="accent3">
              <a:lumMod val="20000"/>
              <a:lumOff val="80000"/>
            </a:schemeClr>
          </a:solidFill>
        </p:spPr>
        <p:txBody>
          <a:bodyPr/>
          <a:lstStyle/>
          <a:p>
            <a:r>
              <a:rPr lang="en-CA" dirty="0"/>
              <a:t>Normalization / Over Normalization</a:t>
            </a:r>
          </a:p>
        </p:txBody>
      </p:sp>
      <p:sp>
        <p:nvSpPr>
          <p:cNvPr id="3" name="Content Placeholder 2">
            <a:extLst>
              <a:ext uri="{FF2B5EF4-FFF2-40B4-BE49-F238E27FC236}">
                <a16:creationId xmlns:a16="http://schemas.microsoft.com/office/drawing/2014/main" id="{62B5B017-06D9-44B5-933D-E6679ABA3186}"/>
              </a:ext>
            </a:extLst>
          </p:cNvPr>
          <p:cNvSpPr>
            <a:spLocks noGrp="1"/>
          </p:cNvSpPr>
          <p:nvPr>
            <p:ph idx="1"/>
          </p:nvPr>
        </p:nvSpPr>
        <p:spPr>
          <a:xfrm>
            <a:off x="838200" y="1104181"/>
            <a:ext cx="10515600" cy="5227607"/>
          </a:xfrm>
        </p:spPr>
        <p:txBody>
          <a:bodyPr>
            <a:normAutofit fontScale="92500" lnSpcReduction="10000"/>
          </a:bodyPr>
          <a:lstStyle/>
          <a:p>
            <a:r>
              <a:rPr lang="en-CA" dirty="0"/>
              <a:t>Normalization means: minimization: We do not want to have duplication of data points</a:t>
            </a:r>
          </a:p>
          <a:p>
            <a:r>
              <a:rPr lang="en-CA" dirty="0"/>
              <a:t>So in our SQL tables, and Java Object Architecture: do not duplicate data in multiple points</a:t>
            </a:r>
          </a:p>
          <a:p>
            <a:r>
              <a:rPr lang="en-CA" dirty="0"/>
              <a:t>This is a matter of judgement and design skill: A small amount of duplication is essential to making your product elegant and easy to use.</a:t>
            </a:r>
          </a:p>
          <a:p>
            <a:r>
              <a:rPr lang="en-CA" dirty="0"/>
              <a:t>Normalization: we want to have many small objects, NOT a few big ones! WHY</a:t>
            </a:r>
          </a:p>
          <a:p>
            <a:r>
              <a:rPr lang="en-CA" dirty="0"/>
              <a:t>To achieve high cohesion and Low Coupling</a:t>
            </a:r>
          </a:p>
          <a:p>
            <a:r>
              <a:rPr lang="en-CA" dirty="0"/>
              <a:t>High cohesion means: 1 class or table is focused on doing 1 job</a:t>
            </a:r>
          </a:p>
          <a:p>
            <a:r>
              <a:rPr lang="en-CA" dirty="0"/>
              <a:t>Low coupling: our classes are written to easy mix and match: encapsulation: strongly defined method APIs (</a:t>
            </a:r>
            <a:r>
              <a:rPr lang="en-CA"/>
              <a:t>contract-based programming)</a:t>
            </a:r>
            <a:endParaRPr lang="en-CA" dirty="0"/>
          </a:p>
          <a:p>
            <a:endParaRPr lang="en-CA" dirty="0"/>
          </a:p>
        </p:txBody>
      </p:sp>
    </p:spTree>
    <p:extLst>
      <p:ext uri="{BB962C8B-B14F-4D97-AF65-F5344CB8AC3E}">
        <p14:creationId xmlns:p14="http://schemas.microsoft.com/office/powerpoint/2010/main" val="41499768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6239-A69C-4AD1-AE89-A1094EC0147B}"/>
              </a:ext>
            </a:extLst>
          </p:cNvPr>
          <p:cNvSpPr>
            <a:spLocks noGrp="1"/>
          </p:cNvSpPr>
          <p:nvPr>
            <p:ph type="title"/>
          </p:nvPr>
        </p:nvSpPr>
        <p:spPr/>
        <p:txBody>
          <a:bodyPr/>
          <a:lstStyle/>
          <a:p>
            <a:r>
              <a:rPr lang="en-CA" dirty="0"/>
              <a:t>A big part of this course is learning System Design Thinking (=IT Architecture)</a:t>
            </a:r>
          </a:p>
        </p:txBody>
      </p:sp>
      <p:sp>
        <p:nvSpPr>
          <p:cNvPr id="3" name="Content Placeholder 2">
            <a:extLst>
              <a:ext uri="{FF2B5EF4-FFF2-40B4-BE49-F238E27FC236}">
                <a16:creationId xmlns:a16="http://schemas.microsoft.com/office/drawing/2014/main" id="{3DD4EED9-0F44-4345-BD69-4DCCEFDD8C64}"/>
              </a:ext>
            </a:extLst>
          </p:cNvPr>
          <p:cNvSpPr>
            <a:spLocks noGrp="1"/>
          </p:cNvSpPr>
          <p:nvPr>
            <p:ph idx="1"/>
          </p:nvPr>
        </p:nvSpPr>
        <p:spPr/>
        <p:txBody>
          <a:bodyPr/>
          <a:lstStyle/>
          <a:p>
            <a:r>
              <a:rPr lang="en-CA" dirty="0"/>
              <a:t>You need to learn the skills to create large numbers of Java Objects and design them so they can work together and communicate together to deliver the goals of the SOA Implementation:</a:t>
            </a:r>
          </a:p>
          <a:p>
            <a:pPr lvl="1"/>
            <a:r>
              <a:rPr lang="en-CA" dirty="0"/>
              <a:t>To provide the 2 things we need when we Platformize our Enterprise?</a:t>
            </a:r>
          </a:p>
        </p:txBody>
      </p:sp>
    </p:spTree>
    <p:extLst>
      <p:ext uri="{BB962C8B-B14F-4D97-AF65-F5344CB8AC3E}">
        <p14:creationId xmlns:p14="http://schemas.microsoft.com/office/powerpoint/2010/main" val="1229222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69E4-6A72-3BDE-10AE-F609092B49B3}"/>
              </a:ext>
            </a:extLst>
          </p:cNvPr>
          <p:cNvSpPr>
            <a:spLocks noGrp="1"/>
          </p:cNvSpPr>
          <p:nvPr>
            <p:ph type="title"/>
          </p:nvPr>
        </p:nvSpPr>
        <p:spPr>
          <a:xfrm>
            <a:off x="838200" y="277202"/>
            <a:ext cx="10515600" cy="1325563"/>
          </a:xfrm>
          <a:solidFill>
            <a:schemeClr val="accent4"/>
          </a:solidFill>
        </p:spPr>
        <p:txBody>
          <a:bodyPr>
            <a:normAutofit/>
          </a:bodyPr>
          <a:lstStyle/>
          <a:p>
            <a:r>
              <a:rPr lang="en-US" dirty="0">
                <a:solidFill>
                  <a:srgbClr val="202122"/>
                </a:solidFill>
                <a:latin typeface="JasmineUPC" panose="02020603050405020304" pitchFamily="18" charset="-34"/>
                <a:cs typeface="JasmineUPC" panose="02020603050405020304" pitchFamily="18" charset="-34"/>
              </a:rPr>
              <a:t>Summarize the key differences between Model View Controller and Server Oriented Architecture:</a:t>
            </a:r>
            <a:endParaRPr lang="en-CA" dirty="0">
              <a:latin typeface="JasmineUPC" panose="02020603050405020304" pitchFamily="18" charset="-34"/>
              <a:cs typeface="JasmineUPC" panose="02020603050405020304" pitchFamily="18" charset="-34"/>
            </a:endParaRPr>
          </a:p>
        </p:txBody>
      </p:sp>
      <p:sp>
        <p:nvSpPr>
          <p:cNvPr id="3" name="Content Placeholder 2">
            <a:extLst>
              <a:ext uri="{FF2B5EF4-FFF2-40B4-BE49-F238E27FC236}">
                <a16:creationId xmlns:a16="http://schemas.microsoft.com/office/drawing/2014/main" id="{B18EAF8A-17D0-6D95-FABE-1D609F4B92A6}"/>
              </a:ext>
            </a:extLst>
          </p:cNvPr>
          <p:cNvSpPr>
            <a:spLocks noGrp="1"/>
          </p:cNvSpPr>
          <p:nvPr>
            <p:ph idx="1"/>
          </p:nvPr>
        </p:nvSpPr>
        <p:spPr>
          <a:solidFill>
            <a:schemeClr val="accent3">
              <a:lumMod val="40000"/>
              <a:lumOff val="60000"/>
            </a:schemeClr>
          </a:solidFill>
        </p:spPr>
        <p:txBody>
          <a:bodyPr>
            <a:noAutofit/>
          </a:bodyPr>
          <a:lstStyle/>
          <a:p>
            <a:pPr algn="l">
              <a:lnSpc>
                <a:spcPct val="100000"/>
              </a:lnSpc>
            </a:pPr>
            <a:r>
              <a:rPr lang="en-US" sz="1600" b="0" i="0" dirty="0">
                <a:solidFill>
                  <a:srgbClr val="202122"/>
                </a:solidFill>
                <a:effectLst/>
                <a:latin typeface="Abadi" panose="020B0604020104020204" pitchFamily="34" charset="0"/>
                <a:cs typeface="Kokila" panose="020B0604020202020204" pitchFamily="34" charset="0"/>
              </a:rPr>
              <a:t>Server Oriented Architecture</a:t>
            </a:r>
            <a:br>
              <a:rPr lang="en-US" sz="1600" b="0" i="0" dirty="0">
                <a:solidFill>
                  <a:srgbClr val="202122"/>
                </a:solidFill>
                <a:effectLst/>
                <a:latin typeface="Abadi" panose="020B0604020104020204" pitchFamily="34" charset="0"/>
                <a:cs typeface="Kokila" panose="020B0604020202020204" pitchFamily="34" charset="0"/>
              </a:rPr>
            </a:br>
            <a:r>
              <a:rPr lang="en-US" sz="1600" b="0" i="0" dirty="0">
                <a:solidFill>
                  <a:srgbClr val="202122"/>
                </a:solidFill>
                <a:effectLst/>
                <a:latin typeface="Abadi" panose="020B0604020104020204" pitchFamily="34" charset="0"/>
                <a:cs typeface="Kokila" panose="020B0604020202020204" pitchFamily="34" charset="0"/>
              </a:rPr>
              <a:t>It is a software development approach that enables services to connect across platforms and languages in order to construct apps.</a:t>
            </a:r>
            <a:br>
              <a:rPr lang="en-US" sz="1600" b="0" i="0" dirty="0">
                <a:solidFill>
                  <a:srgbClr val="202122"/>
                </a:solidFill>
                <a:effectLst/>
                <a:latin typeface="Abadi" panose="020B0604020104020204" pitchFamily="34" charset="0"/>
                <a:cs typeface="Kokila" panose="020B0604020202020204" pitchFamily="34" charset="0"/>
              </a:rPr>
            </a:br>
            <a:r>
              <a:rPr lang="en-US" sz="1600" b="0" i="0" dirty="0">
                <a:solidFill>
                  <a:srgbClr val="202122"/>
                </a:solidFill>
                <a:effectLst/>
                <a:latin typeface="Abadi" panose="020B0604020104020204" pitchFamily="34" charset="0"/>
                <a:cs typeface="Kokila" panose="020B0604020202020204" pitchFamily="34" charset="0"/>
              </a:rPr>
              <a:t>A service is self-contained and is designed to fulfil a specified purpose.</a:t>
            </a:r>
            <a:br>
              <a:rPr lang="en-US" sz="1600" b="0" i="0" dirty="0">
                <a:solidFill>
                  <a:srgbClr val="202122"/>
                </a:solidFill>
                <a:effectLst/>
                <a:latin typeface="Abadi" panose="020B0604020104020204" pitchFamily="34" charset="0"/>
                <a:cs typeface="Kokila" panose="020B0604020202020204" pitchFamily="34" charset="0"/>
              </a:rPr>
            </a:br>
            <a:r>
              <a:rPr lang="en-US" sz="1600" b="0" i="0" dirty="0">
                <a:solidFill>
                  <a:srgbClr val="202122"/>
                </a:solidFill>
                <a:effectLst/>
                <a:latin typeface="Abadi" panose="020B0604020104020204" pitchFamily="34" charset="0"/>
                <a:cs typeface="Kokila" panose="020B0604020202020204" pitchFamily="34" charset="0"/>
              </a:rPr>
              <a:t>SOA enables distinct services to communicate with one another via loose coupling in order to transmit data or coordinate action.</a:t>
            </a:r>
          </a:p>
          <a:p>
            <a:pPr marL="0" indent="0" algn="l">
              <a:lnSpc>
                <a:spcPct val="100000"/>
              </a:lnSpc>
              <a:buNone/>
            </a:pPr>
            <a:endParaRPr lang="en-US" sz="1600" b="0" i="0" dirty="0">
              <a:solidFill>
                <a:srgbClr val="202122"/>
              </a:solidFill>
              <a:effectLst/>
              <a:latin typeface="Abadi" panose="020B0604020104020204" pitchFamily="34" charset="0"/>
              <a:cs typeface="Kokila" panose="020B0604020202020204" pitchFamily="34" charset="0"/>
            </a:endParaRPr>
          </a:p>
          <a:p>
            <a:pPr algn="l">
              <a:lnSpc>
                <a:spcPct val="100000"/>
              </a:lnSpc>
            </a:pPr>
            <a:r>
              <a:rPr lang="en-US" sz="1600" b="0" i="0" dirty="0">
                <a:solidFill>
                  <a:srgbClr val="202122"/>
                </a:solidFill>
                <a:effectLst/>
                <a:latin typeface="Abadi" panose="020B0604020104020204" pitchFamily="34" charset="0"/>
                <a:cs typeface="Kokila" panose="020B0604020202020204" pitchFamily="34" charset="0"/>
              </a:rPr>
              <a:t>MVC is an abbreviation for model-view-controller.</a:t>
            </a:r>
            <a:br>
              <a:rPr lang="en-US" sz="1600" b="0" i="0" dirty="0">
                <a:solidFill>
                  <a:srgbClr val="202122"/>
                </a:solidFill>
                <a:effectLst/>
                <a:latin typeface="Abadi" panose="020B0604020104020204" pitchFamily="34" charset="0"/>
                <a:cs typeface="Kokila" panose="020B0604020202020204" pitchFamily="34" charset="0"/>
              </a:rPr>
            </a:br>
            <a:r>
              <a:rPr lang="en-US" sz="1600" b="0" i="0" dirty="0">
                <a:solidFill>
                  <a:srgbClr val="202122"/>
                </a:solidFill>
                <a:effectLst/>
                <a:latin typeface="Abadi" panose="020B0604020104020204" pitchFamily="34" charset="0"/>
                <a:cs typeface="Kokila" panose="020B0604020202020204" pitchFamily="34" charset="0"/>
              </a:rPr>
              <a:t>The backend includes all of the data logic, while the frontend, or graphical user interface, displays it (GUI)</a:t>
            </a:r>
            <a:br>
              <a:rPr lang="en-US" sz="1600" b="0" i="0" dirty="0">
                <a:solidFill>
                  <a:srgbClr val="202122"/>
                </a:solidFill>
                <a:effectLst/>
                <a:latin typeface="Abadi" panose="020B0604020104020204" pitchFamily="34" charset="0"/>
                <a:cs typeface="Kokila" panose="020B0604020202020204" pitchFamily="34" charset="0"/>
              </a:rPr>
            </a:br>
            <a:r>
              <a:rPr lang="en-US" sz="1600" b="0" i="0" dirty="0">
                <a:solidFill>
                  <a:srgbClr val="202122"/>
                </a:solidFill>
                <a:effectLst/>
                <a:latin typeface="Abadi" panose="020B0604020104020204" pitchFamily="34" charset="0"/>
                <a:cs typeface="Kokila" panose="020B0604020202020204" pitchFamily="34" charset="0"/>
              </a:rPr>
              <a:t>The application's brains that regulate how data is presented.</a:t>
            </a:r>
            <a:br>
              <a:rPr lang="en-US" sz="1600" b="0" i="0" dirty="0">
                <a:solidFill>
                  <a:srgbClr val="202122"/>
                </a:solidFill>
                <a:effectLst/>
                <a:latin typeface="Abadi" panose="020B0604020104020204" pitchFamily="34" charset="0"/>
                <a:cs typeface="Kokila" panose="020B0604020202020204" pitchFamily="34" charset="0"/>
              </a:rPr>
            </a:br>
            <a:r>
              <a:rPr lang="en-US" sz="1600" b="0" i="0" dirty="0">
                <a:solidFill>
                  <a:srgbClr val="202122"/>
                </a:solidFill>
                <a:effectLst/>
                <a:latin typeface="Abadi" panose="020B0604020104020204" pitchFamily="34" charset="0"/>
                <a:cs typeface="Kokila" panose="020B0604020202020204" pitchFamily="34" charset="0"/>
              </a:rPr>
              <a:t>It is a software design pattern that is often used to construct user interfaces, data, and controlling logic. It stresses the separation of business logic and appearance in software.</a:t>
            </a:r>
          </a:p>
        </p:txBody>
      </p:sp>
    </p:spTree>
    <p:extLst>
      <p:ext uri="{BB962C8B-B14F-4D97-AF65-F5344CB8AC3E}">
        <p14:creationId xmlns:p14="http://schemas.microsoft.com/office/powerpoint/2010/main" val="108715511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EDE9-75E4-4FB6-A85B-0207E5635285}"/>
              </a:ext>
            </a:extLst>
          </p:cNvPr>
          <p:cNvSpPr>
            <a:spLocks noGrp="1"/>
          </p:cNvSpPr>
          <p:nvPr>
            <p:ph type="title"/>
          </p:nvPr>
        </p:nvSpPr>
        <p:spPr>
          <a:xfrm>
            <a:off x="824345" y="64921"/>
            <a:ext cx="10515600" cy="533021"/>
          </a:xfrm>
          <a:solidFill>
            <a:schemeClr val="accent1">
              <a:lumMod val="20000"/>
              <a:lumOff val="80000"/>
            </a:schemeClr>
          </a:solidFill>
        </p:spPr>
        <p:txBody>
          <a:bodyPr>
            <a:noAutofit/>
          </a:bodyPr>
          <a:lstStyle/>
          <a:p>
            <a:pPr algn="ctr"/>
            <a:r>
              <a:rPr lang="en-CA" sz="2000" dirty="0">
                <a:latin typeface="Abadi" panose="020B0604020104020204" pitchFamily="34" charset="0"/>
              </a:rPr>
              <a:t>What is a Service Oriented Architecture? How do we change our business process execution ALGORITHMICALLY  - dynamically, at run time?</a:t>
            </a:r>
          </a:p>
        </p:txBody>
      </p:sp>
      <p:sp>
        <p:nvSpPr>
          <p:cNvPr id="14" name="TextBox 13">
            <a:extLst>
              <a:ext uri="{FF2B5EF4-FFF2-40B4-BE49-F238E27FC236}">
                <a16:creationId xmlns:a16="http://schemas.microsoft.com/office/drawing/2014/main" id="{787B0EF8-BA9C-42BC-AB19-C00BE3197DAA}"/>
              </a:ext>
            </a:extLst>
          </p:cNvPr>
          <p:cNvSpPr txBox="1"/>
          <p:nvPr/>
        </p:nvSpPr>
        <p:spPr>
          <a:xfrm>
            <a:off x="824345" y="829734"/>
            <a:ext cx="10825788" cy="1200329"/>
          </a:xfrm>
          <a:prstGeom prst="rect">
            <a:avLst/>
          </a:prstGeom>
          <a:noFill/>
        </p:spPr>
        <p:txBody>
          <a:bodyPr wrap="square" rtlCol="0">
            <a:spAutoFit/>
          </a:bodyPr>
          <a:lstStyle/>
          <a:p>
            <a:r>
              <a:rPr lang="en-CA" sz="2400" dirty="0">
                <a:latin typeface="Abadi" panose="020B0604020104020204" pitchFamily="34" charset="0"/>
              </a:rPr>
              <a:t>In the old MVC controller architectures, we had one monolithic chunk of code.</a:t>
            </a:r>
          </a:p>
          <a:p>
            <a:endParaRPr lang="en-CA" sz="2400" dirty="0">
              <a:latin typeface="Abadi" panose="020B0604020104020204" pitchFamily="34" charset="0"/>
            </a:endParaRPr>
          </a:p>
          <a:p>
            <a:r>
              <a:rPr lang="en-CA" sz="2400" dirty="0">
                <a:latin typeface="Abadi" panose="020B0604020104020204" pitchFamily="34" charset="0"/>
              </a:rPr>
              <a:t>The flow of execution of use cases through that Monolith was not customizable. </a:t>
            </a:r>
          </a:p>
        </p:txBody>
      </p:sp>
      <p:sp>
        <p:nvSpPr>
          <p:cNvPr id="17" name="TextBox 16">
            <a:extLst>
              <a:ext uri="{FF2B5EF4-FFF2-40B4-BE49-F238E27FC236}">
                <a16:creationId xmlns:a16="http://schemas.microsoft.com/office/drawing/2014/main" id="{2BFB07F9-230E-43BF-8A1E-DA2F5310F351}"/>
              </a:ext>
            </a:extLst>
          </p:cNvPr>
          <p:cNvSpPr txBox="1"/>
          <p:nvPr/>
        </p:nvSpPr>
        <p:spPr>
          <a:xfrm>
            <a:off x="824345" y="2261855"/>
            <a:ext cx="10825788" cy="2062103"/>
          </a:xfrm>
          <a:prstGeom prst="rect">
            <a:avLst/>
          </a:prstGeom>
          <a:noFill/>
        </p:spPr>
        <p:txBody>
          <a:bodyPr wrap="square" rtlCol="0">
            <a:spAutoFit/>
          </a:bodyPr>
          <a:lstStyle/>
          <a:p>
            <a:r>
              <a:rPr lang="en-CA" sz="1600" dirty="0">
                <a:solidFill>
                  <a:schemeClr val="accent1">
                    <a:lumMod val="75000"/>
                  </a:schemeClr>
                </a:solidFill>
                <a:latin typeface="Abadi" panose="020B0604020104020204" pitchFamily="34" charset="0"/>
              </a:rPr>
              <a:t>In the Service Oriented Architecture PARADIGM, we have many small modules. These are called components.  The Java Jax Framework, and the Spring Boot Frameworks.  These frameworks will give us APIs and Services that let the program dynamically at runtime assemble together only those components needs to deliver a specific use case.</a:t>
            </a:r>
          </a:p>
          <a:p>
            <a:endParaRPr lang="en-CA" sz="1600" dirty="0">
              <a:solidFill>
                <a:schemeClr val="accent1">
                  <a:lumMod val="75000"/>
                </a:schemeClr>
              </a:solidFill>
              <a:latin typeface="Abadi" panose="020B0604020104020204" pitchFamily="34" charset="0"/>
            </a:endParaRPr>
          </a:p>
          <a:p>
            <a:r>
              <a:rPr lang="en-CA" sz="1600" dirty="0">
                <a:solidFill>
                  <a:schemeClr val="accent1">
                    <a:lumMod val="75000"/>
                  </a:schemeClr>
                </a:solidFill>
                <a:latin typeface="Abadi" panose="020B0604020104020204" pitchFamily="34" charset="0"/>
              </a:rPr>
              <a:t>To be able to construct a Service Oriented Architecture, there are some things we need to do:</a:t>
            </a:r>
          </a:p>
          <a:p>
            <a:endParaRPr lang="en-CA" sz="1600" dirty="0">
              <a:solidFill>
                <a:schemeClr val="accent1">
                  <a:lumMod val="75000"/>
                </a:schemeClr>
              </a:solidFill>
              <a:latin typeface="Abadi" panose="020B0604020104020204" pitchFamily="34" charset="0"/>
            </a:endParaRPr>
          </a:p>
          <a:p>
            <a:r>
              <a:rPr lang="en-CA" sz="1600" dirty="0">
                <a:solidFill>
                  <a:schemeClr val="accent1">
                    <a:lumMod val="75000"/>
                  </a:schemeClr>
                </a:solidFill>
                <a:latin typeface="Abadi" panose="020B0604020104020204" pitchFamily="34" charset="0"/>
              </a:rPr>
              <a:t>1. Once we have written the Enterprise Java Application: every asset that exists in the Enterprise is wrapped up in a Java Object. We wrap our Java Objects in a SOAP Envelopment.</a:t>
            </a:r>
          </a:p>
        </p:txBody>
      </p:sp>
    </p:spTree>
    <p:extLst>
      <p:ext uri="{BB962C8B-B14F-4D97-AF65-F5344CB8AC3E}">
        <p14:creationId xmlns:p14="http://schemas.microsoft.com/office/powerpoint/2010/main" val="7451818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812E-38A7-40FE-87F7-80AF784DF327}"/>
              </a:ext>
            </a:extLst>
          </p:cNvPr>
          <p:cNvSpPr>
            <a:spLocks noGrp="1"/>
          </p:cNvSpPr>
          <p:nvPr>
            <p:ph type="title"/>
          </p:nvPr>
        </p:nvSpPr>
        <p:spPr>
          <a:xfrm>
            <a:off x="838200" y="365126"/>
            <a:ext cx="10515600" cy="921808"/>
          </a:xfrm>
          <a:solidFill>
            <a:schemeClr val="accent1">
              <a:lumMod val="20000"/>
              <a:lumOff val="80000"/>
            </a:schemeClr>
          </a:solidFill>
        </p:spPr>
        <p:txBody>
          <a:bodyPr/>
          <a:lstStyle/>
          <a:p>
            <a:r>
              <a:rPr lang="en-CA" dirty="0"/>
              <a:t>Simple Object Access Protocol</a:t>
            </a:r>
          </a:p>
        </p:txBody>
      </p:sp>
      <p:sp>
        <p:nvSpPr>
          <p:cNvPr id="3" name="Content Placeholder 2">
            <a:extLst>
              <a:ext uri="{FF2B5EF4-FFF2-40B4-BE49-F238E27FC236}">
                <a16:creationId xmlns:a16="http://schemas.microsoft.com/office/drawing/2014/main" id="{B81CC87D-2888-4D5C-89AA-7364DA906763}"/>
              </a:ext>
            </a:extLst>
          </p:cNvPr>
          <p:cNvSpPr>
            <a:spLocks noGrp="1"/>
          </p:cNvSpPr>
          <p:nvPr>
            <p:ph idx="1"/>
          </p:nvPr>
        </p:nvSpPr>
        <p:spPr>
          <a:xfrm>
            <a:off x="838200" y="1439333"/>
            <a:ext cx="10515600" cy="4737630"/>
          </a:xfrm>
        </p:spPr>
        <p:txBody>
          <a:bodyPr/>
          <a:lstStyle/>
          <a:p>
            <a:r>
              <a:rPr lang="en-CA" dirty="0"/>
              <a:t>SOAP is a protocol just like email, ftp, </a:t>
            </a:r>
            <a:r>
              <a:rPr lang="en-CA" dirty="0" err="1"/>
              <a:t>dns</a:t>
            </a:r>
            <a:endParaRPr lang="en-CA" dirty="0"/>
          </a:p>
          <a:p>
            <a:r>
              <a:rPr lang="en-CA" dirty="0"/>
              <a:t>SOAP is an envelope we wrap around our Java Classes to let them live and work and communication in a SPRING BOOT Framework.</a:t>
            </a:r>
          </a:p>
        </p:txBody>
      </p:sp>
    </p:spTree>
    <p:extLst>
      <p:ext uri="{BB962C8B-B14F-4D97-AF65-F5344CB8AC3E}">
        <p14:creationId xmlns:p14="http://schemas.microsoft.com/office/powerpoint/2010/main" val="427976846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B1C25-E8E8-4D6A-8AA2-62A2EAD186E8}"/>
              </a:ext>
            </a:extLst>
          </p:cNvPr>
          <p:cNvPicPr>
            <a:picLocks noChangeAspect="1"/>
          </p:cNvPicPr>
          <p:nvPr/>
        </p:nvPicPr>
        <p:blipFill>
          <a:blip r:embed="rId2"/>
          <a:stretch>
            <a:fillRect/>
          </a:stretch>
        </p:blipFill>
        <p:spPr>
          <a:xfrm>
            <a:off x="1633223" y="0"/>
            <a:ext cx="8925554" cy="6858000"/>
          </a:xfrm>
          <a:prstGeom prst="rect">
            <a:avLst/>
          </a:prstGeom>
        </p:spPr>
      </p:pic>
    </p:spTree>
    <p:extLst>
      <p:ext uri="{BB962C8B-B14F-4D97-AF65-F5344CB8AC3E}">
        <p14:creationId xmlns:p14="http://schemas.microsoft.com/office/powerpoint/2010/main" val="19042285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327E-5176-46F2-A00C-1145BEFB6A8D}"/>
              </a:ext>
            </a:extLst>
          </p:cNvPr>
          <p:cNvSpPr>
            <a:spLocks noGrp="1"/>
          </p:cNvSpPr>
          <p:nvPr>
            <p:ph type="title"/>
          </p:nvPr>
        </p:nvSpPr>
        <p:spPr>
          <a:xfrm>
            <a:off x="306185" y="265372"/>
            <a:ext cx="11047615" cy="1325563"/>
          </a:xfrm>
          <a:solidFill>
            <a:schemeClr val="accent1">
              <a:lumMod val="40000"/>
              <a:lumOff val="60000"/>
            </a:schemeClr>
          </a:solidFill>
        </p:spPr>
        <p:txBody>
          <a:bodyPr/>
          <a:lstStyle/>
          <a:p>
            <a:r>
              <a:rPr lang="en-CA" dirty="0"/>
              <a:t>The new emerging business model is the Platform:</a:t>
            </a:r>
          </a:p>
        </p:txBody>
      </p:sp>
      <p:sp>
        <p:nvSpPr>
          <p:cNvPr id="3" name="Content Placeholder 2">
            <a:extLst>
              <a:ext uri="{FF2B5EF4-FFF2-40B4-BE49-F238E27FC236}">
                <a16:creationId xmlns:a16="http://schemas.microsoft.com/office/drawing/2014/main" id="{C7917B64-45D3-4B2A-A8B8-B6F85E57FDFB}"/>
              </a:ext>
            </a:extLst>
          </p:cNvPr>
          <p:cNvSpPr>
            <a:spLocks noGrp="1"/>
          </p:cNvSpPr>
          <p:nvPr>
            <p:ph idx="1"/>
          </p:nvPr>
        </p:nvSpPr>
        <p:spPr>
          <a:xfrm>
            <a:off x="306185" y="1775748"/>
            <a:ext cx="5703916" cy="4351338"/>
          </a:xfrm>
        </p:spPr>
        <p:txBody>
          <a:bodyPr/>
          <a:lstStyle/>
          <a:p>
            <a:r>
              <a:rPr lang="en-CA" dirty="0"/>
              <a:t>What is a Platform in the IT Architecture sense of the term?</a:t>
            </a:r>
          </a:p>
          <a:p>
            <a:r>
              <a:rPr lang="en-CA" dirty="0"/>
              <a:t>A platform provides APIs that present/make available services and data that you as the IT Architect can take and build on top of</a:t>
            </a:r>
          </a:p>
          <a:p>
            <a:r>
              <a:rPr lang="en-CA" dirty="0"/>
              <a:t>Examples of Platform Businesses:</a:t>
            </a:r>
          </a:p>
          <a:p>
            <a:pPr lvl="1"/>
            <a:r>
              <a:rPr lang="en-CA" dirty="0"/>
              <a:t>Facebook</a:t>
            </a:r>
          </a:p>
          <a:p>
            <a:pPr lvl="1"/>
            <a:r>
              <a:rPr lang="en-CA" dirty="0"/>
              <a:t>Amazon</a:t>
            </a:r>
          </a:p>
          <a:p>
            <a:pPr lvl="1"/>
            <a:r>
              <a:rPr lang="en-CA" dirty="0"/>
              <a:t>Instagram</a:t>
            </a:r>
          </a:p>
          <a:p>
            <a:endParaRPr lang="en-CA" dirty="0"/>
          </a:p>
        </p:txBody>
      </p:sp>
      <p:sp>
        <p:nvSpPr>
          <p:cNvPr id="4" name="TextBox 3">
            <a:extLst>
              <a:ext uri="{FF2B5EF4-FFF2-40B4-BE49-F238E27FC236}">
                <a16:creationId xmlns:a16="http://schemas.microsoft.com/office/drawing/2014/main" id="{26CFCB7B-8216-4192-BB0A-3254925C4944}"/>
              </a:ext>
            </a:extLst>
          </p:cNvPr>
          <p:cNvSpPr txBox="1"/>
          <p:nvPr/>
        </p:nvSpPr>
        <p:spPr>
          <a:xfrm>
            <a:off x="6625244" y="1775748"/>
            <a:ext cx="4763192" cy="3600986"/>
          </a:xfrm>
          <a:prstGeom prst="rect">
            <a:avLst/>
          </a:prstGeom>
          <a:solidFill>
            <a:schemeClr val="accent1">
              <a:lumMod val="20000"/>
              <a:lumOff val="80000"/>
            </a:schemeClr>
          </a:solidFill>
        </p:spPr>
        <p:txBody>
          <a:bodyPr wrap="square" rtlCol="0">
            <a:spAutoFit/>
          </a:bodyPr>
          <a:lstStyle/>
          <a:p>
            <a:r>
              <a:rPr lang="en-CA" sz="2400" dirty="0"/>
              <a:t>Some of the Services we need to our Platform-based  business:</a:t>
            </a:r>
          </a:p>
          <a:p>
            <a:endParaRPr lang="en-CA" dirty="0"/>
          </a:p>
          <a:p>
            <a:endParaRPr lang="en-CA" dirty="0"/>
          </a:p>
          <a:p>
            <a:r>
              <a:rPr lang="en-CA" dirty="0"/>
              <a:t>Payment Mechanisms: </a:t>
            </a:r>
            <a:r>
              <a:rPr lang="en-CA" dirty="0" err="1"/>
              <a:t>Paypal</a:t>
            </a:r>
            <a:r>
              <a:rPr lang="en-CA" dirty="0"/>
              <a:t>, Stripe</a:t>
            </a:r>
          </a:p>
          <a:p>
            <a:r>
              <a:rPr lang="en-CA" dirty="0"/>
              <a:t>Reputational Mechanisms:</a:t>
            </a:r>
          </a:p>
          <a:p>
            <a:endParaRPr lang="en-CA" dirty="0"/>
          </a:p>
          <a:p>
            <a:r>
              <a:rPr lang="en-CA" dirty="0"/>
              <a:t>Communications</a:t>
            </a:r>
          </a:p>
          <a:p>
            <a:r>
              <a:rPr lang="en-CA" dirty="0"/>
              <a:t>Access to a base of Users</a:t>
            </a:r>
          </a:p>
          <a:p>
            <a:endParaRPr lang="en-CA" dirty="0"/>
          </a:p>
          <a:p>
            <a:endParaRPr lang="en-CA" dirty="0"/>
          </a:p>
          <a:p>
            <a:endParaRPr lang="en-CA" dirty="0"/>
          </a:p>
        </p:txBody>
      </p:sp>
    </p:spTree>
    <p:extLst>
      <p:ext uri="{BB962C8B-B14F-4D97-AF65-F5344CB8AC3E}">
        <p14:creationId xmlns:p14="http://schemas.microsoft.com/office/powerpoint/2010/main" val="16752723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CDFF-1623-4AA0-BDE5-3352FC48B6AF}"/>
              </a:ext>
            </a:extLst>
          </p:cNvPr>
          <p:cNvSpPr>
            <a:spLocks noGrp="1"/>
          </p:cNvSpPr>
          <p:nvPr>
            <p:ph type="title"/>
          </p:nvPr>
        </p:nvSpPr>
        <p:spPr>
          <a:xfrm>
            <a:off x="838200" y="365126"/>
            <a:ext cx="10515600" cy="856846"/>
          </a:xfrm>
          <a:solidFill>
            <a:schemeClr val="bg2"/>
          </a:solidFill>
        </p:spPr>
        <p:txBody>
          <a:bodyPr/>
          <a:lstStyle/>
          <a:p>
            <a:r>
              <a:rPr lang="en-CA" dirty="0"/>
              <a:t>Goal: Turn the Enterprise into a PLATFORM:</a:t>
            </a:r>
          </a:p>
        </p:txBody>
      </p:sp>
      <p:sp>
        <p:nvSpPr>
          <p:cNvPr id="3" name="Content Placeholder 2">
            <a:extLst>
              <a:ext uri="{FF2B5EF4-FFF2-40B4-BE49-F238E27FC236}">
                <a16:creationId xmlns:a16="http://schemas.microsoft.com/office/drawing/2014/main" id="{1778D075-0AE0-4854-B7B9-221F6EBA63EA}"/>
              </a:ext>
            </a:extLst>
          </p:cNvPr>
          <p:cNvSpPr>
            <a:spLocks noGrp="1"/>
          </p:cNvSpPr>
          <p:nvPr>
            <p:ph idx="1"/>
          </p:nvPr>
        </p:nvSpPr>
        <p:spPr>
          <a:xfrm>
            <a:off x="838200" y="1379913"/>
            <a:ext cx="10515600" cy="4705610"/>
          </a:xfrm>
        </p:spPr>
        <p:txBody>
          <a:bodyPr/>
          <a:lstStyle/>
          <a:p>
            <a:r>
              <a:rPr lang="en-CA" dirty="0"/>
              <a:t>The Platform is a MODEL that gives us a structured Methodology for wrapping Mediation Patterns around the Assets in this Cloud called the Enterprise</a:t>
            </a:r>
          </a:p>
          <a:p>
            <a:r>
              <a:rPr lang="en-CA" b="1" u="sng" dirty="0">
                <a:solidFill>
                  <a:srgbClr val="C00000"/>
                </a:solidFill>
              </a:rPr>
              <a:t>Once we have PLATFORM-</a:t>
            </a:r>
            <a:r>
              <a:rPr lang="en-CA" b="1" u="sng" dirty="0" err="1">
                <a:solidFill>
                  <a:srgbClr val="C00000"/>
                </a:solidFill>
              </a:rPr>
              <a:t>ized</a:t>
            </a:r>
            <a:r>
              <a:rPr lang="en-CA" b="1" u="sng" dirty="0">
                <a:solidFill>
                  <a:srgbClr val="C00000"/>
                </a:solidFill>
              </a:rPr>
              <a:t> our Enterprise:  </a:t>
            </a:r>
          </a:p>
          <a:p>
            <a:pPr lvl="1"/>
            <a:r>
              <a:rPr lang="en-CA" dirty="0"/>
              <a:t>We now have a tool box of APIs to provide a SECURE Wrapper and Mediation Pattern Access to the data and services of the Enterprise</a:t>
            </a:r>
          </a:p>
        </p:txBody>
      </p:sp>
    </p:spTree>
    <p:extLst>
      <p:ext uri="{BB962C8B-B14F-4D97-AF65-F5344CB8AC3E}">
        <p14:creationId xmlns:p14="http://schemas.microsoft.com/office/powerpoint/2010/main" val="341846931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E1A1-2BA9-4173-9065-17833AE1BFF6}"/>
              </a:ext>
            </a:extLst>
          </p:cNvPr>
          <p:cNvSpPr>
            <a:spLocks noGrp="1"/>
          </p:cNvSpPr>
          <p:nvPr>
            <p:ph type="title"/>
          </p:nvPr>
        </p:nvSpPr>
        <p:spPr>
          <a:xfrm>
            <a:off x="838200" y="140682"/>
            <a:ext cx="10515600" cy="806970"/>
          </a:xfrm>
          <a:solidFill>
            <a:schemeClr val="bg2">
              <a:lumMod val="90000"/>
            </a:schemeClr>
          </a:solidFill>
        </p:spPr>
        <p:txBody>
          <a:bodyPr/>
          <a:lstStyle/>
          <a:p>
            <a:r>
              <a:rPr lang="en-CA" dirty="0"/>
              <a:t>Case Study: </a:t>
            </a:r>
            <a:r>
              <a:rPr lang="en-CA" dirty="0" err="1"/>
              <a:t>MySpace</a:t>
            </a:r>
            <a:r>
              <a:rPr lang="en-CA" dirty="0"/>
              <a:t> vs Facebook</a:t>
            </a:r>
          </a:p>
        </p:txBody>
      </p:sp>
      <p:sp>
        <p:nvSpPr>
          <p:cNvPr id="3" name="Content Placeholder 2">
            <a:extLst>
              <a:ext uri="{FF2B5EF4-FFF2-40B4-BE49-F238E27FC236}">
                <a16:creationId xmlns:a16="http://schemas.microsoft.com/office/drawing/2014/main" id="{8BC220FD-E49C-4FEA-A1D4-D61437722693}"/>
              </a:ext>
            </a:extLst>
          </p:cNvPr>
          <p:cNvSpPr>
            <a:spLocks noGrp="1"/>
          </p:cNvSpPr>
          <p:nvPr>
            <p:ph idx="1"/>
          </p:nvPr>
        </p:nvSpPr>
        <p:spPr>
          <a:xfrm>
            <a:off x="838200" y="1354975"/>
            <a:ext cx="10515600" cy="4821988"/>
          </a:xfrm>
        </p:spPr>
        <p:txBody>
          <a:bodyPr/>
          <a:lstStyle/>
          <a:p>
            <a:r>
              <a:rPr lang="en-CA" dirty="0" err="1"/>
              <a:t>MySpace</a:t>
            </a:r>
            <a:r>
              <a:rPr lang="en-CA" dirty="0"/>
              <a:t> was a Portal. Post/read messages/photos</a:t>
            </a:r>
          </a:p>
          <a:p>
            <a:r>
              <a:rPr lang="en-CA" dirty="0"/>
              <a:t>Facebook = A Portal plus a Development Framework which is a set of APIs, sample code, documentation – You can use this Framework to build your applications on top of. For example: Candy Crush</a:t>
            </a:r>
          </a:p>
          <a:p>
            <a:r>
              <a:rPr lang="en-CA" dirty="0"/>
              <a:t>The Facebook Framework gives you services:</a:t>
            </a:r>
          </a:p>
          <a:p>
            <a:pPr lvl="1"/>
            <a:r>
              <a:rPr lang="en-CA" dirty="0"/>
              <a:t>Communication</a:t>
            </a:r>
          </a:p>
          <a:p>
            <a:pPr lvl="1"/>
            <a:r>
              <a:rPr lang="en-CA" dirty="0"/>
              <a:t>Get access to base of FB users: advertising.</a:t>
            </a:r>
          </a:p>
        </p:txBody>
      </p:sp>
    </p:spTree>
    <p:extLst>
      <p:ext uri="{BB962C8B-B14F-4D97-AF65-F5344CB8AC3E}">
        <p14:creationId xmlns:p14="http://schemas.microsoft.com/office/powerpoint/2010/main" val="345910106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9DBC-D920-4E20-92DC-57ACE263C034}"/>
              </a:ext>
            </a:extLst>
          </p:cNvPr>
          <p:cNvSpPr>
            <a:spLocks noGrp="1"/>
          </p:cNvSpPr>
          <p:nvPr>
            <p:ph type="title"/>
          </p:nvPr>
        </p:nvSpPr>
        <p:spPr>
          <a:xfrm>
            <a:off x="838200" y="281998"/>
            <a:ext cx="10515600" cy="939973"/>
          </a:xfrm>
          <a:solidFill>
            <a:schemeClr val="accent2"/>
          </a:solidFill>
        </p:spPr>
        <p:txBody>
          <a:bodyPr>
            <a:normAutofit fontScale="90000"/>
          </a:bodyPr>
          <a:lstStyle/>
          <a:p>
            <a:r>
              <a:rPr lang="en-CA" sz="3200" dirty="0">
                <a:solidFill>
                  <a:schemeClr val="bg1"/>
                </a:solidFill>
                <a:latin typeface="Abadi" panose="020B0604020104020204" pitchFamily="34" charset="0"/>
              </a:rPr>
              <a:t>This course is about learning to Model the Enterprise by building Service Oriented Architectures</a:t>
            </a:r>
          </a:p>
        </p:txBody>
      </p:sp>
      <p:sp>
        <p:nvSpPr>
          <p:cNvPr id="3" name="Content Placeholder 2">
            <a:extLst>
              <a:ext uri="{FF2B5EF4-FFF2-40B4-BE49-F238E27FC236}">
                <a16:creationId xmlns:a16="http://schemas.microsoft.com/office/drawing/2014/main" id="{000BB8D7-FC33-44E8-AE2B-CA681F12AB9D}"/>
              </a:ext>
            </a:extLst>
          </p:cNvPr>
          <p:cNvSpPr>
            <a:spLocks noGrp="1"/>
          </p:cNvSpPr>
          <p:nvPr>
            <p:ph idx="1"/>
          </p:nvPr>
        </p:nvSpPr>
        <p:spPr>
          <a:xfrm>
            <a:off x="838200" y="1466245"/>
            <a:ext cx="10515600" cy="4486275"/>
          </a:xfrm>
        </p:spPr>
        <p:txBody>
          <a:bodyPr/>
          <a:lstStyle/>
          <a:p>
            <a:r>
              <a:rPr lang="en-CA" dirty="0"/>
              <a:t>What is the Business Value Proposition of the Service Oriented Architecture</a:t>
            </a:r>
          </a:p>
          <a:p>
            <a:r>
              <a:rPr lang="en-CA" dirty="0"/>
              <a:t>How does SOA give us a good tool set to model the Enterprise</a:t>
            </a:r>
          </a:p>
        </p:txBody>
      </p:sp>
    </p:spTree>
    <p:extLst>
      <p:ext uri="{BB962C8B-B14F-4D97-AF65-F5344CB8AC3E}">
        <p14:creationId xmlns:p14="http://schemas.microsoft.com/office/powerpoint/2010/main" val="14227947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D5FE-C222-4A35-9081-81E22679E728}"/>
              </a:ext>
            </a:extLst>
          </p:cNvPr>
          <p:cNvSpPr>
            <a:spLocks noGrp="1"/>
          </p:cNvSpPr>
          <p:nvPr>
            <p:ph type="title"/>
          </p:nvPr>
        </p:nvSpPr>
        <p:spPr>
          <a:xfrm>
            <a:off x="489065" y="148994"/>
            <a:ext cx="11213869" cy="665653"/>
          </a:xfrm>
          <a:solidFill>
            <a:schemeClr val="accent2"/>
          </a:solidFill>
        </p:spPr>
        <p:txBody>
          <a:bodyPr>
            <a:normAutofit/>
          </a:bodyPr>
          <a:lstStyle/>
          <a:p>
            <a:pPr algn="ctr"/>
            <a:r>
              <a:rPr lang="en-CA" sz="3600" b="1" dirty="0">
                <a:latin typeface="Abadi Extra Light" panose="020B0204020104020204" pitchFamily="34" charset="0"/>
              </a:rPr>
              <a:t>What is UML? How do we use it? Why do we use it?</a:t>
            </a:r>
          </a:p>
        </p:txBody>
      </p:sp>
      <p:sp>
        <p:nvSpPr>
          <p:cNvPr id="3" name="Content Placeholder 2">
            <a:extLst>
              <a:ext uri="{FF2B5EF4-FFF2-40B4-BE49-F238E27FC236}">
                <a16:creationId xmlns:a16="http://schemas.microsoft.com/office/drawing/2014/main" id="{FE30C033-3BC5-4535-948F-3DBDCB0D1C17}"/>
              </a:ext>
            </a:extLst>
          </p:cNvPr>
          <p:cNvSpPr>
            <a:spLocks noGrp="1"/>
          </p:cNvSpPr>
          <p:nvPr>
            <p:ph idx="1"/>
          </p:nvPr>
        </p:nvSpPr>
        <p:spPr>
          <a:xfrm>
            <a:off x="489064" y="909940"/>
            <a:ext cx="11213869" cy="5532424"/>
          </a:xfrm>
        </p:spPr>
        <p:txBody>
          <a:bodyPr>
            <a:normAutofit lnSpcReduction="10000"/>
          </a:bodyPr>
          <a:lstStyle/>
          <a:p>
            <a:r>
              <a:rPr lang="en-CA" sz="3600" dirty="0">
                <a:solidFill>
                  <a:schemeClr val="bg2">
                    <a:lumMod val="10000"/>
                  </a:schemeClr>
                </a:solidFill>
                <a:latin typeface="Amasis MT Pro" panose="02040504050005020304" pitchFamily="18" charset="0"/>
              </a:rPr>
              <a:t>Unified Modelling Language</a:t>
            </a:r>
          </a:p>
          <a:p>
            <a:r>
              <a:rPr lang="en-CA" sz="3600" dirty="0">
                <a:solidFill>
                  <a:schemeClr val="bg2">
                    <a:lumMod val="10000"/>
                  </a:schemeClr>
                </a:solidFill>
                <a:latin typeface="Amasis MT Pro" panose="02040504050005020304" pitchFamily="18" charset="0"/>
              </a:rPr>
              <a:t>It is a NOTATIONAL SYSTEM (SET OF SYMBOLS) THAT WE CAN USE TO DESCRIBE AND PRESCRIBE INFORMATION</a:t>
            </a:r>
          </a:p>
          <a:p>
            <a:r>
              <a:rPr lang="en-CA" sz="3600" dirty="0">
                <a:solidFill>
                  <a:schemeClr val="bg2">
                    <a:lumMod val="10000"/>
                  </a:schemeClr>
                </a:solidFill>
                <a:latin typeface="Amasis MT Pro" panose="02040504050005020304" pitchFamily="18" charset="0"/>
              </a:rPr>
              <a:t>Here we are using UML as a part of UNIFIED PROCESS</a:t>
            </a:r>
          </a:p>
          <a:p>
            <a:r>
              <a:rPr lang="en-CA" sz="3600" dirty="0">
                <a:solidFill>
                  <a:schemeClr val="bg2">
                    <a:lumMod val="10000"/>
                  </a:schemeClr>
                </a:solidFill>
                <a:latin typeface="Amasis MT Pro" panose="02040504050005020304" pitchFamily="18" charset="0"/>
              </a:rPr>
              <a:t>You CAN use UML just by itself without using the whole Unified Process Tool Chain</a:t>
            </a:r>
          </a:p>
          <a:p>
            <a:r>
              <a:rPr lang="en-CA" sz="3600" dirty="0">
                <a:solidFill>
                  <a:schemeClr val="bg2">
                    <a:lumMod val="10000"/>
                  </a:schemeClr>
                </a:solidFill>
                <a:latin typeface="Amasis MT Pro" panose="02040504050005020304" pitchFamily="18" charset="0"/>
              </a:rPr>
              <a:t>You cannot use the Unified Process Tool Set without using UML: UML is at the Center of UP</a:t>
            </a:r>
          </a:p>
          <a:p>
            <a:endParaRPr lang="en-CA" sz="3600" dirty="0">
              <a:solidFill>
                <a:schemeClr val="bg2">
                  <a:lumMod val="10000"/>
                </a:schemeClr>
              </a:solidFill>
              <a:latin typeface="Amasis MT Pro" panose="02040504050005020304" pitchFamily="18" charset="0"/>
            </a:endParaRPr>
          </a:p>
        </p:txBody>
      </p:sp>
    </p:spTree>
    <p:extLst>
      <p:ext uri="{BB962C8B-B14F-4D97-AF65-F5344CB8AC3E}">
        <p14:creationId xmlns:p14="http://schemas.microsoft.com/office/powerpoint/2010/main" val="11929756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D5FE-C222-4A35-9081-81E22679E728}"/>
              </a:ext>
            </a:extLst>
          </p:cNvPr>
          <p:cNvSpPr>
            <a:spLocks noGrp="1"/>
          </p:cNvSpPr>
          <p:nvPr>
            <p:ph type="title"/>
          </p:nvPr>
        </p:nvSpPr>
        <p:spPr>
          <a:xfrm>
            <a:off x="489065" y="148994"/>
            <a:ext cx="11478145" cy="665653"/>
          </a:xfrm>
          <a:solidFill>
            <a:schemeClr val="accent2"/>
          </a:solidFill>
        </p:spPr>
        <p:txBody>
          <a:bodyPr>
            <a:normAutofit/>
          </a:bodyPr>
          <a:lstStyle/>
          <a:p>
            <a:pPr algn="ctr"/>
            <a:r>
              <a:rPr lang="en-CA" sz="3600" b="1" dirty="0">
                <a:latin typeface="Abadi Extra Light" panose="020B0204020104020204" pitchFamily="34" charset="0"/>
              </a:rPr>
              <a:t>What is Unified Process?</a:t>
            </a:r>
          </a:p>
        </p:txBody>
      </p:sp>
      <p:sp>
        <p:nvSpPr>
          <p:cNvPr id="3" name="Content Placeholder 2">
            <a:extLst>
              <a:ext uri="{FF2B5EF4-FFF2-40B4-BE49-F238E27FC236}">
                <a16:creationId xmlns:a16="http://schemas.microsoft.com/office/drawing/2014/main" id="{FE30C033-3BC5-4535-948F-3DBDCB0D1C17}"/>
              </a:ext>
            </a:extLst>
          </p:cNvPr>
          <p:cNvSpPr>
            <a:spLocks noGrp="1"/>
          </p:cNvSpPr>
          <p:nvPr>
            <p:ph idx="1"/>
          </p:nvPr>
        </p:nvSpPr>
        <p:spPr>
          <a:xfrm>
            <a:off x="489064" y="967090"/>
            <a:ext cx="11478145" cy="5532424"/>
          </a:xfrm>
        </p:spPr>
        <p:txBody>
          <a:bodyPr>
            <a:normAutofit/>
          </a:bodyPr>
          <a:lstStyle/>
          <a:p>
            <a:r>
              <a:rPr lang="en-CA" sz="3600" dirty="0">
                <a:solidFill>
                  <a:schemeClr val="bg2">
                    <a:lumMod val="10000"/>
                  </a:schemeClr>
                </a:solidFill>
                <a:latin typeface="Amasis MT Pro" panose="02040504050005020304" pitchFamily="18" charset="0"/>
              </a:rPr>
              <a:t>It is a METHODOLOGY ( a set of processes that work together)</a:t>
            </a:r>
          </a:p>
          <a:p>
            <a:r>
              <a:rPr lang="en-CA" sz="3600" dirty="0">
                <a:solidFill>
                  <a:schemeClr val="bg2">
                    <a:lumMod val="10000"/>
                  </a:schemeClr>
                </a:solidFill>
                <a:latin typeface="Amasis MT Pro" panose="02040504050005020304" pitchFamily="18" charset="0"/>
              </a:rPr>
              <a:t>For implementing the </a:t>
            </a:r>
            <a:r>
              <a:rPr lang="en-CA" sz="3600" b="1" dirty="0">
                <a:solidFill>
                  <a:schemeClr val="accent1">
                    <a:lumMod val="60000"/>
                    <a:lumOff val="40000"/>
                  </a:schemeClr>
                </a:solidFill>
                <a:latin typeface="Amasis MT Pro" panose="02040504050005020304" pitchFamily="18" charset="0"/>
              </a:rPr>
              <a:t>AGILE SOFTWARE Engineering</a:t>
            </a:r>
            <a:r>
              <a:rPr lang="en-CA" sz="3600" dirty="0">
                <a:solidFill>
                  <a:schemeClr val="accent1">
                    <a:lumMod val="60000"/>
                    <a:lumOff val="40000"/>
                  </a:schemeClr>
                </a:solidFill>
                <a:latin typeface="Amasis MT Pro" panose="02040504050005020304" pitchFamily="18" charset="0"/>
              </a:rPr>
              <a:t> </a:t>
            </a:r>
            <a:r>
              <a:rPr lang="en-CA" sz="3600" dirty="0">
                <a:solidFill>
                  <a:schemeClr val="bg2">
                    <a:lumMod val="10000"/>
                  </a:schemeClr>
                </a:solidFill>
                <a:latin typeface="Amasis MT Pro" panose="02040504050005020304" pitchFamily="18" charset="0"/>
              </a:rPr>
              <a:t>workflow</a:t>
            </a:r>
          </a:p>
          <a:p>
            <a:r>
              <a:rPr lang="en-CA" sz="3600" dirty="0">
                <a:solidFill>
                  <a:schemeClr val="bg2">
                    <a:lumMod val="10000"/>
                  </a:schemeClr>
                </a:solidFill>
                <a:latin typeface="Amasis MT Pro" panose="02040504050005020304" pitchFamily="18" charset="0"/>
              </a:rPr>
              <a:t>The unique thing about AGILE and UP is that they put the User Stories at the Center of the Development workflow. </a:t>
            </a:r>
          </a:p>
        </p:txBody>
      </p:sp>
    </p:spTree>
    <p:extLst>
      <p:ext uri="{BB962C8B-B14F-4D97-AF65-F5344CB8AC3E}">
        <p14:creationId xmlns:p14="http://schemas.microsoft.com/office/powerpoint/2010/main" val="268707138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00BE-0847-475D-A49C-A868952A390A}"/>
              </a:ext>
            </a:extLst>
          </p:cNvPr>
          <p:cNvSpPr>
            <a:spLocks noGrp="1"/>
          </p:cNvSpPr>
          <p:nvPr>
            <p:ph type="title"/>
          </p:nvPr>
        </p:nvSpPr>
        <p:spPr>
          <a:xfrm>
            <a:off x="354330" y="365126"/>
            <a:ext cx="11338560" cy="583564"/>
          </a:xfrm>
        </p:spPr>
        <p:txBody>
          <a:bodyPr>
            <a:normAutofit fontScale="90000"/>
          </a:bodyPr>
          <a:lstStyle/>
          <a:p>
            <a:r>
              <a:rPr lang="en-CA" dirty="0"/>
              <a:t>Component architectures and monolithic architectures</a:t>
            </a:r>
          </a:p>
        </p:txBody>
      </p:sp>
      <p:sp>
        <p:nvSpPr>
          <p:cNvPr id="3" name="Content Placeholder 2">
            <a:extLst>
              <a:ext uri="{FF2B5EF4-FFF2-40B4-BE49-F238E27FC236}">
                <a16:creationId xmlns:a16="http://schemas.microsoft.com/office/drawing/2014/main" id="{3AB7D69A-7F30-4F23-997B-3327AC468D3D}"/>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228206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B343-24CE-6A6F-6816-75445272EA80}"/>
              </a:ext>
            </a:extLst>
          </p:cNvPr>
          <p:cNvSpPr>
            <a:spLocks noGrp="1"/>
          </p:cNvSpPr>
          <p:nvPr>
            <p:ph type="title"/>
          </p:nvPr>
        </p:nvSpPr>
        <p:spPr>
          <a:xfrm>
            <a:off x="838200" y="215656"/>
            <a:ext cx="10515600" cy="892175"/>
          </a:xfrm>
          <a:solidFill>
            <a:schemeClr val="accent4">
              <a:lumMod val="60000"/>
              <a:lumOff val="40000"/>
            </a:schemeClr>
          </a:solidFill>
        </p:spPr>
        <p:txBody>
          <a:bodyPr>
            <a:normAutofit fontScale="90000"/>
          </a:bodyPr>
          <a:lstStyle/>
          <a:p>
            <a:r>
              <a:rPr lang="en-US" sz="3200" dirty="0">
                <a:solidFill>
                  <a:srgbClr val="002060"/>
                </a:solidFill>
                <a:latin typeface="Bahnschrift" panose="020B0502040204020203" pitchFamily="34" charset="0"/>
              </a:rPr>
              <a:t>What is a Serverless Architecture: </a:t>
            </a:r>
            <a:br>
              <a:rPr lang="en-US" sz="3200" dirty="0">
                <a:solidFill>
                  <a:srgbClr val="002060"/>
                </a:solidFill>
                <a:latin typeface="Bahnschrift" panose="020B0502040204020203" pitchFamily="34" charset="0"/>
              </a:rPr>
            </a:br>
            <a:r>
              <a:rPr lang="en-US" sz="3200" dirty="0">
                <a:solidFill>
                  <a:srgbClr val="002060"/>
                </a:solidFill>
                <a:latin typeface="Bahnschrift" panose="020B0502040204020203" pitchFamily="34" charset="0"/>
              </a:rPr>
              <a:t>Why is this pattern important in SOA?</a:t>
            </a:r>
            <a:endParaRPr lang="en-CA" sz="3200" dirty="0">
              <a:solidFill>
                <a:srgbClr val="002060"/>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46850E31-3DB4-7C9E-E70E-F49FEFD7647D}"/>
              </a:ext>
            </a:extLst>
          </p:cNvPr>
          <p:cNvSpPr>
            <a:spLocks noGrp="1"/>
          </p:cNvSpPr>
          <p:nvPr>
            <p:ph idx="1"/>
          </p:nvPr>
        </p:nvSpPr>
        <p:spPr>
          <a:xfrm>
            <a:off x="838200" y="1295034"/>
            <a:ext cx="10515600" cy="5101125"/>
          </a:xfrm>
        </p:spPr>
        <p:txBody>
          <a:bodyPr>
            <a:normAutofit fontScale="70000" lnSpcReduction="20000"/>
          </a:bodyPr>
          <a:lstStyle/>
          <a:p>
            <a:pPr algn="l"/>
            <a:r>
              <a:rPr lang="en-US" b="0" i="0" dirty="0">
                <a:solidFill>
                  <a:srgbClr val="202122"/>
                </a:solidFill>
                <a:effectLst/>
                <a:latin typeface="Lato" panose="020F0502020204030203" pitchFamily="34" charset="0"/>
              </a:rPr>
              <a:t>A technique for creating and delivering applications and services without the need to maintain infrastructure is called serverless architecture.</a:t>
            </a:r>
          </a:p>
          <a:p>
            <a:pPr algn="l"/>
            <a:r>
              <a:rPr lang="en-US" b="0" i="0" dirty="0">
                <a:solidFill>
                  <a:srgbClr val="202122"/>
                </a:solidFill>
                <a:effectLst/>
                <a:latin typeface="Lato" panose="020F0502020204030203" pitchFamily="34" charset="0"/>
              </a:rPr>
              <a:t>Serverless architectures provide higher scalability, more flexibility, and faster time to release for many developers, all at a lower cost. </a:t>
            </a:r>
          </a:p>
          <a:p>
            <a:pPr algn="l"/>
            <a:r>
              <a:rPr lang="en-US" b="0" i="0" dirty="0">
                <a:solidFill>
                  <a:srgbClr val="202122"/>
                </a:solidFill>
                <a:effectLst/>
                <a:latin typeface="Lato" panose="020F0502020204030203" pitchFamily="34" charset="0"/>
              </a:rPr>
              <a:t>Developers no longer have to worry about acquiring, provisioning, and managing backend servers thanks to serverless architectures.</a:t>
            </a:r>
            <a:br>
              <a:rPr lang="en-US" b="0" i="0" dirty="0">
                <a:solidFill>
                  <a:srgbClr val="202122"/>
                </a:solidFill>
                <a:effectLst/>
                <a:latin typeface="Lato" panose="020F0502020204030203" pitchFamily="34" charset="0"/>
              </a:rPr>
            </a:br>
            <a:endParaRPr lang="en-US" b="0" i="0" dirty="0">
              <a:solidFill>
                <a:srgbClr val="202122"/>
              </a:solidFill>
              <a:effectLst/>
              <a:latin typeface="Lato" panose="020F0502020204030203" pitchFamily="34" charset="0"/>
            </a:endParaRPr>
          </a:p>
          <a:p>
            <a:pPr algn="l"/>
            <a:r>
              <a:rPr lang="en-US" b="0" i="0" dirty="0">
                <a:solidFill>
                  <a:srgbClr val="202122"/>
                </a:solidFill>
                <a:effectLst/>
                <a:latin typeface="Lato" panose="020F0502020204030203" pitchFamily="34" charset="0"/>
              </a:rPr>
              <a:t>Although 'serverless' computing does occur on servers, developers are never need to interact with the servers. The seller is in charge of them.</a:t>
            </a:r>
          </a:p>
          <a:p>
            <a:pPr algn="l"/>
            <a:r>
              <a:rPr lang="en-US" b="0" i="0" dirty="0">
                <a:solidFill>
                  <a:srgbClr val="202122"/>
                </a:solidFill>
                <a:effectLst/>
                <a:latin typeface="Lato" panose="020F0502020204030203" pitchFamily="34" charset="0"/>
              </a:rPr>
              <a:t>Serverless architecture is an approach to software design that allows developers to build and run services without having to manage the underlying infrastructure. Developers can write and distribute code, and a cloud provider will set up servers to run their databases, storage systems, and apps at any size. This article will discuss serverless architecture, including how it functions, the advantages and disadvantages of using it, as well as some tools that can make the transition easier.</a:t>
            </a:r>
          </a:p>
          <a:p>
            <a:pPr algn="l"/>
            <a:r>
              <a:rPr lang="en-US" b="0" i="0" dirty="0">
                <a:solidFill>
                  <a:srgbClr val="202122"/>
                </a:solidFill>
                <a:effectLst/>
                <a:latin typeface="Lato" panose="020F0502020204030203" pitchFamily="34" charset="0"/>
              </a:rPr>
              <a:t>The serverless app architecture provides the execution of cloud-based working environments on-demand. In contrast to monolithic and microservice architectures, serverless architecture frees customers to concentrate solely on product development by offloading management and server configuration to the cloud provider.</a:t>
            </a:r>
          </a:p>
        </p:txBody>
      </p:sp>
    </p:spTree>
    <p:extLst>
      <p:ext uri="{BB962C8B-B14F-4D97-AF65-F5344CB8AC3E}">
        <p14:creationId xmlns:p14="http://schemas.microsoft.com/office/powerpoint/2010/main" val="379245855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B649-4BCC-4C96-93CF-E40E067E417A}"/>
              </a:ext>
            </a:extLst>
          </p:cNvPr>
          <p:cNvSpPr>
            <a:spLocks noGrp="1"/>
          </p:cNvSpPr>
          <p:nvPr>
            <p:ph type="title"/>
          </p:nvPr>
        </p:nvSpPr>
        <p:spPr>
          <a:xfrm>
            <a:off x="838200" y="365125"/>
            <a:ext cx="10515600" cy="524337"/>
          </a:xfrm>
        </p:spPr>
        <p:txBody>
          <a:bodyPr>
            <a:normAutofit fontScale="90000"/>
          </a:bodyPr>
          <a:lstStyle/>
          <a:p>
            <a:r>
              <a:rPr lang="en-CA" dirty="0"/>
              <a:t>The Stove Pipe Anti Pattern</a:t>
            </a:r>
          </a:p>
        </p:txBody>
      </p:sp>
      <p:sp>
        <p:nvSpPr>
          <p:cNvPr id="3" name="Content Placeholder 2">
            <a:extLst>
              <a:ext uri="{FF2B5EF4-FFF2-40B4-BE49-F238E27FC236}">
                <a16:creationId xmlns:a16="http://schemas.microsoft.com/office/drawing/2014/main" id="{38861CCE-13C0-4B46-9223-E553F7F21664}"/>
              </a:ext>
            </a:extLst>
          </p:cNvPr>
          <p:cNvSpPr>
            <a:spLocks noGrp="1"/>
          </p:cNvSpPr>
          <p:nvPr>
            <p:ph idx="1"/>
          </p:nvPr>
        </p:nvSpPr>
        <p:spPr>
          <a:xfrm>
            <a:off x="838200" y="1035915"/>
            <a:ext cx="10515600" cy="5456959"/>
          </a:xfrm>
        </p:spPr>
        <p:txBody>
          <a:bodyPr/>
          <a:lstStyle/>
          <a:p>
            <a:r>
              <a:rPr lang="en-CA" dirty="0"/>
              <a:t>It is a description of the situation that occurs when many systems are added to the enterprise AD HOC (Latin for “out of a blue system”)</a:t>
            </a:r>
          </a:p>
          <a:p>
            <a:r>
              <a:rPr lang="en-CA" dirty="0"/>
              <a:t>Why this is bad: </a:t>
            </a:r>
          </a:p>
          <a:p>
            <a:pPr lvl="1"/>
            <a:r>
              <a:rPr lang="en-CA" dirty="0"/>
              <a:t>The system does not encode the knowledge of what services each component can offer</a:t>
            </a:r>
          </a:p>
          <a:p>
            <a:pPr lvl="1"/>
            <a:r>
              <a:rPr lang="en-CA" dirty="0"/>
              <a:t>We don’t have an automated way to connect to the service that provides the service a consumer component needs</a:t>
            </a:r>
          </a:p>
          <a:p>
            <a:pPr lvl="1"/>
            <a:r>
              <a:rPr lang="en-CA" dirty="0"/>
              <a:t>Legacy Systems describe this situation</a:t>
            </a:r>
          </a:p>
          <a:p>
            <a:pPr lvl="1"/>
            <a:r>
              <a:rPr lang="en-CA" dirty="0"/>
              <a:t>Legacy Systems are patch works of many different databases, terminals, end points (User Interaction PORTALs) with no central plan</a:t>
            </a:r>
          </a:p>
        </p:txBody>
      </p:sp>
    </p:spTree>
    <p:extLst>
      <p:ext uri="{BB962C8B-B14F-4D97-AF65-F5344CB8AC3E}">
        <p14:creationId xmlns:p14="http://schemas.microsoft.com/office/powerpoint/2010/main" val="222384054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B649-4BCC-4C96-93CF-E40E067E417A}"/>
              </a:ext>
            </a:extLst>
          </p:cNvPr>
          <p:cNvSpPr>
            <a:spLocks noGrp="1"/>
          </p:cNvSpPr>
          <p:nvPr>
            <p:ph type="title"/>
          </p:nvPr>
        </p:nvSpPr>
        <p:spPr>
          <a:xfrm>
            <a:off x="838200" y="365125"/>
            <a:ext cx="10515600" cy="1460500"/>
          </a:xfrm>
        </p:spPr>
        <p:txBody>
          <a:bodyPr>
            <a:normAutofit/>
          </a:bodyPr>
          <a:lstStyle/>
          <a:p>
            <a:r>
              <a:rPr lang="en-CA" dirty="0"/>
              <a:t>The whole reason why we want to implement Service Oriented</a:t>
            </a:r>
          </a:p>
        </p:txBody>
      </p:sp>
      <p:sp>
        <p:nvSpPr>
          <p:cNvPr id="5" name="Content Placeholder 4">
            <a:extLst>
              <a:ext uri="{FF2B5EF4-FFF2-40B4-BE49-F238E27FC236}">
                <a16:creationId xmlns:a16="http://schemas.microsoft.com/office/drawing/2014/main" id="{E42DAA8E-AD0D-4EBF-A030-7E51B8437B99}"/>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25923285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BDB-614B-4C79-8165-C108326AF7B8}"/>
              </a:ext>
            </a:extLst>
          </p:cNvPr>
          <p:cNvSpPr>
            <a:spLocks noGrp="1"/>
          </p:cNvSpPr>
          <p:nvPr>
            <p:ph type="title"/>
          </p:nvPr>
        </p:nvSpPr>
        <p:spPr>
          <a:xfrm>
            <a:off x="838200" y="365125"/>
            <a:ext cx="10515600" cy="599151"/>
          </a:xfrm>
        </p:spPr>
        <p:txBody>
          <a:bodyPr>
            <a:normAutofit fontScale="90000"/>
          </a:bodyPr>
          <a:lstStyle/>
          <a:p>
            <a:r>
              <a:rPr lang="en-CA" dirty="0"/>
              <a:t>MONGO DB and NOSQL Databases</a:t>
            </a:r>
          </a:p>
        </p:txBody>
      </p:sp>
      <p:sp>
        <p:nvSpPr>
          <p:cNvPr id="3" name="Content Placeholder 2">
            <a:extLst>
              <a:ext uri="{FF2B5EF4-FFF2-40B4-BE49-F238E27FC236}">
                <a16:creationId xmlns:a16="http://schemas.microsoft.com/office/drawing/2014/main" id="{FC79EB1A-7E2A-4615-AA0E-614BD88CCFDA}"/>
              </a:ext>
            </a:extLst>
          </p:cNvPr>
          <p:cNvSpPr>
            <a:spLocks noGrp="1"/>
          </p:cNvSpPr>
          <p:nvPr>
            <p:ph idx="1"/>
          </p:nvPr>
        </p:nvSpPr>
        <p:spPr>
          <a:xfrm>
            <a:off x="838200" y="1113905"/>
            <a:ext cx="10515600" cy="5063058"/>
          </a:xfrm>
        </p:spPr>
        <p:txBody>
          <a:bodyPr/>
          <a:lstStyle/>
          <a:p>
            <a:r>
              <a:rPr lang="en-CA" dirty="0"/>
              <a:t>Study this material for next week:</a:t>
            </a:r>
          </a:p>
          <a:p>
            <a:r>
              <a:rPr lang="en-CA" sz="2000" dirty="0">
                <a:hlinkClick r:id="rId2"/>
              </a:rPr>
              <a:t>https://www.dropbox.com/sh/3mo6uftpb8l7o2n/AADhf_n4lY-gUU2kHL-cxp9Xa?dl=0</a:t>
            </a:r>
            <a:r>
              <a:rPr lang="en-CA" sz="2000" dirty="0"/>
              <a:t> </a:t>
            </a:r>
          </a:p>
        </p:txBody>
      </p:sp>
    </p:spTree>
    <p:extLst>
      <p:ext uri="{BB962C8B-B14F-4D97-AF65-F5344CB8AC3E}">
        <p14:creationId xmlns:p14="http://schemas.microsoft.com/office/powerpoint/2010/main" val="1287688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94F2C3-647E-4CD5-BC2D-F19C91D9FBB5}"/>
              </a:ext>
            </a:extLst>
          </p:cNvPr>
          <p:cNvPicPr>
            <a:picLocks noChangeAspect="1"/>
          </p:cNvPicPr>
          <p:nvPr/>
        </p:nvPicPr>
        <p:blipFill>
          <a:blip r:embed="rId2"/>
          <a:stretch>
            <a:fillRect/>
          </a:stretch>
        </p:blipFill>
        <p:spPr>
          <a:xfrm>
            <a:off x="0" y="81792"/>
            <a:ext cx="12192000" cy="5692093"/>
          </a:xfrm>
          <a:prstGeom prst="rect">
            <a:avLst/>
          </a:prstGeom>
        </p:spPr>
      </p:pic>
      <p:sp>
        <p:nvSpPr>
          <p:cNvPr id="6" name="TextBox 5">
            <a:extLst>
              <a:ext uri="{FF2B5EF4-FFF2-40B4-BE49-F238E27FC236}">
                <a16:creationId xmlns:a16="http://schemas.microsoft.com/office/drawing/2014/main" id="{1B535C73-9004-4C97-93C0-68E79F66AAE7}"/>
              </a:ext>
            </a:extLst>
          </p:cNvPr>
          <p:cNvSpPr txBox="1"/>
          <p:nvPr/>
        </p:nvSpPr>
        <p:spPr>
          <a:xfrm>
            <a:off x="5706208" y="4703885"/>
            <a:ext cx="5715000" cy="1200329"/>
          </a:xfrm>
          <a:prstGeom prst="rect">
            <a:avLst/>
          </a:prstGeom>
          <a:noFill/>
        </p:spPr>
        <p:txBody>
          <a:bodyPr wrap="square" rtlCol="0">
            <a:spAutoFit/>
          </a:bodyPr>
          <a:lstStyle/>
          <a:p>
            <a:r>
              <a:rPr lang="en-CA" dirty="0"/>
              <a:t>As you are studying any material:</a:t>
            </a:r>
          </a:p>
          <a:p>
            <a:pPr marL="342900" indent="-342900">
              <a:buAutoNum type="arabicPeriod"/>
            </a:pPr>
            <a:r>
              <a:rPr lang="en-CA" dirty="0"/>
              <a:t>Create your questions</a:t>
            </a:r>
          </a:p>
          <a:p>
            <a:pPr marL="342900" indent="-342900">
              <a:buAutoNum type="arabicPeriod"/>
            </a:pPr>
            <a:r>
              <a:rPr lang="en-CA" dirty="0"/>
              <a:t>Draw pictures and diagrams</a:t>
            </a:r>
          </a:p>
          <a:p>
            <a:pPr marL="342900" indent="-342900">
              <a:buAutoNum type="arabicPeriod"/>
            </a:pPr>
            <a:r>
              <a:rPr lang="en-CA" dirty="0"/>
              <a:t>Activity engage with and interact with the Material</a:t>
            </a:r>
          </a:p>
        </p:txBody>
      </p:sp>
    </p:spTree>
    <p:extLst>
      <p:ext uri="{BB962C8B-B14F-4D97-AF65-F5344CB8AC3E}">
        <p14:creationId xmlns:p14="http://schemas.microsoft.com/office/powerpoint/2010/main" val="29038917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F6B2-572F-42FE-BAD9-2203785E1466}"/>
              </a:ext>
            </a:extLst>
          </p:cNvPr>
          <p:cNvSpPr>
            <a:spLocks noGrp="1"/>
          </p:cNvSpPr>
          <p:nvPr>
            <p:ph type="title"/>
          </p:nvPr>
        </p:nvSpPr>
        <p:spPr/>
        <p:txBody>
          <a:bodyPr/>
          <a:lstStyle/>
          <a:p>
            <a:r>
              <a:rPr lang="en-CA" dirty="0"/>
              <a:t>Read the JVM Specification and the Java Language Specification</a:t>
            </a:r>
          </a:p>
        </p:txBody>
      </p:sp>
      <p:sp>
        <p:nvSpPr>
          <p:cNvPr id="3" name="Content Placeholder 2">
            <a:extLst>
              <a:ext uri="{FF2B5EF4-FFF2-40B4-BE49-F238E27FC236}">
                <a16:creationId xmlns:a16="http://schemas.microsoft.com/office/drawing/2014/main" id="{88F6B968-AD70-4C1A-8B08-F29C758B662F}"/>
              </a:ext>
            </a:extLst>
          </p:cNvPr>
          <p:cNvSpPr>
            <a:spLocks noGrp="1"/>
          </p:cNvSpPr>
          <p:nvPr>
            <p:ph idx="1"/>
          </p:nvPr>
        </p:nvSpPr>
        <p:spPr>
          <a:xfrm>
            <a:off x="838200" y="1825625"/>
            <a:ext cx="10515600" cy="659880"/>
          </a:xfrm>
        </p:spPr>
        <p:txBody>
          <a:bodyPr/>
          <a:lstStyle/>
          <a:p>
            <a:pPr marL="0" indent="0">
              <a:buNone/>
            </a:pPr>
            <a:r>
              <a:rPr lang="en-CA" dirty="0">
                <a:hlinkClick r:id="rId2"/>
              </a:rPr>
              <a:t>https://docs.oracle.com/javase/specs/</a:t>
            </a:r>
            <a:endParaRPr lang="en-CA" dirty="0"/>
          </a:p>
          <a:p>
            <a:endParaRPr lang="en-CA" dirty="0"/>
          </a:p>
        </p:txBody>
      </p:sp>
      <p:pic>
        <p:nvPicPr>
          <p:cNvPr id="5" name="Picture 4">
            <a:extLst>
              <a:ext uri="{FF2B5EF4-FFF2-40B4-BE49-F238E27FC236}">
                <a16:creationId xmlns:a16="http://schemas.microsoft.com/office/drawing/2014/main" id="{875B0B50-72AA-4235-BCD2-25CE03855C36}"/>
              </a:ext>
            </a:extLst>
          </p:cNvPr>
          <p:cNvPicPr>
            <a:picLocks noChangeAspect="1"/>
          </p:cNvPicPr>
          <p:nvPr/>
        </p:nvPicPr>
        <p:blipFill>
          <a:blip r:embed="rId3"/>
          <a:stretch>
            <a:fillRect/>
          </a:stretch>
        </p:blipFill>
        <p:spPr>
          <a:xfrm>
            <a:off x="838200" y="2485505"/>
            <a:ext cx="5729220" cy="3887685"/>
          </a:xfrm>
          <a:prstGeom prst="rect">
            <a:avLst/>
          </a:prstGeom>
        </p:spPr>
      </p:pic>
    </p:spTree>
    <p:extLst>
      <p:ext uri="{BB962C8B-B14F-4D97-AF65-F5344CB8AC3E}">
        <p14:creationId xmlns:p14="http://schemas.microsoft.com/office/powerpoint/2010/main" val="4275755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76B9A-760F-40BC-8713-7BC833CC5D76}"/>
              </a:ext>
            </a:extLst>
          </p:cNvPr>
          <p:cNvSpPr>
            <a:spLocks noGrp="1"/>
          </p:cNvSpPr>
          <p:nvPr>
            <p:ph type="title"/>
          </p:nvPr>
        </p:nvSpPr>
        <p:spPr>
          <a:xfrm>
            <a:off x="838200" y="18255"/>
            <a:ext cx="10515600" cy="1325563"/>
          </a:xfrm>
          <a:solidFill>
            <a:schemeClr val="accent2"/>
          </a:solidFill>
        </p:spPr>
        <p:txBody>
          <a:bodyPr/>
          <a:lstStyle/>
          <a:p>
            <a:r>
              <a:rPr lang="en-CA" dirty="0"/>
              <a:t>A simple description of what we will do in this course: </a:t>
            </a:r>
          </a:p>
        </p:txBody>
      </p:sp>
      <p:sp>
        <p:nvSpPr>
          <p:cNvPr id="3" name="Content Placeholder 2">
            <a:extLst>
              <a:ext uri="{FF2B5EF4-FFF2-40B4-BE49-F238E27FC236}">
                <a16:creationId xmlns:a16="http://schemas.microsoft.com/office/drawing/2014/main" id="{07E987FD-BAAD-481F-8834-0670BF147A69}"/>
              </a:ext>
            </a:extLst>
          </p:cNvPr>
          <p:cNvSpPr>
            <a:spLocks noGrp="1"/>
          </p:cNvSpPr>
          <p:nvPr>
            <p:ph idx="1"/>
          </p:nvPr>
        </p:nvSpPr>
        <p:spPr>
          <a:xfrm>
            <a:off x="838200" y="1343818"/>
            <a:ext cx="10515600" cy="5115171"/>
          </a:xfrm>
        </p:spPr>
        <p:txBody>
          <a:bodyPr>
            <a:normAutofit lnSpcReduction="10000"/>
          </a:bodyPr>
          <a:lstStyle/>
          <a:p>
            <a:r>
              <a:rPr lang="en-CA" dirty="0"/>
              <a:t>We will wire up your knowledge of TCP / IP networking with your knowledge of Java Standard Edition.</a:t>
            </a:r>
          </a:p>
          <a:p>
            <a:r>
              <a:rPr lang="en-CA" dirty="0"/>
              <a:t>Java Standard Edition gives us the tooling to write Java Programs that live in one Java Virtual Machine.</a:t>
            </a:r>
          </a:p>
          <a:p>
            <a:r>
              <a:rPr lang="en-CA" dirty="0"/>
              <a:t>The purpose of this course is to learn how to implement Service Oriented Solutions to bring order to the Enterprise</a:t>
            </a:r>
          </a:p>
          <a:p>
            <a:r>
              <a:rPr lang="en-CA" dirty="0"/>
              <a:t>If it is a new system we are designing from the ground up, we will use the principles of the Service Oriented Architecture to create the good design</a:t>
            </a:r>
          </a:p>
          <a:p>
            <a:r>
              <a:rPr lang="en-CA" dirty="0"/>
              <a:t>If you find yourself in charge of migrating a legacy system: you will  take all of the assets in the Enterprise, and refactor – reformat – and repartition them into a Good Well Structured Architecture based on SOA Patterns. </a:t>
            </a:r>
          </a:p>
          <a:p>
            <a:endParaRPr lang="en-CA" dirty="0"/>
          </a:p>
        </p:txBody>
      </p:sp>
    </p:spTree>
    <p:extLst>
      <p:ext uri="{BB962C8B-B14F-4D97-AF65-F5344CB8AC3E}">
        <p14:creationId xmlns:p14="http://schemas.microsoft.com/office/powerpoint/2010/main" val="368610466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76B9A-760F-40BC-8713-7BC833CC5D76}"/>
              </a:ext>
            </a:extLst>
          </p:cNvPr>
          <p:cNvSpPr>
            <a:spLocks noGrp="1"/>
          </p:cNvSpPr>
          <p:nvPr>
            <p:ph type="title"/>
          </p:nvPr>
        </p:nvSpPr>
        <p:spPr>
          <a:xfrm>
            <a:off x="838200" y="18255"/>
            <a:ext cx="10515600" cy="1325563"/>
          </a:xfrm>
          <a:solidFill>
            <a:schemeClr val="accent2"/>
          </a:solidFill>
        </p:spPr>
        <p:txBody>
          <a:bodyPr>
            <a:normAutofit fontScale="90000"/>
          </a:bodyPr>
          <a:lstStyle/>
          <a:p>
            <a:r>
              <a:rPr lang="en-CA" dirty="0"/>
              <a:t>The tool set we are going to use to implement SOA Patterns is called the Spring Boot Framework.</a:t>
            </a:r>
          </a:p>
        </p:txBody>
      </p:sp>
      <p:sp>
        <p:nvSpPr>
          <p:cNvPr id="3" name="Content Placeholder 2">
            <a:extLst>
              <a:ext uri="{FF2B5EF4-FFF2-40B4-BE49-F238E27FC236}">
                <a16:creationId xmlns:a16="http://schemas.microsoft.com/office/drawing/2014/main" id="{07E987FD-BAAD-481F-8834-0670BF147A69}"/>
              </a:ext>
            </a:extLst>
          </p:cNvPr>
          <p:cNvSpPr>
            <a:spLocks noGrp="1"/>
          </p:cNvSpPr>
          <p:nvPr>
            <p:ph idx="1"/>
          </p:nvPr>
        </p:nvSpPr>
        <p:spPr>
          <a:xfrm>
            <a:off x="838200" y="1343818"/>
            <a:ext cx="10515600" cy="5115171"/>
          </a:xfrm>
        </p:spPr>
        <p:txBody>
          <a:bodyPr>
            <a:normAutofit/>
          </a:bodyPr>
          <a:lstStyle/>
          <a:p>
            <a:r>
              <a:rPr lang="en-CA" dirty="0"/>
              <a:t>A Framework is a set of Libraries and APIs build from a programming language</a:t>
            </a:r>
          </a:p>
          <a:p>
            <a:r>
              <a:rPr lang="en-CA" dirty="0"/>
              <a:t>For example: JQUERY is library build in </a:t>
            </a:r>
            <a:r>
              <a:rPr lang="en-CA" dirty="0" err="1"/>
              <a:t>JavaSript</a:t>
            </a:r>
            <a:r>
              <a:rPr lang="en-CA" dirty="0"/>
              <a:t>. It provides a set of APPLICATION PROGRAM INTERFACES (APIs) that let you call services from the framework.</a:t>
            </a:r>
          </a:p>
          <a:p>
            <a:r>
              <a:rPr lang="en-CA" dirty="0"/>
              <a:t>That means: with one jQuery Method Call (= API) I can get benefit of hundreds of lines of JavaScript code.</a:t>
            </a:r>
          </a:p>
          <a:p>
            <a:r>
              <a:rPr lang="en-CA" dirty="0"/>
              <a:t>In this course, for the First Assignment, we will migrate a legacy system (a Stove Piped Patterned Architecture) by wrap “end points” around the existing assets (databases, POI point of interaction terminals), and we will connect the end points using SOAP and WSDL. </a:t>
            </a:r>
          </a:p>
          <a:p>
            <a:endParaRPr lang="en-CA" dirty="0"/>
          </a:p>
        </p:txBody>
      </p:sp>
    </p:spTree>
    <p:extLst>
      <p:ext uri="{BB962C8B-B14F-4D97-AF65-F5344CB8AC3E}">
        <p14:creationId xmlns:p14="http://schemas.microsoft.com/office/powerpoint/2010/main" val="73104347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3E6F-8D0D-43B3-9091-B6A5B79D34FB}"/>
              </a:ext>
            </a:extLst>
          </p:cNvPr>
          <p:cNvSpPr>
            <a:spLocks noGrp="1"/>
          </p:cNvSpPr>
          <p:nvPr>
            <p:ph type="title"/>
          </p:nvPr>
        </p:nvSpPr>
        <p:spPr>
          <a:xfrm>
            <a:off x="423949" y="365125"/>
            <a:ext cx="11330247" cy="873471"/>
          </a:xfrm>
          <a:solidFill>
            <a:schemeClr val="bg2">
              <a:lumMod val="90000"/>
            </a:schemeClr>
          </a:solidFill>
        </p:spPr>
        <p:txBody>
          <a:bodyPr/>
          <a:lstStyle/>
          <a:p>
            <a:r>
              <a:rPr lang="en-CA" dirty="0"/>
              <a:t>Some tools the Spring Boot Framework gives us:</a:t>
            </a:r>
          </a:p>
        </p:txBody>
      </p:sp>
      <p:sp>
        <p:nvSpPr>
          <p:cNvPr id="3" name="Content Placeholder 2">
            <a:extLst>
              <a:ext uri="{FF2B5EF4-FFF2-40B4-BE49-F238E27FC236}">
                <a16:creationId xmlns:a16="http://schemas.microsoft.com/office/drawing/2014/main" id="{AC8FFD7A-266C-44E0-9EE2-209D57E4292D}"/>
              </a:ext>
            </a:extLst>
          </p:cNvPr>
          <p:cNvSpPr>
            <a:spLocks noGrp="1"/>
          </p:cNvSpPr>
          <p:nvPr>
            <p:ph idx="1"/>
          </p:nvPr>
        </p:nvSpPr>
        <p:spPr>
          <a:xfrm>
            <a:off x="423949" y="1351799"/>
            <a:ext cx="11446626" cy="4766367"/>
          </a:xfrm>
        </p:spPr>
        <p:txBody>
          <a:bodyPr/>
          <a:lstStyle/>
          <a:p>
            <a:r>
              <a:rPr lang="en-CA" dirty="0"/>
              <a:t>Remember that Spring Boot is a programming Framework build on top of Java 2 Enterprise Edition.</a:t>
            </a:r>
          </a:p>
          <a:p>
            <a:r>
              <a:rPr lang="en-CA" dirty="0"/>
              <a:t>J2EE is Java Framework that lets Java Classes that live in different JVMs that are connected by TCPIP do method calls on each other.</a:t>
            </a:r>
            <a:br>
              <a:rPr lang="en-CA" dirty="0"/>
            </a:br>
            <a:endParaRPr lang="en-CA" dirty="0"/>
          </a:p>
          <a:p>
            <a:r>
              <a:rPr lang="en-CA" dirty="0"/>
              <a:t>Spring Boot Framework gives us protocols called SOAP (Simple Object Access Protocol), and WSDL Web Services Description Language.</a:t>
            </a:r>
          </a:p>
          <a:p>
            <a:r>
              <a:rPr lang="en-CA" dirty="0"/>
              <a:t>The best way to understand this:</a:t>
            </a:r>
          </a:p>
          <a:p>
            <a:r>
              <a:rPr lang="en-CA" dirty="0"/>
              <a:t>SOAP is like TCP – a data wrapper protocol</a:t>
            </a:r>
          </a:p>
          <a:p>
            <a:r>
              <a:rPr lang="en-CA" dirty="0"/>
              <a:t>WSDL is like IP – </a:t>
            </a:r>
            <a:r>
              <a:rPr lang="en-CA" dirty="0" err="1"/>
              <a:t>wsdl’s</a:t>
            </a:r>
            <a:r>
              <a:rPr lang="en-CA" dirty="0"/>
              <a:t> job is to drive the data to where it needs to go</a:t>
            </a:r>
          </a:p>
        </p:txBody>
      </p:sp>
    </p:spTree>
    <p:extLst>
      <p:ext uri="{BB962C8B-B14F-4D97-AF65-F5344CB8AC3E}">
        <p14:creationId xmlns:p14="http://schemas.microsoft.com/office/powerpoint/2010/main" val="296011207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3E6F-8D0D-43B3-9091-B6A5B79D34FB}"/>
              </a:ext>
            </a:extLst>
          </p:cNvPr>
          <p:cNvSpPr>
            <a:spLocks noGrp="1"/>
          </p:cNvSpPr>
          <p:nvPr>
            <p:ph type="title"/>
          </p:nvPr>
        </p:nvSpPr>
        <p:spPr>
          <a:xfrm>
            <a:off x="423949" y="365125"/>
            <a:ext cx="11330247" cy="873471"/>
          </a:xfrm>
          <a:solidFill>
            <a:schemeClr val="bg2">
              <a:lumMod val="90000"/>
            </a:schemeClr>
          </a:solidFill>
        </p:spPr>
        <p:txBody>
          <a:bodyPr/>
          <a:lstStyle/>
          <a:p>
            <a:r>
              <a:rPr lang="en-CA" dirty="0"/>
              <a:t>Some key Spring Boot Framework concepts:</a:t>
            </a:r>
          </a:p>
        </p:txBody>
      </p:sp>
      <p:sp>
        <p:nvSpPr>
          <p:cNvPr id="3" name="Content Placeholder 2">
            <a:extLst>
              <a:ext uri="{FF2B5EF4-FFF2-40B4-BE49-F238E27FC236}">
                <a16:creationId xmlns:a16="http://schemas.microsoft.com/office/drawing/2014/main" id="{AC8FFD7A-266C-44E0-9EE2-209D57E4292D}"/>
              </a:ext>
            </a:extLst>
          </p:cNvPr>
          <p:cNvSpPr>
            <a:spLocks noGrp="1"/>
          </p:cNvSpPr>
          <p:nvPr>
            <p:ph idx="1"/>
          </p:nvPr>
        </p:nvSpPr>
        <p:spPr>
          <a:xfrm>
            <a:off x="423949" y="1351799"/>
            <a:ext cx="11446626" cy="4766367"/>
          </a:xfrm>
        </p:spPr>
        <p:txBody>
          <a:bodyPr/>
          <a:lstStyle/>
          <a:p>
            <a:r>
              <a:rPr lang="en-CA" dirty="0"/>
              <a:t>Service Discovery</a:t>
            </a:r>
          </a:p>
          <a:p>
            <a:r>
              <a:rPr lang="en-CA" dirty="0"/>
              <a:t>Service Connection</a:t>
            </a:r>
          </a:p>
          <a:p>
            <a:r>
              <a:rPr lang="en-CA" dirty="0"/>
              <a:t>Authentication</a:t>
            </a:r>
            <a:r>
              <a:rPr lang="en-CA"/>
              <a:t>, authorization </a:t>
            </a:r>
            <a:endParaRPr lang="en-CA" dirty="0"/>
          </a:p>
        </p:txBody>
      </p:sp>
    </p:spTree>
    <p:extLst>
      <p:ext uri="{BB962C8B-B14F-4D97-AF65-F5344CB8AC3E}">
        <p14:creationId xmlns:p14="http://schemas.microsoft.com/office/powerpoint/2010/main" val="74561132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C354-83B8-4E3B-9F30-6EE5AD72F63E}"/>
              </a:ext>
            </a:extLst>
          </p:cNvPr>
          <p:cNvSpPr>
            <a:spLocks noGrp="1"/>
          </p:cNvSpPr>
          <p:nvPr>
            <p:ph type="title"/>
          </p:nvPr>
        </p:nvSpPr>
        <p:spPr>
          <a:xfrm>
            <a:off x="780011" y="148995"/>
            <a:ext cx="10515600" cy="723841"/>
          </a:xfrm>
          <a:solidFill>
            <a:schemeClr val="accent1">
              <a:lumMod val="20000"/>
              <a:lumOff val="80000"/>
            </a:schemeClr>
          </a:solidFill>
        </p:spPr>
        <p:txBody>
          <a:bodyPr/>
          <a:lstStyle/>
          <a:p>
            <a:r>
              <a:rPr lang="en-CA" dirty="0"/>
              <a:t>Spring BOOT Framework</a:t>
            </a:r>
          </a:p>
        </p:txBody>
      </p:sp>
      <p:sp>
        <p:nvSpPr>
          <p:cNvPr id="3" name="Content Placeholder 2">
            <a:extLst>
              <a:ext uri="{FF2B5EF4-FFF2-40B4-BE49-F238E27FC236}">
                <a16:creationId xmlns:a16="http://schemas.microsoft.com/office/drawing/2014/main" id="{7CD86007-C56B-41EC-A9FF-9123971C9453}"/>
              </a:ext>
            </a:extLst>
          </p:cNvPr>
          <p:cNvSpPr>
            <a:spLocks noGrp="1"/>
          </p:cNvSpPr>
          <p:nvPr>
            <p:ph idx="1"/>
          </p:nvPr>
        </p:nvSpPr>
        <p:spPr>
          <a:xfrm>
            <a:off x="838200" y="1022465"/>
            <a:ext cx="10515600" cy="5544589"/>
          </a:xfrm>
        </p:spPr>
        <p:txBody>
          <a:bodyPr/>
          <a:lstStyle/>
          <a:p>
            <a:r>
              <a:rPr lang="en-CA" dirty="0"/>
              <a:t>Java 2 Enterprise Edition is a set of Java APIs and Libraries based on the Java Runtime Environment and the Java Virtual Machine JVM which provides us with APIs that c</a:t>
            </a:r>
          </a:p>
        </p:txBody>
      </p:sp>
    </p:spTree>
    <p:extLst>
      <p:ext uri="{BB962C8B-B14F-4D97-AF65-F5344CB8AC3E}">
        <p14:creationId xmlns:p14="http://schemas.microsoft.com/office/powerpoint/2010/main" val="232079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D0D8-72E6-2C1B-6AE0-ABDD86714B20}"/>
              </a:ext>
            </a:extLst>
          </p:cNvPr>
          <p:cNvSpPr>
            <a:spLocks noGrp="1"/>
          </p:cNvSpPr>
          <p:nvPr>
            <p:ph type="title"/>
          </p:nvPr>
        </p:nvSpPr>
        <p:spPr>
          <a:solidFill>
            <a:schemeClr val="accent4">
              <a:lumMod val="40000"/>
              <a:lumOff val="60000"/>
            </a:schemeClr>
          </a:solidFill>
        </p:spPr>
        <p:txBody>
          <a:bodyPr/>
          <a:lstStyle/>
          <a:p>
            <a:r>
              <a:rPr lang="en-US" dirty="0">
                <a:solidFill>
                  <a:srgbClr val="202122"/>
                </a:solidFill>
                <a:latin typeface="Lato" panose="020F0502020204030203" pitchFamily="34" charset="0"/>
              </a:rPr>
              <a:t>Serverless Architecture is </a:t>
            </a:r>
            <a:r>
              <a:rPr lang="en-US" dirty="0" err="1">
                <a:solidFill>
                  <a:srgbClr val="202122"/>
                </a:solidFill>
                <a:latin typeface="Lato" panose="020F0502020204030203" pitchFamily="34" charset="0"/>
              </a:rPr>
              <a:t>FaaS</a:t>
            </a:r>
            <a:r>
              <a:rPr lang="en-US" dirty="0">
                <a:solidFill>
                  <a:srgbClr val="202122"/>
                </a:solidFill>
                <a:latin typeface="Lato" panose="020F0502020204030203" pitchFamily="34" charset="0"/>
              </a:rPr>
              <a:t> (function as a service).  </a:t>
            </a:r>
            <a:endParaRPr lang="en-CA" dirty="0"/>
          </a:p>
        </p:txBody>
      </p:sp>
      <p:sp>
        <p:nvSpPr>
          <p:cNvPr id="3" name="Content Placeholder 2">
            <a:extLst>
              <a:ext uri="{FF2B5EF4-FFF2-40B4-BE49-F238E27FC236}">
                <a16:creationId xmlns:a16="http://schemas.microsoft.com/office/drawing/2014/main" id="{B3B70621-8926-AA68-6AC1-AECC050A1FC4}"/>
              </a:ext>
            </a:extLst>
          </p:cNvPr>
          <p:cNvSpPr>
            <a:spLocks noGrp="1"/>
          </p:cNvSpPr>
          <p:nvPr>
            <p:ph idx="1"/>
          </p:nvPr>
        </p:nvSpPr>
        <p:spPr>
          <a:xfrm>
            <a:off x="838200" y="1690688"/>
            <a:ext cx="10515600" cy="4351338"/>
          </a:xfrm>
          <a:solidFill>
            <a:schemeClr val="accent3">
              <a:lumMod val="20000"/>
              <a:lumOff val="80000"/>
            </a:schemeClr>
          </a:solidFill>
        </p:spPr>
        <p:txBody>
          <a:bodyPr/>
          <a:lstStyle/>
          <a:p>
            <a:pPr algn="l">
              <a:lnSpc>
                <a:spcPct val="100000"/>
              </a:lnSpc>
            </a:pPr>
            <a:r>
              <a:rPr lang="en-US" b="0" i="0" dirty="0">
                <a:solidFill>
                  <a:srgbClr val="202122"/>
                </a:solidFill>
                <a:effectLst/>
                <a:latin typeface="Latha" panose="020B0604020202020204" pitchFamily="34" charset="0"/>
                <a:cs typeface="Latha" panose="020B0604020202020204" pitchFamily="34" charset="0"/>
              </a:rPr>
              <a:t>In microservice architecture we know that we have controllers for every service we perform. Such as logging, data storage and API endpoints. </a:t>
            </a:r>
          </a:p>
          <a:p>
            <a:pPr algn="l">
              <a:lnSpc>
                <a:spcPct val="100000"/>
              </a:lnSpc>
            </a:pPr>
            <a:r>
              <a:rPr lang="en-US" b="0" i="0" dirty="0">
                <a:solidFill>
                  <a:srgbClr val="202122"/>
                </a:solidFill>
                <a:effectLst/>
                <a:latin typeface="Latha" panose="020B0604020202020204" pitchFamily="34" charset="0"/>
                <a:cs typeface="Latha" panose="020B0604020202020204" pitchFamily="34" charset="0"/>
              </a:rPr>
              <a:t>If we take out common functions from our microservices we only end up with business logic.</a:t>
            </a:r>
          </a:p>
          <a:p>
            <a:pPr algn="l">
              <a:lnSpc>
                <a:spcPct val="100000"/>
              </a:lnSpc>
            </a:pPr>
            <a:r>
              <a:rPr lang="en-US" b="0" i="0" dirty="0">
                <a:solidFill>
                  <a:srgbClr val="202122"/>
                </a:solidFill>
                <a:effectLst/>
                <a:latin typeface="Latha" panose="020B0604020202020204" pitchFamily="34" charset="0"/>
                <a:cs typeface="Latha" panose="020B0604020202020204" pitchFamily="34" charset="0"/>
              </a:rPr>
              <a:t>In this SOA architecture, we just deploy our functions to accomplish over task instead of deploying code for our service.</a:t>
            </a:r>
          </a:p>
          <a:p>
            <a:pPr algn="l">
              <a:lnSpc>
                <a:spcPct val="100000"/>
              </a:lnSpc>
            </a:pPr>
            <a:r>
              <a:rPr lang="en-US" b="0" i="0" dirty="0">
                <a:solidFill>
                  <a:srgbClr val="202122"/>
                </a:solidFill>
                <a:effectLst/>
                <a:latin typeface="Latha" panose="020B0604020202020204" pitchFamily="34" charset="0"/>
                <a:cs typeface="Latha" panose="020B0604020202020204" pitchFamily="34" charset="0"/>
              </a:rPr>
              <a:t>It’s an important pattern because we can run our services without the need for infrastructure management.</a:t>
            </a:r>
          </a:p>
        </p:txBody>
      </p:sp>
    </p:spTree>
    <p:extLst>
      <p:ext uri="{BB962C8B-B14F-4D97-AF65-F5344CB8AC3E}">
        <p14:creationId xmlns:p14="http://schemas.microsoft.com/office/powerpoint/2010/main" val="270831196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ACA2-63A9-4B4C-BA6D-6C3CEE383C3A}"/>
              </a:ext>
            </a:extLst>
          </p:cNvPr>
          <p:cNvSpPr>
            <a:spLocks noGrp="1"/>
          </p:cNvSpPr>
          <p:nvPr>
            <p:ph type="title"/>
          </p:nvPr>
        </p:nvSpPr>
        <p:spPr>
          <a:xfrm>
            <a:off x="838200" y="365125"/>
            <a:ext cx="3637085" cy="5445471"/>
          </a:xfrm>
          <a:solidFill>
            <a:schemeClr val="accent1"/>
          </a:solidFill>
        </p:spPr>
        <p:txBody>
          <a:bodyPr>
            <a:normAutofit/>
          </a:bodyPr>
          <a:lstStyle/>
          <a:p>
            <a:r>
              <a:rPr lang="en-CA">
                <a:solidFill>
                  <a:schemeClr val="bg1"/>
                </a:solidFill>
                <a:latin typeface="Arial Nova" panose="020B0504020202020204" pitchFamily="34" charset="0"/>
              </a:rPr>
              <a:t>SOA Certification:</a:t>
            </a:r>
            <a:endParaRPr lang="en-CA" dirty="0">
              <a:solidFill>
                <a:schemeClr val="bg1"/>
              </a:solidFill>
              <a:latin typeface="Arial Nova" panose="020B0504020202020204" pitchFamily="34" charset="0"/>
            </a:endParaRPr>
          </a:p>
        </p:txBody>
      </p:sp>
      <p:pic>
        <p:nvPicPr>
          <p:cNvPr id="7" name="Picture 6">
            <a:extLst>
              <a:ext uri="{FF2B5EF4-FFF2-40B4-BE49-F238E27FC236}">
                <a16:creationId xmlns:a16="http://schemas.microsoft.com/office/drawing/2014/main" id="{7179A7F2-72BC-4976-BCC1-BBDD9F3304F7}"/>
              </a:ext>
            </a:extLst>
          </p:cNvPr>
          <p:cNvPicPr>
            <a:picLocks noChangeAspect="1"/>
          </p:cNvPicPr>
          <p:nvPr/>
        </p:nvPicPr>
        <p:blipFill>
          <a:blip r:embed="rId2"/>
          <a:stretch>
            <a:fillRect/>
          </a:stretch>
        </p:blipFill>
        <p:spPr>
          <a:xfrm>
            <a:off x="5990160" y="0"/>
            <a:ext cx="3904450" cy="6858000"/>
          </a:xfrm>
          <a:prstGeom prst="rect">
            <a:avLst/>
          </a:prstGeom>
        </p:spPr>
      </p:pic>
    </p:spTree>
    <p:extLst>
      <p:ext uri="{BB962C8B-B14F-4D97-AF65-F5344CB8AC3E}">
        <p14:creationId xmlns:p14="http://schemas.microsoft.com/office/powerpoint/2010/main" val="272615240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98029-D0AC-42C5-9866-E68D27DCE79D}"/>
              </a:ext>
            </a:extLst>
          </p:cNvPr>
          <p:cNvSpPr>
            <a:spLocks noGrp="1"/>
          </p:cNvSpPr>
          <p:nvPr>
            <p:ph type="title"/>
          </p:nvPr>
        </p:nvSpPr>
        <p:spPr>
          <a:xfrm>
            <a:off x="838200" y="215497"/>
            <a:ext cx="10515600" cy="898408"/>
          </a:xfrm>
          <a:solidFill>
            <a:schemeClr val="accent2">
              <a:lumMod val="20000"/>
              <a:lumOff val="80000"/>
            </a:schemeClr>
          </a:solidFill>
        </p:spPr>
        <p:txBody>
          <a:bodyPr/>
          <a:lstStyle/>
          <a:p>
            <a:r>
              <a:rPr lang="en-CA" dirty="0">
                <a:hlinkClick r:id="rId2"/>
              </a:rPr>
              <a:t>https://www.arcitura.com/soa-school/</a:t>
            </a:r>
            <a:r>
              <a:rPr lang="en-CA" dirty="0"/>
              <a:t> </a:t>
            </a:r>
          </a:p>
        </p:txBody>
      </p:sp>
      <p:pic>
        <p:nvPicPr>
          <p:cNvPr id="5" name="Picture 4">
            <a:extLst>
              <a:ext uri="{FF2B5EF4-FFF2-40B4-BE49-F238E27FC236}">
                <a16:creationId xmlns:a16="http://schemas.microsoft.com/office/drawing/2014/main" id="{B2F1959A-BA00-4012-859A-3FFAC8644547}"/>
              </a:ext>
            </a:extLst>
          </p:cNvPr>
          <p:cNvPicPr>
            <a:picLocks noChangeAspect="1"/>
          </p:cNvPicPr>
          <p:nvPr/>
        </p:nvPicPr>
        <p:blipFill>
          <a:blip r:embed="rId3"/>
          <a:stretch>
            <a:fillRect/>
          </a:stretch>
        </p:blipFill>
        <p:spPr>
          <a:xfrm>
            <a:off x="838200" y="1214868"/>
            <a:ext cx="9527931" cy="5268253"/>
          </a:xfrm>
          <a:prstGeom prst="rect">
            <a:avLst/>
          </a:prstGeom>
        </p:spPr>
      </p:pic>
    </p:spTree>
    <p:extLst>
      <p:ext uri="{BB962C8B-B14F-4D97-AF65-F5344CB8AC3E}">
        <p14:creationId xmlns:p14="http://schemas.microsoft.com/office/powerpoint/2010/main" val="10231770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4CBC8-4391-45A0-A066-842E9E47393A}"/>
              </a:ext>
            </a:extLst>
          </p:cNvPr>
          <p:cNvSpPr>
            <a:spLocks noGrp="1"/>
          </p:cNvSpPr>
          <p:nvPr>
            <p:ph type="title"/>
          </p:nvPr>
        </p:nvSpPr>
        <p:spPr>
          <a:xfrm>
            <a:off x="838200" y="257059"/>
            <a:ext cx="10515600" cy="1325563"/>
          </a:xfrm>
          <a:solidFill>
            <a:schemeClr val="accent2"/>
          </a:solidFill>
        </p:spPr>
        <p:txBody>
          <a:bodyPr/>
          <a:lstStyle/>
          <a:p>
            <a:r>
              <a:rPr lang="en-CA" dirty="0"/>
              <a:t>What are the qualities that a Platform business needs</a:t>
            </a:r>
          </a:p>
        </p:txBody>
      </p:sp>
      <p:sp>
        <p:nvSpPr>
          <p:cNvPr id="3" name="Content Placeholder 2">
            <a:extLst>
              <a:ext uri="{FF2B5EF4-FFF2-40B4-BE49-F238E27FC236}">
                <a16:creationId xmlns:a16="http://schemas.microsoft.com/office/drawing/2014/main" id="{5B9ACA97-9EF1-4510-935F-398662BEF777}"/>
              </a:ext>
            </a:extLst>
          </p:cNvPr>
          <p:cNvSpPr>
            <a:spLocks noGrp="1"/>
          </p:cNvSpPr>
          <p:nvPr>
            <p:ph idx="1"/>
          </p:nvPr>
        </p:nvSpPr>
        <p:spPr/>
        <p:txBody>
          <a:bodyPr/>
          <a:lstStyle/>
          <a:p>
            <a:r>
              <a:rPr lang="en-CA" dirty="0"/>
              <a:t>Trust and Reputational Systems</a:t>
            </a:r>
          </a:p>
          <a:p>
            <a:r>
              <a:rPr lang="en-CA" dirty="0"/>
              <a:t>Payment systems: Big Data methods were used to test and experiment and find out how much we could charge</a:t>
            </a:r>
          </a:p>
          <a:p>
            <a:r>
              <a:rPr lang="en-CA" dirty="0"/>
              <a:t>All of this is enabled by pervasive (available everywhere), cheap or free Internet and ubiquitous (available all the time) mobile devices that track everything you do in </a:t>
            </a:r>
            <a:r>
              <a:rPr lang="en-CA" dirty="0" err="1"/>
              <a:t>realtime</a:t>
            </a:r>
            <a:r>
              <a:rPr lang="en-CA" dirty="0"/>
              <a:t>.</a:t>
            </a:r>
          </a:p>
        </p:txBody>
      </p:sp>
    </p:spTree>
    <p:extLst>
      <p:ext uri="{BB962C8B-B14F-4D97-AF65-F5344CB8AC3E}">
        <p14:creationId xmlns:p14="http://schemas.microsoft.com/office/powerpoint/2010/main" val="90914196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03E2-194C-42E2-AB75-E0FA87FCA461}"/>
              </a:ext>
            </a:extLst>
          </p:cNvPr>
          <p:cNvSpPr>
            <a:spLocks noGrp="1"/>
          </p:cNvSpPr>
          <p:nvPr>
            <p:ph type="title"/>
          </p:nvPr>
        </p:nvSpPr>
        <p:spPr>
          <a:xfrm>
            <a:off x="389313" y="182245"/>
            <a:ext cx="11413374" cy="690591"/>
          </a:xfrm>
          <a:solidFill>
            <a:schemeClr val="accent2"/>
          </a:solidFill>
        </p:spPr>
        <p:txBody>
          <a:bodyPr>
            <a:normAutofit/>
          </a:bodyPr>
          <a:lstStyle/>
          <a:p>
            <a:r>
              <a:rPr lang="en-CA" sz="4000" dirty="0">
                <a:latin typeface="Abadi" panose="020B0604020104020204" pitchFamily="34" charset="0"/>
              </a:rPr>
              <a:t>2 aspects to becoming a SOA-Certified Practitioner:</a:t>
            </a:r>
          </a:p>
        </p:txBody>
      </p:sp>
      <p:sp>
        <p:nvSpPr>
          <p:cNvPr id="3" name="Content Placeholder 2">
            <a:extLst>
              <a:ext uri="{FF2B5EF4-FFF2-40B4-BE49-F238E27FC236}">
                <a16:creationId xmlns:a16="http://schemas.microsoft.com/office/drawing/2014/main" id="{85DAF6C5-1FC9-44BE-B0B3-CE5AE9069CD3}"/>
              </a:ext>
            </a:extLst>
          </p:cNvPr>
          <p:cNvSpPr>
            <a:spLocks noGrp="1"/>
          </p:cNvSpPr>
          <p:nvPr>
            <p:ph idx="1"/>
          </p:nvPr>
        </p:nvSpPr>
        <p:spPr>
          <a:xfrm>
            <a:off x="389313" y="970698"/>
            <a:ext cx="5234247" cy="4351338"/>
          </a:xfrm>
          <a:solidFill>
            <a:schemeClr val="tx2">
              <a:lumMod val="20000"/>
              <a:lumOff val="80000"/>
            </a:schemeClr>
          </a:solidFill>
        </p:spPr>
        <p:txBody>
          <a:bodyPr/>
          <a:lstStyle/>
          <a:p>
            <a:pPr marL="0" indent="0">
              <a:buNone/>
            </a:pPr>
            <a:r>
              <a:rPr lang="en-CA" dirty="0"/>
              <a:t>We must understand the mechanics and the tools of how SOA works:</a:t>
            </a:r>
          </a:p>
          <a:p>
            <a:pPr marL="0" indent="0">
              <a:buNone/>
            </a:pPr>
            <a:r>
              <a:rPr lang="en-CA" dirty="0"/>
              <a:t>Unified Process</a:t>
            </a:r>
          </a:p>
          <a:p>
            <a:pPr marL="0" indent="0">
              <a:buNone/>
            </a:pPr>
            <a:r>
              <a:rPr lang="en-CA" dirty="0"/>
              <a:t>UML</a:t>
            </a:r>
          </a:p>
          <a:p>
            <a:pPr marL="0" indent="0">
              <a:buNone/>
            </a:pPr>
            <a:r>
              <a:rPr lang="en-CA" dirty="0"/>
              <a:t>Business Analysis: Business Process Modeller Notation, Business Process Execution Language</a:t>
            </a:r>
          </a:p>
        </p:txBody>
      </p:sp>
      <p:sp>
        <p:nvSpPr>
          <p:cNvPr id="4" name="Content Placeholder 2">
            <a:extLst>
              <a:ext uri="{FF2B5EF4-FFF2-40B4-BE49-F238E27FC236}">
                <a16:creationId xmlns:a16="http://schemas.microsoft.com/office/drawing/2014/main" id="{B1869863-455D-41E8-B585-259BA2B80266}"/>
              </a:ext>
            </a:extLst>
          </p:cNvPr>
          <p:cNvSpPr txBox="1">
            <a:spLocks/>
          </p:cNvSpPr>
          <p:nvPr/>
        </p:nvSpPr>
        <p:spPr>
          <a:xfrm>
            <a:off x="6209608" y="970698"/>
            <a:ext cx="4824154" cy="4351338"/>
          </a:xfrm>
          <a:prstGeom prst="rect">
            <a:avLst/>
          </a:prstGeom>
          <a:solidFill>
            <a:schemeClr val="tx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We must the intentionality and purpose of the SOA Paradigm (our thinking and understanding of how something works)</a:t>
            </a:r>
          </a:p>
          <a:p>
            <a:pPr marL="0" indent="0">
              <a:buFont typeface="Arial" panose="020B0604020202020204" pitchFamily="34" charset="0"/>
              <a:buNone/>
            </a:pPr>
            <a:r>
              <a:rPr lang="en-CA" dirty="0"/>
              <a:t>And the required deliverables and outputs:</a:t>
            </a:r>
          </a:p>
          <a:p>
            <a:pPr marL="0" indent="0">
              <a:buFont typeface="Arial" panose="020B0604020202020204" pitchFamily="34" charset="0"/>
              <a:buNone/>
            </a:pPr>
            <a:r>
              <a:rPr lang="en-CA" dirty="0"/>
              <a:t>What does a successful SOA Business Operation look like?</a:t>
            </a:r>
          </a:p>
          <a:p>
            <a:pPr marL="0" indent="0">
              <a:buFont typeface="Arial" panose="020B0604020202020204" pitchFamily="34" charset="0"/>
              <a:buNone/>
            </a:pPr>
            <a:r>
              <a:rPr lang="en-CA" dirty="0"/>
              <a:t>Amazon, UBER, </a:t>
            </a:r>
            <a:r>
              <a:rPr lang="en-CA" dirty="0" err="1"/>
              <a:t>AirBNB</a:t>
            </a:r>
            <a:endParaRPr lang="en-CA" dirty="0"/>
          </a:p>
        </p:txBody>
      </p:sp>
    </p:spTree>
    <p:extLst>
      <p:ext uri="{BB962C8B-B14F-4D97-AF65-F5344CB8AC3E}">
        <p14:creationId xmlns:p14="http://schemas.microsoft.com/office/powerpoint/2010/main" val="18328326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68C2-D102-4A78-9A09-04AC84BFE4AD}"/>
              </a:ext>
            </a:extLst>
          </p:cNvPr>
          <p:cNvSpPr>
            <a:spLocks noGrp="1"/>
          </p:cNvSpPr>
          <p:nvPr>
            <p:ph type="title"/>
          </p:nvPr>
        </p:nvSpPr>
        <p:spPr>
          <a:xfrm>
            <a:off x="838200" y="365126"/>
            <a:ext cx="10515600" cy="649028"/>
          </a:xfrm>
          <a:solidFill>
            <a:schemeClr val="accent2"/>
          </a:solidFill>
        </p:spPr>
        <p:txBody>
          <a:bodyPr>
            <a:normAutofit fontScale="90000"/>
          </a:bodyPr>
          <a:lstStyle/>
          <a:p>
            <a:r>
              <a:rPr lang="en-CA" dirty="0"/>
              <a:t>Important Resources:</a:t>
            </a:r>
          </a:p>
        </p:txBody>
      </p:sp>
      <p:sp>
        <p:nvSpPr>
          <p:cNvPr id="3" name="Content Placeholder 2">
            <a:extLst>
              <a:ext uri="{FF2B5EF4-FFF2-40B4-BE49-F238E27FC236}">
                <a16:creationId xmlns:a16="http://schemas.microsoft.com/office/drawing/2014/main" id="{30EE398D-B4DB-4C1A-B668-B945BC41D9DE}"/>
              </a:ext>
            </a:extLst>
          </p:cNvPr>
          <p:cNvSpPr>
            <a:spLocks noGrp="1"/>
          </p:cNvSpPr>
          <p:nvPr>
            <p:ph idx="1"/>
          </p:nvPr>
        </p:nvSpPr>
        <p:spPr>
          <a:xfrm>
            <a:off x="838200" y="1213658"/>
            <a:ext cx="10515600" cy="4988243"/>
          </a:xfrm>
        </p:spPr>
        <p:txBody>
          <a:bodyPr/>
          <a:lstStyle/>
          <a:p>
            <a:r>
              <a:rPr lang="en-CA" dirty="0"/>
              <a:t>Programming Paradigms:</a:t>
            </a:r>
          </a:p>
          <a:p>
            <a:r>
              <a:rPr lang="en-CA" sz="1600" dirty="0">
                <a:hlinkClick r:id="rId2"/>
              </a:rPr>
              <a:t>https://www.dropbox.com/sh/g5lab8mp8ic5gi8/AADzohHAMyYV-nzH23LxbJmIa?dl=0</a:t>
            </a:r>
            <a:r>
              <a:rPr lang="en-CA" sz="1600" dirty="0"/>
              <a:t> </a:t>
            </a:r>
          </a:p>
        </p:txBody>
      </p:sp>
    </p:spTree>
    <p:extLst>
      <p:ext uri="{BB962C8B-B14F-4D97-AF65-F5344CB8AC3E}">
        <p14:creationId xmlns:p14="http://schemas.microsoft.com/office/powerpoint/2010/main" val="30768511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2382-D067-4DBF-9626-A3A5A6F261CA}"/>
              </a:ext>
            </a:extLst>
          </p:cNvPr>
          <p:cNvSpPr>
            <a:spLocks noGrp="1"/>
          </p:cNvSpPr>
          <p:nvPr>
            <p:ph type="title"/>
          </p:nvPr>
        </p:nvSpPr>
        <p:spPr>
          <a:xfrm>
            <a:off x="482138" y="90806"/>
            <a:ext cx="10871662" cy="682278"/>
          </a:xfrm>
          <a:solidFill>
            <a:schemeClr val="bg2"/>
          </a:solidFill>
        </p:spPr>
        <p:txBody>
          <a:bodyPr>
            <a:normAutofit fontScale="90000"/>
          </a:bodyPr>
          <a:lstStyle/>
          <a:p>
            <a:r>
              <a:rPr lang="en-CA" dirty="0"/>
              <a:t>Informatics for being a “computer” professional</a:t>
            </a:r>
          </a:p>
        </p:txBody>
      </p:sp>
      <p:sp>
        <p:nvSpPr>
          <p:cNvPr id="3" name="Content Placeholder 2">
            <a:extLst>
              <a:ext uri="{FF2B5EF4-FFF2-40B4-BE49-F238E27FC236}">
                <a16:creationId xmlns:a16="http://schemas.microsoft.com/office/drawing/2014/main" id="{0A3E2089-3C4F-46AA-BB6C-C66212184427}"/>
              </a:ext>
            </a:extLst>
          </p:cNvPr>
          <p:cNvSpPr>
            <a:spLocks noGrp="1"/>
          </p:cNvSpPr>
          <p:nvPr>
            <p:ph idx="1"/>
          </p:nvPr>
        </p:nvSpPr>
        <p:spPr>
          <a:xfrm>
            <a:off x="482138" y="843438"/>
            <a:ext cx="10871662" cy="5171123"/>
          </a:xfrm>
        </p:spPr>
        <p:txBody>
          <a:bodyPr>
            <a:normAutofit fontScale="77500" lnSpcReduction="20000"/>
          </a:bodyPr>
          <a:lstStyle/>
          <a:p>
            <a:r>
              <a:rPr lang="en-CA" dirty="0"/>
              <a:t>1950s: very few computers in the world: PhD students in Electrical Engineering and math</a:t>
            </a:r>
          </a:p>
          <a:p>
            <a:r>
              <a:rPr lang="en-CA" dirty="0"/>
              <a:t>1960s: You worked in the Data Processing (DP) Department</a:t>
            </a:r>
          </a:p>
          <a:p>
            <a:r>
              <a:rPr lang="en-CA" dirty="0"/>
              <a:t>1970s: even smaller companies got computers: Programmer, Database administrator, Network Administrator; 1972 Thomas Codd : Codd’s 13 Laws that created SQL</a:t>
            </a:r>
          </a:p>
          <a:p>
            <a:r>
              <a:rPr lang="en-CA" dirty="0"/>
              <a:t>1980s: Programmer, Reporting Specialist, MIS Manager (Management Information Systems = later this became Big Data: now we have PowerBI); home computers became a thing and computers entered the popular culture</a:t>
            </a:r>
          </a:p>
          <a:p>
            <a:r>
              <a:rPr lang="en-CA" dirty="0"/>
              <a:t>1990s: Internet + Pervasive Mobile Devices</a:t>
            </a:r>
          </a:p>
          <a:p>
            <a:r>
              <a:rPr lang="en-CA" dirty="0"/>
              <a:t>2000s: BIG DATA became a thing as companies learned to siphon all your information from your mobile device; Data Processors now called DEV OPS specialists</a:t>
            </a:r>
          </a:p>
          <a:p>
            <a:r>
              <a:rPr lang="en-CA" dirty="0"/>
              <a:t>2020s: We have the same problem we had in the 1970s: Instead of being overwhelmed by a torrent of DATA, here in 2021, we overwhelmed by PROCESSES, and many disparate, heterogeneous devices, data formats, network formats</a:t>
            </a:r>
          </a:p>
          <a:p>
            <a:r>
              <a:rPr lang="en-CA" dirty="0"/>
              <a:t>So now think of ourselves as </a:t>
            </a:r>
            <a:r>
              <a:rPr lang="en-CA" dirty="0">
                <a:solidFill>
                  <a:schemeClr val="tx2"/>
                </a:solidFill>
              </a:rPr>
              <a:t>Informatics Specialists</a:t>
            </a:r>
            <a:r>
              <a:rPr lang="en-CA" dirty="0"/>
              <a:t>. This is covers the integration and intersection of everything related to “computer doing stuff”: database, programming, the data plumbing that moves all the information around (networking), the business concerns: </a:t>
            </a:r>
          </a:p>
          <a:p>
            <a:r>
              <a:rPr lang="en-CA" dirty="0"/>
              <a:t>How do we do the System Integration to make our IT system deliver the business goals  </a:t>
            </a:r>
          </a:p>
        </p:txBody>
      </p:sp>
    </p:spTree>
    <p:extLst>
      <p:ext uri="{BB962C8B-B14F-4D97-AF65-F5344CB8AC3E}">
        <p14:creationId xmlns:p14="http://schemas.microsoft.com/office/powerpoint/2010/main" val="346326597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2382-D067-4DBF-9626-A3A5A6F261CA}"/>
              </a:ext>
            </a:extLst>
          </p:cNvPr>
          <p:cNvSpPr>
            <a:spLocks noGrp="1"/>
          </p:cNvSpPr>
          <p:nvPr>
            <p:ph type="title"/>
          </p:nvPr>
        </p:nvSpPr>
        <p:spPr>
          <a:xfrm>
            <a:off x="482138" y="90806"/>
            <a:ext cx="10871662" cy="682278"/>
          </a:xfrm>
          <a:solidFill>
            <a:schemeClr val="bg2"/>
          </a:solidFill>
        </p:spPr>
        <p:txBody>
          <a:bodyPr>
            <a:normAutofit/>
          </a:bodyPr>
          <a:lstStyle/>
          <a:p>
            <a:r>
              <a:rPr lang="en-CA" sz="3200" dirty="0">
                <a:solidFill>
                  <a:schemeClr val="accent1">
                    <a:lumMod val="75000"/>
                  </a:schemeClr>
                </a:solidFill>
                <a:latin typeface="Abadi" panose="020B0604020104020204" pitchFamily="34" charset="0"/>
              </a:rPr>
              <a:t>Informatics: System Integration and the SOA Architecture</a:t>
            </a:r>
          </a:p>
        </p:txBody>
      </p:sp>
      <p:sp>
        <p:nvSpPr>
          <p:cNvPr id="3" name="Content Placeholder 2">
            <a:extLst>
              <a:ext uri="{FF2B5EF4-FFF2-40B4-BE49-F238E27FC236}">
                <a16:creationId xmlns:a16="http://schemas.microsoft.com/office/drawing/2014/main" id="{0A3E2089-3C4F-46AA-BB6C-C66212184427}"/>
              </a:ext>
            </a:extLst>
          </p:cNvPr>
          <p:cNvSpPr>
            <a:spLocks noGrp="1"/>
          </p:cNvSpPr>
          <p:nvPr>
            <p:ph idx="1"/>
          </p:nvPr>
        </p:nvSpPr>
        <p:spPr>
          <a:xfrm>
            <a:off x="482138" y="843438"/>
            <a:ext cx="10871662" cy="5171123"/>
          </a:xfrm>
        </p:spPr>
        <p:txBody>
          <a:bodyPr>
            <a:normAutofit/>
          </a:bodyPr>
          <a:lstStyle/>
          <a:p>
            <a:r>
              <a:rPr lang="en-CA" dirty="0"/>
              <a:t>As BIA business information analysts, and as System Integrators, </a:t>
            </a:r>
          </a:p>
          <a:p>
            <a:r>
              <a:rPr lang="en-CA" dirty="0"/>
              <a:t>Our Job is to deliver the Service Oriented Architecture Solutions that make our IT systems the business goals  </a:t>
            </a:r>
          </a:p>
          <a:p>
            <a:r>
              <a:rPr lang="en-CA" dirty="0"/>
              <a:t>How do we create Service Oriented Architectures.</a:t>
            </a:r>
          </a:p>
        </p:txBody>
      </p:sp>
    </p:spTree>
    <p:extLst>
      <p:ext uri="{BB962C8B-B14F-4D97-AF65-F5344CB8AC3E}">
        <p14:creationId xmlns:p14="http://schemas.microsoft.com/office/powerpoint/2010/main" val="31840928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3FFF2-8E21-436E-9675-D4CD164B7B18}"/>
              </a:ext>
            </a:extLst>
          </p:cNvPr>
          <p:cNvSpPr>
            <a:spLocks noGrp="1"/>
          </p:cNvSpPr>
          <p:nvPr>
            <p:ph type="title"/>
          </p:nvPr>
        </p:nvSpPr>
        <p:spPr>
          <a:xfrm>
            <a:off x="838200" y="207184"/>
            <a:ext cx="10515600" cy="1325563"/>
          </a:xfrm>
        </p:spPr>
        <p:txBody>
          <a:bodyPr/>
          <a:lstStyle/>
          <a:p>
            <a:r>
              <a:rPr lang="en-CA" dirty="0"/>
              <a:t>Build your own computer if you really want to understand how all this works: eater.net </a:t>
            </a:r>
          </a:p>
        </p:txBody>
      </p:sp>
      <p:pic>
        <p:nvPicPr>
          <p:cNvPr id="5" name="Picture 4">
            <a:extLst>
              <a:ext uri="{FF2B5EF4-FFF2-40B4-BE49-F238E27FC236}">
                <a16:creationId xmlns:a16="http://schemas.microsoft.com/office/drawing/2014/main" id="{E80112E4-A459-4D7B-A405-69E0F6404E83}"/>
              </a:ext>
            </a:extLst>
          </p:cNvPr>
          <p:cNvPicPr>
            <a:picLocks noChangeAspect="1"/>
          </p:cNvPicPr>
          <p:nvPr/>
        </p:nvPicPr>
        <p:blipFill>
          <a:blip r:embed="rId2"/>
          <a:stretch>
            <a:fillRect/>
          </a:stretch>
        </p:blipFill>
        <p:spPr>
          <a:xfrm>
            <a:off x="949569" y="1532747"/>
            <a:ext cx="8316058" cy="5252247"/>
          </a:xfrm>
          <a:prstGeom prst="rect">
            <a:avLst/>
          </a:prstGeom>
        </p:spPr>
      </p:pic>
    </p:spTree>
    <p:extLst>
      <p:ext uri="{BB962C8B-B14F-4D97-AF65-F5344CB8AC3E}">
        <p14:creationId xmlns:p14="http://schemas.microsoft.com/office/powerpoint/2010/main" val="95505785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65CE-9159-4A5A-B47C-C5CFD1217DBE}"/>
              </a:ext>
            </a:extLst>
          </p:cNvPr>
          <p:cNvSpPr>
            <a:spLocks noGrp="1"/>
          </p:cNvSpPr>
          <p:nvPr>
            <p:ph type="title"/>
          </p:nvPr>
        </p:nvSpPr>
        <p:spPr>
          <a:xfrm>
            <a:off x="838200" y="148994"/>
            <a:ext cx="10515600" cy="1325563"/>
          </a:xfrm>
          <a:solidFill>
            <a:schemeClr val="tx2">
              <a:lumMod val="20000"/>
              <a:lumOff val="80000"/>
            </a:schemeClr>
          </a:solidFill>
        </p:spPr>
        <p:txBody>
          <a:bodyPr/>
          <a:lstStyle/>
          <a:p>
            <a:r>
              <a:rPr lang="en-CA" dirty="0"/>
              <a:t>A lot of this class will be presented in the language of Patterns and Antipatterns</a:t>
            </a:r>
          </a:p>
        </p:txBody>
      </p:sp>
      <p:sp>
        <p:nvSpPr>
          <p:cNvPr id="3" name="Content Placeholder 2">
            <a:extLst>
              <a:ext uri="{FF2B5EF4-FFF2-40B4-BE49-F238E27FC236}">
                <a16:creationId xmlns:a16="http://schemas.microsoft.com/office/drawing/2014/main" id="{EFBAF476-7816-4449-A0D4-0A2FCAF0D47A}"/>
              </a:ext>
            </a:extLst>
          </p:cNvPr>
          <p:cNvSpPr>
            <a:spLocks noGrp="1"/>
          </p:cNvSpPr>
          <p:nvPr>
            <p:ph idx="1"/>
          </p:nvPr>
        </p:nvSpPr>
        <p:spPr/>
        <p:txBody>
          <a:bodyPr>
            <a:normAutofit lnSpcReduction="10000"/>
          </a:bodyPr>
          <a:lstStyle/>
          <a:p>
            <a:r>
              <a:rPr lang="en-CA" dirty="0"/>
              <a:t>Patterns in the context of software engineering are ways of </a:t>
            </a:r>
            <a:r>
              <a:rPr lang="en-CA" dirty="0">
                <a:highlight>
                  <a:srgbClr val="FFFF00"/>
                </a:highlight>
              </a:rPr>
              <a:t>connecting together ASSETS </a:t>
            </a:r>
            <a:r>
              <a:rPr lang="en-CA" dirty="0"/>
              <a:t>(informational or physical things) that make up our enterprise.</a:t>
            </a:r>
          </a:p>
          <a:p>
            <a:r>
              <a:rPr lang="en-CA" u="sng" dirty="0"/>
              <a:t>Informational assets:</a:t>
            </a:r>
          </a:p>
          <a:p>
            <a:pPr lvl="1"/>
            <a:r>
              <a:rPr lang="en-CA" dirty="0"/>
              <a:t>Data records</a:t>
            </a:r>
          </a:p>
          <a:p>
            <a:pPr lvl="1"/>
            <a:r>
              <a:rPr lang="en-CA" dirty="0"/>
              <a:t>Business Processes : list of steps/ tasks we need to do to deliver the outcome</a:t>
            </a:r>
          </a:p>
          <a:p>
            <a:pPr lvl="1" indent="-685800"/>
            <a:r>
              <a:rPr lang="en-CA" dirty="0"/>
              <a:t>Physical Assets (hardware)</a:t>
            </a:r>
          </a:p>
          <a:p>
            <a:pPr lvl="1" indent="-685800"/>
            <a:r>
              <a:rPr lang="en-CA" dirty="0"/>
              <a:t>Devices, network router, WAP, cabling</a:t>
            </a:r>
          </a:p>
          <a:p>
            <a:pPr lvl="1" indent="-685800"/>
            <a:endParaRPr lang="en-CA" dirty="0"/>
          </a:p>
          <a:p>
            <a:pPr lvl="1" indent="-685800"/>
            <a:r>
              <a:rPr lang="en-CA" dirty="0"/>
              <a:t>Model View Controller, Command and Control Pattern, Inversion of Responsibility </a:t>
            </a:r>
          </a:p>
        </p:txBody>
      </p:sp>
    </p:spTree>
    <p:extLst>
      <p:ext uri="{BB962C8B-B14F-4D97-AF65-F5344CB8AC3E}">
        <p14:creationId xmlns:p14="http://schemas.microsoft.com/office/powerpoint/2010/main" val="202689136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65CE-9159-4A5A-B47C-C5CFD1217DBE}"/>
              </a:ext>
            </a:extLst>
          </p:cNvPr>
          <p:cNvSpPr>
            <a:spLocks noGrp="1"/>
          </p:cNvSpPr>
          <p:nvPr>
            <p:ph type="title"/>
          </p:nvPr>
        </p:nvSpPr>
        <p:spPr>
          <a:xfrm>
            <a:off x="838200" y="148994"/>
            <a:ext cx="10515600" cy="1325563"/>
          </a:xfrm>
          <a:solidFill>
            <a:schemeClr val="tx2">
              <a:lumMod val="20000"/>
              <a:lumOff val="80000"/>
            </a:schemeClr>
          </a:solidFill>
        </p:spPr>
        <p:txBody>
          <a:bodyPr>
            <a:normAutofit fontScale="90000"/>
          </a:bodyPr>
          <a:lstStyle/>
          <a:p>
            <a:r>
              <a:rPr lang="en-CA" dirty="0"/>
              <a:t>Antipatterns: things people do : but we know from experience that these are bad approaches</a:t>
            </a:r>
          </a:p>
        </p:txBody>
      </p:sp>
      <p:sp>
        <p:nvSpPr>
          <p:cNvPr id="3" name="Content Placeholder 2">
            <a:extLst>
              <a:ext uri="{FF2B5EF4-FFF2-40B4-BE49-F238E27FC236}">
                <a16:creationId xmlns:a16="http://schemas.microsoft.com/office/drawing/2014/main" id="{EFBAF476-7816-4449-A0D4-0A2FCAF0D47A}"/>
              </a:ext>
            </a:extLst>
          </p:cNvPr>
          <p:cNvSpPr>
            <a:spLocks noGrp="1"/>
          </p:cNvSpPr>
          <p:nvPr>
            <p:ph idx="1"/>
          </p:nvPr>
        </p:nvSpPr>
        <p:spPr>
          <a:xfrm>
            <a:off x="838200" y="1474557"/>
            <a:ext cx="10515600" cy="4351338"/>
          </a:xfrm>
        </p:spPr>
        <p:txBody>
          <a:bodyPr>
            <a:normAutofit/>
          </a:bodyPr>
          <a:lstStyle/>
          <a:p>
            <a:r>
              <a:rPr lang="en-CA" dirty="0"/>
              <a:t>STOVE PIPE design</a:t>
            </a:r>
          </a:p>
          <a:p>
            <a:r>
              <a:rPr lang="en-CA" dirty="0"/>
              <a:t>Your Enterprise started small. </a:t>
            </a:r>
          </a:p>
          <a:p>
            <a:r>
              <a:rPr lang="en-CA" dirty="0"/>
              <a:t>A server and 1 terminal.</a:t>
            </a:r>
          </a:p>
          <a:p>
            <a:r>
              <a:rPr lang="en-CA" dirty="0"/>
              <a:t>Added more databases, middle ware, routers</a:t>
            </a:r>
          </a:p>
          <a:p>
            <a:r>
              <a:rPr lang="en-CA" dirty="0"/>
              <a:t>LANS – WANS – Campus Networks : Internet</a:t>
            </a:r>
          </a:p>
          <a:p>
            <a:r>
              <a:rPr lang="en-CA" dirty="0"/>
              <a:t>Prob</a:t>
            </a:r>
          </a:p>
        </p:txBody>
      </p:sp>
    </p:spTree>
    <p:extLst>
      <p:ext uri="{BB962C8B-B14F-4D97-AF65-F5344CB8AC3E}">
        <p14:creationId xmlns:p14="http://schemas.microsoft.com/office/powerpoint/2010/main" val="385452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B343-24CE-6A6F-6816-75445272EA80}"/>
              </a:ext>
            </a:extLst>
          </p:cNvPr>
          <p:cNvSpPr>
            <a:spLocks noGrp="1"/>
          </p:cNvSpPr>
          <p:nvPr>
            <p:ph type="title"/>
          </p:nvPr>
        </p:nvSpPr>
        <p:spPr>
          <a:xfrm>
            <a:off x="838200" y="215656"/>
            <a:ext cx="10515600" cy="892175"/>
          </a:xfrm>
          <a:solidFill>
            <a:schemeClr val="accent4">
              <a:lumMod val="60000"/>
              <a:lumOff val="40000"/>
            </a:schemeClr>
          </a:solidFill>
        </p:spPr>
        <p:txBody>
          <a:bodyPr>
            <a:normAutofit fontScale="90000"/>
          </a:bodyPr>
          <a:lstStyle/>
          <a:p>
            <a:r>
              <a:rPr lang="en-US" sz="3200" dirty="0">
                <a:solidFill>
                  <a:srgbClr val="002060"/>
                </a:solidFill>
                <a:latin typeface="Bahnschrift" panose="020B0502040204020203" pitchFamily="34" charset="0"/>
              </a:rPr>
              <a:t>What is a Serverless Architecture: Why is this pattern important in SOA?</a:t>
            </a:r>
            <a:endParaRPr lang="en-CA" sz="3200" dirty="0">
              <a:solidFill>
                <a:srgbClr val="002060"/>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46850E31-3DB4-7C9E-E70E-F49FEFD7647D}"/>
              </a:ext>
            </a:extLst>
          </p:cNvPr>
          <p:cNvSpPr>
            <a:spLocks noGrp="1"/>
          </p:cNvSpPr>
          <p:nvPr>
            <p:ph idx="1"/>
          </p:nvPr>
        </p:nvSpPr>
        <p:spPr>
          <a:xfrm>
            <a:off x="838200" y="1295034"/>
            <a:ext cx="10515600" cy="5101125"/>
          </a:xfrm>
        </p:spPr>
        <p:txBody>
          <a:bodyPr>
            <a:normAutofit/>
          </a:bodyPr>
          <a:lstStyle/>
          <a:p>
            <a:pPr algn="l"/>
            <a:r>
              <a:rPr lang="en-CA" b="0" i="0" dirty="0">
                <a:solidFill>
                  <a:srgbClr val="202122"/>
                </a:solidFill>
                <a:effectLst/>
                <a:latin typeface="Lato" panose="020F0502020204030203" pitchFamily="34" charset="0"/>
              </a:rPr>
              <a:t>Consider that when SQL database technology became available : programmers were now free to concentrate on the semantic details of how they wanted the data to behave not the mechanical structural details of how to organize the data plumbing ; they could push the data into the SQL container and let the container be in charge of managing the data mechanics </a:t>
            </a:r>
          </a:p>
          <a:p>
            <a:pPr algn="l"/>
            <a:r>
              <a:rPr lang="en-CA" b="0" i="0" dirty="0">
                <a:solidFill>
                  <a:srgbClr val="202122"/>
                </a:solidFill>
                <a:effectLst/>
                <a:latin typeface="Lato" panose="020F0502020204030203" pitchFamily="34" charset="0"/>
              </a:rPr>
              <a:t>In an analogous manner, in a serverless deployment environment: the developer can concentrate on the semantic behavioural aspects of the system and trust the container to take care of provisioning the application as externally requestable resources  </a:t>
            </a:r>
          </a:p>
          <a:p>
            <a:pPr algn="l"/>
            <a:r>
              <a:rPr lang="en-CA" b="0" i="0" dirty="0">
                <a:solidFill>
                  <a:srgbClr val="202122"/>
                </a:solidFill>
                <a:effectLst/>
                <a:latin typeface="Lato" panose="020F0502020204030203" pitchFamily="34" charset="0"/>
                <a:hlinkClick r:id="rId2"/>
              </a:rPr>
              <a:t>https://www.dropbox.com/s/fznig7y86a5a41e/AWS_Serverless_Multi-Tier_Architectures.pdf?dl=0</a:t>
            </a:r>
            <a:r>
              <a:rPr lang="en-CA" b="0" i="0" dirty="0">
                <a:solidFill>
                  <a:srgbClr val="202122"/>
                </a:solidFill>
                <a:effectLst/>
                <a:latin typeface="Lato" panose="020F0502020204030203" pitchFamily="34" charset="0"/>
              </a:rPr>
              <a:t>  </a:t>
            </a:r>
            <a:endParaRPr lang="en-US" b="0" i="0" dirty="0">
              <a:solidFill>
                <a:srgbClr val="202122"/>
              </a:solidFill>
              <a:effectLst/>
              <a:latin typeface="Lato" panose="020F0502020204030203" pitchFamily="34" charset="0"/>
            </a:endParaRPr>
          </a:p>
        </p:txBody>
      </p:sp>
    </p:spTree>
    <p:extLst>
      <p:ext uri="{BB962C8B-B14F-4D97-AF65-F5344CB8AC3E}">
        <p14:creationId xmlns:p14="http://schemas.microsoft.com/office/powerpoint/2010/main" val="8784006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500A-F5CE-4AF2-800A-348870B28AD8}"/>
              </a:ext>
            </a:extLst>
          </p:cNvPr>
          <p:cNvSpPr>
            <a:spLocks noGrp="1"/>
          </p:cNvSpPr>
          <p:nvPr>
            <p:ph type="title"/>
          </p:nvPr>
        </p:nvSpPr>
        <p:spPr>
          <a:xfrm>
            <a:off x="838200" y="118009"/>
            <a:ext cx="10515600" cy="662782"/>
          </a:xfrm>
          <a:solidFill>
            <a:schemeClr val="accent2"/>
          </a:solidFill>
        </p:spPr>
        <p:txBody>
          <a:bodyPr>
            <a:normAutofit fontScale="90000"/>
          </a:bodyPr>
          <a:lstStyle/>
          <a:p>
            <a:r>
              <a:rPr lang="en-CA" dirty="0"/>
              <a:t>Introducing SOAP and WSDL:</a:t>
            </a:r>
          </a:p>
        </p:txBody>
      </p:sp>
      <p:pic>
        <p:nvPicPr>
          <p:cNvPr id="5" name="Picture 4">
            <a:extLst>
              <a:ext uri="{FF2B5EF4-FFF2-40B4-BE49-F238E27FC236}">
                <a16:creationId xmlns:a16="http://schemas.microsoft.com/office/drawing/2014/main" id="{C669FB98-E45C-41C1-8D80-174656157EAB}"/>
              </a:ext>
            </a:extLst>
          </p:cNvPr>
          <p:cNvPicPr>
            <a:picLocks noChangeAspect="1"/>
          </p:cNvPicPr>
          <p:nvPr/>
        </p:nvPicPr>
        <p:blipFill>
          <a:blip r:embed="rId2"/>
          <a:stretch>
            <a:fillRect/>
          </a:stretch>
        </p:blipFill>
        <p:spPr>
          <a:xfrm>
            <a:off x="1573920" y="780791"/>
            <a:ext cx="9044159" cy="5798384"/>
          </a:xfrm>
          <a:prstGeom prst="rect">
            <a:avLst/>
          </a:prstGeom>
        </p:spPr>
      </p:pic>
      <p:sp>
        <p:nvSpPr>
          <p:cNvPr id="7" name="TextBox 6">
            <a:extLst>
              <a:ext uri="{FF2B5EF4-FFF2-40B4-BE49-F238E27FC236}">
                <a16:creationId xmlns:a16="http://schemas.microsoft.com/office/drawing/2014/main" id="{BEDF5494-1B43-4904-99FF-B1BD8FBACF9C}"/>
              </a:ext>
            </a:extLst>
          </p:cNvPr>
          <p:cNvSpPr txBox="1"/>
          <p:nvPr/>
        </p:nvSpPr>
        <p:spPr>
          <a:xfrm>
            <a:off x="7196783" y="278825"/>
            <a:ext cx="4349594" cy="369332"/>
          </a:xfrm>
          <a:prstGeom prst="rect">
            <a:avLst/>
          </a:prstGeom>
          <a:noFill/>
        </p:spPr>
        <p:txBody>
          <a:bodyPr wrap="square">
            <a:spAutoFit/>
          </a:bodyPr>
          <a:lstStyle/>
          <a:p>
            <a:r>
              <a:rPr lang="en-CA" dirty="0">
                <a:hlinkClick r:id="rId3"/>
              </a:rPr>
              <a:t>https://www.educba.com/soap-vs-wsdl/</a:t>
            </a:r>
            <a:r>
              <a:rPr lang="en-CA" dirty="0"/>
              <a:t> </a:t>
            </a:r>
          </a:p>
        </p:txBody>
      </p:sp>
    </p:spTree>
    <p:extLst>
      <p:ext uri="{BB962C8B-B14F-4D97-AF65-F5344CB8AC3E}">
        <p14:creationId xmlns:p14="http://schemas.microsoft.com/office/powerpoint/2010/main" val="392949820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3D75-302D-412E-991E-D54D7ADB36DF}"/>
              </a:ext>
            </a:extLst>
          </p:cNvPr>
          <p:cNvSpPr>
            <a:spLocks noGrp="1"/>
          </p:cNvSpPr>
          <p:nvPr>
            <p:ph type="title"/>
          </p:nvPr>
        </p:nvSpPr>
        <p:spPr>
          <a:xfrm>
            <a:off x="838200" y="365125"/>
            <a:ext cx="10515600" cy="823595"/>
          </a:xfrm>
          <a:solidFill>
            <a:schemeClr val="tx2">
              <a:lumMod val="20000"/>
              <a:lumOff val="80000"/>
            </a:schemeClr>
          </a:solidFill>
        </p:spPr>
        <p:txBody>
          <a:bodyPr/>
          <a:lstStyle/>
          <a:p>
            <a:r>
              <a:rPr lang="en-CA" dirty="0"/>
              <a:t>Microservices and Kubernetics</a:t>
            </a:r>
          </a:p>
        </p:txBody>
      </p:sp>
      <p:sp>
        <p:nvSpPr>
          <p:cNvPr id="3" name="Content Placeholder 2">
            <a:extLst>
              <a:ext uri="{FF2B5EF4-FFF2-40B4-BE49-F238E27FC236}">
                <a16:creationId xmlns:a16="http://schemas.microsoft.com/office/drawing/2014/main" id="{0F26C54E-37A6-4463-BDF4-BAB78D75BDBD}"/>
              </a:ext>
            </a:extLst>
          </p:cNvPr>
          <p:cNvSpPr>
            <a:spLocks noGrp="1"/>
          </p:cNvSpPr>
          <p:nvPr>
            <p:ph idx="1"/>
          </p:nvPr>
        </p:nvSpPr>
        <p:spPr>
          <a:xfrm>
            <a:off x="838200" y="1188720"/>
            <a:ext cx="10515600" cy="4988243"/>
          </a:xfrm>
        </p:spPr>
        <p:txBody>
          <a:bodyPr/>
          <a:lstStyle/>
          <a:p>
            <a:r>
              <a:rPr lang="en-CA" dirty="0"/>
              <a:t>The way we actually implement SOA:</a:t>
            </a:r>
          </a:p>
          <a:p>
            <a:r>
              <a:rPr lang="en-CA" dirty="0"/>
              <a:t>We create WRAPPERs (which are Java Classes) around our assets (physical assets: database, web server), or informational assets (business process)</a:t>
            </a:r>
          </a:p>
          <a:p>
            <a:r>
              <a:rPr lang="en-CA" b="1" dirty="0">
                <a:solidFill>
                  <a:schemeClr val="tx2"/>
                </a:solidFill>
              </a:rPr>
              <a:t>Framework: Spring</a:t>
            </a:r>
          </a:p>
          <a:p>
            <a:r>
              <a:rPr lang="en-CA" dirty="0"/>
              <a:t>SOAP : Simple Object Assess Protocol (HTTP, Email, FTP, DNS)</a:t>
            </a:r>
          </a:p>
          <a:p>
            <a:r>
              <a:rPr lang="en-CA" dirty="0"/>
              <a:t>WSDL: Web Services Description Language: a WSDL file is an XML file (XML is a data description language):</a:t>
            </a:r>
          </a:p>
          <a:p>
            <a:pPr lvl="1"/>
            <a:r>
              <a:rPr lang="en-CA" dirty="0"/>
              <a:t>WSDL provides the services we need for the key requirements of SOA:</a:t>
            </a:r>
          </a:p>
          <a:p>
            <a:pPr lvl="2"/>
            <a:r>
              <a:rPr lang="en-CA" dirty="0"/>
              <a:t>Key ones: Service Advertising and Service Discovery</a:t>
            </a:r>
          </a:p>
          <a:p>
            <a:pPr lvl="2"/>
            <a:r>
              <a:rPr lang="en-CA" dirty="0"/>
              <a:t>Create a BITCOIN Exchange Service</a:t>
            </a:r>
          </a:p>
        </p:txBody>
      </p:sp>
    </p:spTree>
    <p:extLst>
      <p:ext uri="{BB962C8B-B14F-4D97-AF65-F5344CB8AC3E}">
        <p14:creationId xmlns:p14="http://schemas.microsoft.com/office/powerpoint/2010/main" val="102953331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D8D93-433D-490B-A25D-907F71B4D9CB}"/>
              </a:ext>
            </a:extLst>
          </p:cNvPr>
          <p:cNvSpPr>
            <a:spLocks noGrp="1"/>
          </p:cNvSpPr>
          <p:nvPr>
            <p:ph type="title"/>
          </p:nvPr>
        </p:nvSpPr>
        <p:spPr>
          <a:xfrm>
            <a:off x="838200" y="198264"/>
            <a:ext cx="10515600" cy="740468"/>
          </a:xfrm>
          <a:solidFill>
            <a:schemeClr val="bg2"/>
          </a:solidFill>
        </p:spPr>
        <p:txBody>
          <a:bodyPr/>
          <a:lstStyle/>
          <a:p>
            <a:r>
              <a:rPr lang="en-CA" dirty="0"/>
              <a:t>About Microservices</a:t>
            </a:r>
          </a:p>
        </p:txBody>
      </p:sp>
      <p:sp>
        <p:nvSpPr>
          <p:cNvPr id="3" name="Content Placeholder 2">
            <a:extLst>
              <a:ext uri="{FF2B5EF4-FFF2-40B4-BE49-F238E27FC236}">
                <a16:creationId xmlns:a16="http://schemas.microsoft.com/office/drawing/2014/main" id="{528AC7EE-DEFA-4A83-A31B-468229CD540F}"/>
              </a:ext>
            </a:extLst>
          </p:cNvPr>
          <p:cNvSpPr>
            <a:spLocks noGrp="1"/>
          </p:cNvSpPr>
          <p:nvPr>
            <p:ph idx="1"/>
          </p:nvPr>
        </p:nvSpPr>
        <p:spPr>
          <a:xfrm>
            <a:off x="838200" y="938732"/>
            <a:ext cx="10515600" cy="3101253"/>
          </a:xfrm>
        </p:spPr>
        <p:txBody>
          <a:bodyPr/>
          <a:lstStyle/>
          <a:p>
            <a:r>
              <a:rPr lang="en-CA" dirty="0"/>
              <a:t>Let’s make an example of a Bitcoin Exchange.</a:t>
            </a:r>
          </a:p>
          <a:p>
            <a:r>
              <a:rPr lang="en-CA" dirty="0"/>
              <a:t>We have 2 users: Steve and Mary</a:t>
            </a:r>
          </a:p>
          <a:p>
            <a:r>
              <a:rPr lang="en-CA" dirty="0"/>
              <a:t>Steve has some Bitcoin to sell: Steve is the producer</a:t>
            </a:r>
          </a:p>
          <a:p>
            <a:r>
              <a:rPr lang="en-CA" dirty="0"/>
              <a:t>Mary wants to buy Bitcoin: Mary is the consumer</a:t>
            </a:r>
          </a:p>
          <a:p>
            <a:r>
              <a:rPr lang="en-CA" dirty="0"/>
              <a:t>Another Actor is the Bitcoin Exchange</a:t>
            </a:r>
          </a:p>
          <a:p>
            <a:r>
              <a:rPr lang="en-CA" dirty="0"/>
              <a:t>How do these Actors Discover each other????</a:t>
            </a:r>
          </a:p>
          <a:p>
            <a:endParaRPr lang="en-CA" dirty="0"/>
          </a:p>
        </p:txBody>
      </p:sp>
      <p:sp>
        <p:nvSpPr>
          <p:cNvPr id="4" name="Rectangle 3">
            <a:extLst>
              <a:ext uri="{FF2B5EF4-FFF2-40B4-BE49-F238E27FC236}">
                <a16:creationId xmlns:a16="http://schemas.microsoft.com/office/drawing/2014/main" id="{ECAEDEB8-82EE-4887-B9C0-38C9CD4B5D96}"/>
              </a:ext>
            </a:extLst>
          </p:cNvPr>
          <p:cNvSpPr/>
          <p:nvPr/>
        </p:nvSpPr>
        <p:spPr>
          <a:xfrm>
            <a:off x="284017" y="4559991"/>
            <a:ext cx="2111433" cy="79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Producer: STEVE</a:t>
            </a:r>
          </a:p>
          <a:p>
            <a:pPr algn="ctr"/>
            <a:r>
              <a:rPr lang="en-CA" dirty="0"/>
              <a:t>Producers advertise</a:t>
            </a:r>
          </a:p>
        </p:txBody>
      </p:sp>
      <p:sp>
        <p:nvSpPr>
          <p:cNvPr id="5" name="Rectangle 4">
            <a:extLst>
              <a:ext uri="{FF2B5EF4-FFF2-40B4-BE49-F238E27FC236}">
                <a16:creationId xmlns:a16="http://schemas.microsoft.com/office/drawing/2014/main" id="{C4FC7469-B93C-4091-BACC-5EFAD1530E2D}"/>
              </a:ext>
            </a:extLst>
          </p:cNvPr>
          <p:cNvSpPr/>
          <p:nvPr/>
        </p:nvSpPr>
        <p:spPr>
          <a:xfrm>
            <a:off x="266007" y="5861714"/>
            <a:ext cx="2111433" cy="79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Consumer: Mary</a:t>
            </a:r>
          </a:p>
          <a:p>
            <a:pPr algn="ctr"/>
            <a:r>
              <a:rPr lang="en-CA" dirty="0"/>
              <a:t>Consumers discover</a:t>
            </a:r>
          </a:p>
        </p:txBody>
      </p:sp>
      <p:sp>
        <p:nvSpPr>
          <p:cNvPr id="6" name="Rectangle 5">
            <a:extLst>
              <a:ext uri="{FF2B5EF4-FFF2-40B4-BE49-F238E27FC236}">
                <a16:creationId xmlns:a16="http://schemas.microsoft.com/office/drawing/2014/main" id="{49E6839D-A85D-4EC4-B725-ADF3C9A64D18}"/>
              </a:ext>
            </a:extLst>
          </p:cNvPr>
          <p:cNvSpPr/>
          <p:nvPr/>
        </p:nvSpPr>
        <p:spPr>
          <a:xfrm>
            <a:off x="2671156" y="4559991"/>
            <a:ext cx="2865120" cy="1229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Conversion Service</a:t>
            </a:r>
          </a:p>
          <a:p>
            <a:pPr algn="ctr"/>
            <a:r>
              <a:rPr lang="en-CA" dirty="0"/>
              <a:t>Various exchange rates</a:t>
            </a:r>
          </a:p>
          <a:p>
            <a:pPr algn="ctr"/>
            <a:r>
              <a:rPr lang="en-CA" dirty="0"/>
              <a:t>Transaction fee</a:t>
            </a:r>
          </a:p>
          <a:p>
            <a:pPr algn="ctr"/>
            <a:r>
              <a:rPr lang="en-CA" dirty="0"/>
              <a:t>Transaction delivery time</a:t>
            </a:r>
          </a:p>
        </p:txBody>
      </p:sp>
      <p:sp>
        <p:nvSpPr>
          <p:cNvPr id="7" name="Rectangle 6">
            <a:extLst>
              <a:ext uri="{FF2B5EF4-FFF2-40B4-BE49-F238E27FC236}">
                <a16:creationId xmlns:a16="http://schemas.microsoft.com/office/drawing/2014/main" id="{86C62ACE-9886-452E-9D3A-E8CA10AAC81F}"/>
              </a:ext>
            </a:extLst>
          </p:cNvPr>
          <p:cNvSpPr/>
          <p:nvPr/>
        </p:nvSpPr>
        <p:spPr>
          <a:xfrm>
            <a:off x="10670771" y="4393609"/>
            <a:ext cx="1255221" cy="79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UserA</a:t>
            </a:r>
            <a:endParaRPr lang="en-CA" dirty="0"/>
          </a:p>
        </p:txBody>
      </p:sp>
      <p:sp>
        <p:nvSpPr>
          <p:cNvPr id="8" name="Rectangle 7">
            <a:extLst>
              <a:ext uri="{FF2B5EF4-FFF2-40B4-BE49-F238E27FC236}">
                <a16:creationId xmlns:a16="http://schemas.microsoft.com/office/drawing/2014/main" id="{9E17576A-F897-4E66-81AE-C818D6CB90B1}"/>
              </a:ext>
            </a:extLst>
          </p:cNvPr>
          <p:cNvSpPr/>
          <p:nvPr/>
        </p:nvSpPr>
        <p:spPr>
          <a:xfrm>
            <a:off x="10670772" y="5310589"/>
            <a:ext cx="1255221" cy="798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UserB</a:t>
            </a:r>
            <a:endParaRPr lang="en-CA" dirty="0"/>
          </a:p>
        </p:txBody>
      </p:sp>
      <p:sp>
        <p:nvSpPr>
          <p:cNvPr id="9" name="Rectangle 8">
            <a:extLst>
              <a:ext uri="{FF2B5EF4-FFF2-40B4-BE49-F238E27FC236}">
                <a16:creationId xmlns:a16="http://schemas.microsoft.com/office/drawing/2014/main" id="{A50C8E14-1472-4E4D-A542-E6BF503B447D}"/>
              </a:ext>
            </a:extLst>
          </p:cNvPr>
          <p:cNvSpPr/>
          <p:nvPr/>
        </p:nvSpPr>
        <p:spPr>
          <a:xfrm>
            <a:off x="6018414" y="4636865"/>
            <a:ext cx="1961804" cy="1109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r>
              <a:rPr lang="en-CA" dirty="0"/>
              <a:t>Service Catalog:</a:t>
            </a:r>
          </a:p>
          <a:p>
            <a:pPr algn="ctr"/>
            <a:r>
              <a:rPr lang="en-CA" dirty="0"/>
              <a:t>Endpoints</a:t>
            </a:r>
          </a:p>
          <a:p>
            <a:pPr algn="ctr"/>
            <a:r>
              <a:rPr lang="en-CA" dirty="0"/>
              <a:t>Descriptor files</a:t>
            </a:r>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p:txBody>
      </p:sp>
      <p:sp>
        <p:nvSpPr>
          <p:cNvPr id="11" name="TextBox 10">
            <a:extLst>
              <a:ext uri="{FF2B5EF4-FFF2-40B4-BE49-F238E27FC236}">
                <a16:creationId xmlns:a16="http://schemas.microsoft.com/office/drawing/2014/main" id="{11516780-BE68-4EA2-925F-7A637D7BD209}"/>
              </a:ext>
            </a:extLst>
          </p:cNvPr>
          <p:cNvSpPr txBox="1"/>
          <p:nvPr/>
        </p:nvSpPr>
        <p:spPr>
          <a:xfrm>
            <a:off x="8844742" y="1215731"/>
            <a:ext cx="2934393" cy="2031325"/>
          </a:xfrm>
          <a:prstGeom prst="rect">
            <a:avLst/>
          </a:prstGeom>
          <a:solidFill>
            <a:srgbClr val="FFFF00"/>
          </a:solidFill>
        </p:spPr>
        <p:txBody>
          <a:bodyPr wrap="square" rtlCol="0">
            <a:spAutoFit/>
          </a:bodyPr>
          <a:lstStyle/>
          <a:p>
            <a:r>
              <a:rPr lang="en-CA" dirty="0"/>
              <a:t>Minimal Viable SOA implementation:</a:t>
            </a:r>
          </a:p>
          <a:p>
            <a:endParaRPr lang="en-CA" dirty="0"/>
          </a:p>
          <a:p>
            <a:r>
              <a:rPr lang="en-CA" dirty="0"/>
              <a:t>Entities need a way to state their intentions</a:t>
            </a:r>
          </a:p>
          <a:p>
            <a:r>
              <a:rPr lang="en-CA" dirty="0"/>
              <a:t>Discover service providers</a:t>
            </a:r>
          </a:p>
          <a:p>
            <a:endParaRPr lang="en-CA" dirty="0"/>
          </a:p>
        </p:txBody>
      </p:sp>
    </p:spTree>
    <p:extLst>
      <p:ext uri="{BB962C8B-B14F-4D97-AF65-F5344CB8AC3E}">
        <p14:creationId xmlns:p14="http://schemas.microsoft.com/office/powerpoint/2010/main" val="35800366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D8D93-433D-490B-A25D-907F71B4D9CB}"/>
              </a:ext>
            </a:extLst>
          </p:cNvPr>
          <p:cNvSpPr>
            <a:spLocks noGrp="1"/>
          </p:cNvSpPr>
          <p:nvPr>
            <p:ph type="title"/>
          </p:nvPr>
        </p:nvSpPr>
        <p:spPr>
          <a:xfrm>
            <a:off x="838200" y="198264"/>
            <a:ext cx="10515600" cy="740468"/>
          </a:xfrm>
          <a:solidFill>
            <a:schemeClr val="bg2"/>
          </a:solidFill>
        </p:spPr>
        <p:txBody>
          <a:bodyPr/>
          <a:lstStyle/>
          <a:p>
            <a:r>
              <a:rPr lang="en-CA" dirty="0"/>
              <a:t>Simple Example of Microservices</a:t>
            </a:r>
          </a:p>
        </p:txBody>
      </p:sp>
      <p:sp>
        <p:nvSpPr>
          <p:cNvPr id="13" name="TextBox 12">
            <a:extLst>
              <a:ext uri="{FF2B5EF4-FFF2-40B4-BE49-F238E27FC236}">
                <a16:creationId xmlns:a16="http://schemas.microsoft.com/office/drawing/2014/main" id="{C333E9C1-8964-4F11-A163-0DCE4BEE1DEA}"/>
              </a:ext>
            </a:extLst>
          </p:cNvPr>
          <p:cNvSpPr txBox="1"/>
          <p:nvPr/>
        </p:nvSpPr>
        <p:spPr>
          <a:xfrm>
            <a:off x="838199" y="1176251"/>
            <a:ext cx="3675611" cy="1754326"/>
          </a:xfrm>
          <a:prstGeom prst="rect">
            <a:avLst/>
          </a:prstGeom>
          <a:noFill/>
        </p:spPr>
        <p:txBody>
          <a:bodyPr wrap="square" rtlCol="0">
            <a:spAutoFit/>
          </a:bodyPr>
          <a:lstStyle/>
          <a:p>
            <a:r>
              <a:rPr lang="en-CA" dirty="0"/>
              <a:t>We put our messages into SOAP Envelopes to ship them around the SOA Architecture, in a manner analogous to how we put our data into a TCP Packet to ship it around in a TCP IP Network</a:t>
            </a:r>
          </a:p>
        </p:txBody>
      </p:sp>
      <p:sp>
        <p:nvSpPr>
          <p:cNvPr id="14" name="TextBox 13">
            <a:extLst>
              <a:ext uri="{FF2B5EF4-FFF2-40B4-BE49-F238E27FC236}">
                <a16:creationId xmlns:a16="http://schemas.microsoft.com/office/drawing/2014/main" id="{5AFF2B8B-FB76-4631-9162-372F31251F9C}"/>
              </a:ext>
            </a:extLst>
          </p:cNvPr>
          <p:cNvSpPr txBox="1"/>
          <p:nvPr/>
        </p:nvSpPr>
        <p:spPr>
          <a:xfrm>
            <a:off x="838199" y="3055352"/>
            <a:ext cx="3675611" cy="1477328"/>
          </a:xfrm>
          <a:prstGeom prst="rect">
            <a:avLst/>
          </a:prstGeom>
          <a:noFill/>
        </p:spPr>
        <p:txBody>
          <a:bodyPr wrap="square" rtlCol="0">
            <a:spAutoFit/>
          </a:bodyPr>
          <a:lstStyle/>
          <a:p>
            <a:r>
              <a:rPr lang="en-CA" dirty="0"/>
              <a:t>We have something in our SOA Architecture (which you can think of as being like a TCP / IP network) called an ESB Enterprise Service Bus (analogous to the IP Network)</a:t>
            </a:r>
          </a:p>
        </p:txBody>
      </p:sp>
      <p:sp>
        <p:nvSpPr>
          <p:cNvPr id="15" name="TextBox 14">
            <a:extLst>
              <a:ext uri="{FF2B5EF4-FFF2-40B4-BE49-F238E27FC236}">
                <a16:creationId xmlns:a16="http://schemas.microsoft.com/office/drawing/2014/main" id="{913EDE26-47F8-4A80-BFB8-603DADD8F49D}"/>
              </a:ext>
            </a:extLst>
          </p:cNvPr>
          <p:cNvSpPr txBox="1"/>
          <p:nvPr/>
        </p:nvSpPr>
        <p:spPr>
          <a:xfrm>
            <a:off x="838199" y="4628411"/>
            <a:ext cx="3675611" cy="2031325"/>
          </a:xfrm>
          <a:prstGeom prst="rect">
            <a:avLst/>
          </a:prstGeom>
          <a:noFill/>
        </p:spPr>
        <p:txBody>
          <a:bodyPr wrap="square" rtlCol="0">
            <a:spAutoFit/>
          </a:bodyPr>
          <a:lstStyle/>
          <a:p>
            <a:r>
              <a:rPr lang="en-CA" dirty="0"/>
              <a:t>We put MESSAGES (wrapped up in SOAP protocol) onto the ESB: and these messages are make available in the Service Catalog : and any consumer with the security permission can consume that message</a:t>
            </a:r>
          </a:p>
        </p:txBody>
      </p:sp>
      <p:sp>
        <p:nvSpPr>
          <p:cNvPr id="16" name="TextBox 15">
            <a:extLst>
              <a:ext uri="{FF2B5EF4-FFF2-40B4-BE49-F238E27FC236}">
                <a16:creationId xmlns:a16="http://schemas.microsoft.com/office/drawing/2014/main" id="{B54303ED-7816-4FCF-B8F7-2D8DC46CD6C0}"/>
              </a:ext>
            </a:extLst>
          </p:cNvPr>
          <p:cNvSpPr txBox="1"/>
          <p:nvPr/>
        </p:nvSpPr>
        <p:spPr>
          <a:xfrm>
            <a:off x="7257011" y="1280160"/>
            <a:ext cx="4096789" cy="3139321"/>
          </a:xfrm>
          <a:prstGeom prst="rect">
            <a:avLst/>
          </a:prstGeom>
          <a:noFill/>
        </p:spPr>
        <p:txBody>
          <a:bodyPr wrap="square" rtlCol="0">
            <a:spAutoFit/>
          </a:bodyPr>
          <a:lstStyle/>
          <a:p>
            <a:r>
              <a:rPr lang="en-CA" b="1" u="sng" dirty="0"/>
              <a:t>A Microservice is 2 things:</a:t>
            </a:r>
          </a:p>
          <a:p>
            <a:endParaRPr lang="en-CA" dirty="0"/>
          </a:p>
          <a:p>
            <a:pPr marL="342900" indent="-342900">
              <a:buAutoNum type="alphaUcPeriod"/>
            </a:pPr>
            <a:r>
              <a:rPr lang="en-CA" dirty="0"/>
              <a:t>Communication PIPE (conventionally: a TCP PIPE)</a:t>
            </a:r>
          </a:p>
          <a:p>
            <a:pPr marL="342900" indent="-342900">
              <a:buAutoNum type="alphaUcPeriod"/>
            </a:pPr>
            <a:r>
              <a:rPr lang="en-CA" dirty="0"/>
              <a:t>And an agreed upon protocol for how you will send me your request and how I will send you my response: For how we exchange the delivery of services and payment information</a:t>
            </a:r>
          </a:p>
          <a:p>
            <a:pPr marL="342900" indent="-342900">
              <a:buAutoNum type="alphaUcPeriod"/>
            </a:pPr>
            <a:endParaRPr lang="en-CA" dirty="0"/>
          </a:p>
          <a:p>
            <a:endParaRPr lang="en-CA" dirty="0"/>
          </a:p>
        </p:txBody>
      </p:sp>
    </p:spTree>
    <p:extLst>
      <p:ext uri="{BB962C8B-B14F-4D97-AF65-F5344CB8AC3E}">
        <p14:creationId xmlns:p14="http://schemas.microsoft.com/office/powerpoint/2010/main" val="3405993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9A5129-DE98-4CD6-96D5-1D18232E275C}"/>
              </a:ext>
            </a:extLst>
          </p:cNvPr>
          <p:cNvSpPr>
            <a:spLocks noGrp="1"/>
          </p:cNvSpPr>
          <p:nvPr>
            <p:ph type="title"/>
          </p:nvPr>
        </p:nvSpPr>
        <p:spPr>
          <a:xfrm>
            <a:off x="943277" y="712269"/>
            <a:ext cx="3370998" cy="5502264"/>
          </a:xfrm>
        </p:spPr>
        <p:txBody>
          <a:bodyPr>
            <a:normAutofit/>
          </a:bodyPr>
          <a:lstStyle/>
          <a:p>
            <a:r>
              <a:rPr lang="en-CA" dirty="0">
                <a:solidFill>
                  <a:srgbClr val="FFFFFF"/>
                </a:solidFill>
              </a:rPr>
              <a:t>The solution to the STOVEPIPE</a:t>
            </a:r>
            <a:br>
              <a:rPr lang="en-CA" dirty="0">
                <a:solidFill>
                  <a:srgbClr val="FFFFFF"/>
                </a:solidFill>
              </a:rPr>
            </a:br>
            <a:r>
              <a:rPr lang="en-CA" dirty="0">
                <a:solidFill>
                  <a:srgbClr val="FFFFFF"/>
                </a:solidFill>
              </a:rPr>
              <a:t>is to build SOA Service Oriented Architectures:</a:t>
            </a:r>
          </a:p>
        </p:txBody>
      </p:sp>
      <p:cxnSp>
        <p:nvCxnSpPr>
          <p:cNvPr id="11"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2C3C22A-CD42-4E65-A841-2C061C365A25}"/>
              </a:ext>
            </a:extLst>
          </p:cNvPr>
          <p:cNvGraphicFramePr>
            <a:graphicFrameLocks noGrp="1"/>
          </p:cNvGraphicFramePr>
          <p:nvPr>
            <p:ph idx="1"/>
            <p:extLst>
              <p:ext uri="{D42A27DB-BD31-4B8C-83A1-F6EECF244321}">
                <p14:modId xmlns:p14="http://schemas.microsoft.com/office/powerpoint/2010/main" val="419811870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84928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BFF0-D563-4412-8C1B-CA90BE325920}"/>
              </a:ext>
            </a:extLst>
          </p:cNvPr>
          <p:cNvSpPr>
            <a:spLocks noGrp="1"/>
          </p:cNvSpPr>
          <p:nvPr>
            <p:ph type="title"/>
          </p:nvPr>
        </p:nvSpPr>
        <p:spPr>
          <a:xfrm>
            <a:off x="838200" y="365125"/>
            <a:ext cx="10515600" cy="865159"/>
          </a:xfrm>
          <a:solidFill>
            <a:schemeClr val="accent4"/>
          </a:solidFill>
        </p:spPr>
        <p:txBody>
          <a:bodyPr/>
          <a:lstStyle/>
          <a:p>
            <a:r>
              <a:rPr lang="en-CA" dirty="0"/>
              <a:t>Learning Resources</a:t>
            </a:r>
          </a:p>
        </p:txBody>
      </p:sp>
      <p:sp>
        <p:nvSpPr>
          <p:cNvPr id="3" name="Content Placeholder 2">
            <a:extLst>
              <a:ext uri="{FF2B5EF4-FFF2-40B4-BE49-F238E27FC236}">
                <a16:creationId xmlns:a16="http://schemas.microsoft.com/office/drawing/2014/main" id="{30F5F412-7486-4F0D-BE9A-4E75615E9C5F}"/>
              </a:ext>
            </a:extLst>
          </p:cNvPr>
          <p:cNvSpPr>
            <a:spLocks noGrp="1"/>
          </p:cNvSpPr>
          <p:nvPr>
            <p:ph idx="1"/>
          </p:nvPr>
        </p:nvSpPr>
        <p:spPr/>
        <p:txBody>
          <a:bodyPr/>
          <a:lstStyle/>
          <a:p>
            <a:r>
              <a:rPr lang="en-CA" dirty="0"/>
              <a:t>Course Dropbox Folder:</a:t>
            </a:r>
          </a:p>
          <a:p>
            <a:r>
              <a:rPr lang="en-CA" dirty="0"/>
              <a:t>https://docs.google.com/document/d/1ZoETXjRLi3kR2LGngMJZX75PB9yyJoOPzwZ9scd1z0Y/edit?usp=sharing</a:t>
            </a:r>
          </a:p>
        </p:txBody>
      </p:sp>
    </p:spTree>
    <p:extLst>
      <p:ext uri="{BB962C8B-B14F-4D97-AF65-F5344CB8AC3E}">
        <p14:creationId xmlns:p14="http://schemas.microsoft.com/office/powerpoint/2010/main" val="64744626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7B8D892-0156-4839-8493-EE0F549CF18A}"/>
              </a:ext>
            </a:extLst>
          </p:cNvPr>
          <p:cNvSpPr>
            <a:spLocks noGrp="1"/>
          </p:cNvSpPr>
          <p:nvPr>
            <p:ph type="title"/>
          </p:nvPr>
        </p:nvSpPr>
        <p:spPr>
          <a:xfrm>
            <a:off x="838200" y="448721"/>
            <a:ext cx="4707671" cy="1225650"/>
          </a:xfrm>
        </p:spPr>
        <p:txBody>
          <a:bodyPr anchor="b">
            <a:normAutofit/>
          </a:bodyPr>
          <a:lstStyle/>
          <a:p>
            <a:r>
              <a:rPr lang="en-CA" sz="3800">
                <a:solidFill>
                  <a:schemeClr val="bg1"/>
                </a:solidFill>
                <a:latin typeface="Arial Nova" panose="020B0504020202020204" pitchFamily="34" charset="0"/>
              </a:rPr>
              <a:t>In the News: The Silicon Economy</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4C22A3-24DA-4DD9-8E6A-E34108843EC0}"/>
              </a:ext>
            </a:extLst>
          </p:cNvPr>
          <p:cNvSpPr>
            <a:spLocks noGrp="1"/>
          </p:cNvSpPr>
          <p:nvPr>
            <p:ph idx="1"/>
          </p:nvPr>
        </p:nvSpPr>
        <p:spPr>
          <a:xfrm>
            <a:off x="897769" y="1909192"/>
            <a:ext cx="4586513" cy="3647710"/>
          </a:xfrm>
        </p:spPr>
        <p:txBody>
          <a:bodyPr>
            <a:normAutofit/>
          </a:bodyPr>
          <a:lstStyle/>
          <a:p>
            <a:pPr marL="0" indent="0">
              <a:buNone/>
            </a:pPr>
            <a:r>
              <a:rPr lang="en-CA" sz="2000" dirty="0">
                <a:solidFill>
                  <a:schemeClr val="bg1"/>
                </a:solidFill>
                <a:latin typeface="Abadi Extra Light" panose="020B0204020104020204" pitchFamily="34" charset="0"/>
                <a:hlinkClick r:id="rId2"/>
              </a:rPr>
              <a:t>https://www.cnbc.com/2021/05/07/chip-shortage-is-starting-to-have-major-real-world-consequences.html</a:t>
            </a:r>
            <a:r>
              <a:rPr lang="en-CA" sz="2000" dirty="0">
                <a:solidFill>
                  <a:schemeClr val="bg1"/>
                </a:solidFill>
                <a:latin typeface="Abadi Extra Light" panose="020B0204020104020204" pitchFamily="34" charset="0"/>
              </a:rPr>
              <a:t> </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92A51E-50EB-44A7-84A8-A0A12A01B797}"/>
              </a:ext>
            </a:extLst>
          </p:cNvPr>
          <p:cNvPicPr>
            <a:picLocks noChangeAspect="1"/>
          </p:cNvPicPr>
          <p:nvPr/>
        </p:nvPicPr>
        <p:blipFill>
          <a:blip r:embed="rId3"/>
          <a:stretch>
            <a:fillRect/>
          </a:stretch>
        </p:blipFill>
        <p:spPr>
          <a:xfrm>
            <a:off x="6525453" y="1020718"/>
            <a:ext cx="5666547" cy="4816564"/>
          </a:xfrm>
          <a:prstGeom prst="rect">
            <a:avLst/>
          </a:prstGeom>
        </p:spPr>
      </p:pic>
    </p:spTree>
    <p:extLst>
      <p:ext uri="{BB962C8B-B14F-4D97-AF65-F5344CB8AC3E}">
        <p14:creationId xmlns:p14="http://schemas.microsoft.com/office/powerpoint/2010/main" val="4615093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339A-AC3F-4021-B553-8D95A2CC5451}"/>
              </a:ext>
            </a:extLst>
          </p:cNvPr>
          <p:cNvSpPr>
            <a:spLocks noGrp="1"/>
          </p:cNvSpPr>
          <p:nvPr>
            <p:ph type="title"/>
          </p:nvPr>
        </p:nvSpPr>
        <p:spPr>
          <a:xfrm>
            <a:off x="838200" y="157308"/>
            <a:ext cx="10515600" cy="624090"/>
          </a:xfrm>
          <a:solidFill>
            <a:srgbClr val="002060"/>
          </a:solidFill>
        </p:spPr>
        <p:txBody>
          <a:bodyPr>
            <a:normAutofit fontScale="90000"/>
          </a:bodyPr>
          <a:lstStyle/>
          <a:p>
            <a:r>
              <a:rPr lang="en-CA" sz="4000" dirty="0">
                <a:solidFill>
                  <a:schemeClr val="bg1"/>
                </a:solidFill>
                <a:latin typeface="Arial Nova" panose="020B0504020202020204" pitchFamily="34" charset="0"/>
              </a:rPr>
              <a:t>Day Learning Plan: Week 2 (May 10 to 14)</a:t>
            </a:r>
          </a:p>
        </p:txBody>
      </p:sp>
      <p:sp>
        <p:nvSpPr>
          <p:cNvPr id="4" name="TextBox 3">
            <a:extLst>
              <a:ext uri="{FF2B5EF4-FFF2-40B4-BE49-F238E27FC236}">
                <a16:creationId xmlns:a16="http://schemas.microsoft.com/office/drawing/2014/main" id="{6E0D9BC1-71CE-4489-A7D4-717F1C9355BF}"/>
              </a:ext>
            </a:extLst>
          </p:cNvPr>
          <p:cNvSpPr txBox="1"/>
          <p:nvPr/>
        </p:nvSpPr>
        <p:spPr>
          <a:xfrm>
            <a:off x="2485505" y="3658149"/>
            <a:ext cx="2784764" cy="830997"/>
          </a:xfrm>
          <a:prstGeom prst="rect">
            <a:avLst/>
          </a:prstGeom>
          <a:solidFill>
            <a:schemeClr val="accent1">
              <a:lumMod val="50000"/>
            </a:schemeClr>
          </a:solidFill>
        </p:spPr>
        <p:txBody>
          <a:bodyPr wrap="square" rtlCol="0">
            <a:noAutofit/>
          </a:bodyPr>
          <a:lstStyle/>
          <a:p>
            <a:pPr algn="ctr"/>
            <a:r>
              <a:rPr lang="en-CA" sz="2400" dirty="0">
                <a:solidFill>
                  <a:schemeClr val="bg1"/>
                </a:solidFill>
                <a:latin typeface="Arial Nova" panose="020B0504020202020204" pitchFamily="34" charset="0"/>
              </a:rPr>
              <a:t>Modelling the AS IS Architecture</a:t>
            </a:r>
          </a:p>
        </p:txBody>
      </p:sp>
      <p:sp>
        <p:nvSpPr>
          <p:cNvPr id="5" name="Rectangle 4">
            <a:extLst>
              <a:ext uri="{FF2B5EF4-FFF2-40B4-BE49-F238E27FC236}">
                <a16:creationId xmlns:a16="http://schemas.microsoft.com/office/drawing/2014/main" id="{EAA940BD-1E0F-4EED-B6FA-BCB7F1CBF040}"/>
              </a:ext>
            </a:extLst>
          </p:cNvPr>
          <p:cNvSpPr/>
          <p:nvPr/>
        </p:nvSpPr>
        <p:spPr>
          <a:xfrm>
            <a:off x="1271847" y="997527"/>
            <a:ext cx="10081954" cy="5403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CA" dirty="0">
                <a:solidFill>
                  <a:srgbClr val="002060"/>
                </a:solidFill>
              </a:rPr>
              <a:t>Day Learning Outcomes</a:t>
            </a:r>
          </a:p>
        </p:txBody>
      </p:sp>
      <p:sp>
        <p:nvSpPr>
          <p:cNvPr id="6" name="TextBox 5">
            <a:extLst>
              <a:ext uri="{FF2B5EF4-FFF2-40B4-BE49-F238E27FC236}">
                <a16:creationId xmlns:a16="http://schemas.microsoft.com/office/drawing/2014/main" id="{5FB857D5-0AD7-4D73-A923-ED0DD0F18A92}"/>
              </a:ext>
            </a:extLst>
          </p:cNvPr>
          <p:cNvSpPr txBox="1"/>
          <p:nvPr/>
        </p:nvSpPr>
        <p:spPr>
          <a:xfrm>
            <a:off x="3294957" y="1688859"/>
            <a:ext cx="1313411" cy="1477328"/>
          </a:xfrm>
          <a:prstGeom prst="rect">
            <a:avLst/>
          </a:prstGeom>
          <a:solidFill>
            <a:schemeClr val="accent1">
              <a:lumMod val="50000"/>
            </a:schemeClr>
          </a:solidFill>
        </p:spPr>
        <p:txBody>
          <a:bodyPr wrap="square" rtlCol="0">
            <a:noAutofit/>
          </a:bodyPr>
          <a:lstStyle/>
          <a:p>
            <a:pPr algn="ctr"/>
            <a:r>
              <a:rPr lang="en-CA" dirty="0">
                <a:solidFill>
                  <a:schemeClr val="bg1"/>
                </a:solidFill>
                <a:latin typeface="Arial Nova" panose="020B0504020202020204" pitchFamily="34" charset="0"/>
              </a:rPr>
              <a:t>Forward Generating a Java Program from UML</a:t>
            </a:r>
          </a:p>
        </p:txBody>
      </p:sp>
      <p:sp>
        <p:nvSpPr>
          <p:cNvPr id="7" name="TextBox 6">
            <a:extLst>
              <a:ext uri="{FF2B5EF4-FFF2-40B4-BE49-F238E27FC236}">
                <a16:creationId xmlns:a16="http://schemas.microsoft.com/office/drawing/2014/main" id="{7F17A8B0-98AE-4FC2-B9D6-2D3196AC6B97}"/>
              </a:ext>
            </a:extLst>
          </p:cNvPr>
          <p:cNvSpPr txBox="1"/>
          <p:nvPr/>
        </p:nvSpPr>
        <p:spPr>
          <a:xfrm>
            <a:off x="1271846" y="1688859"/>
            <a:ext cx="1313411" cy="1477328"/>
          </a:xfrm>
          <a:prstGeom prst="rect">
            <a:avLst/>
          </a:prstGeom>
          <a:solidFill>
            <a:schemeClr val="accent1">
              <a:lumMod val="50000"/>
            </a:schemeClr>
          </a:solidFill>
        </p:spPr>
        <p:txBody>
          <a:bodyPr wrap="square" rtlCol="0">
            <a:noAutofit/>
          </a:bodyPr>
          <a:lstStyle/>
          <a:p>
            <a:pPr algn="ctr"/>
            <a:r>
              <a:rPr lang="en-CA" sz="1600" dirty="0">
                <a:solidFill>
                  <a:schemeClr val="bg1"/>
                </a:solidFill>
                <a:latin typeface="Arial Nova" panose="020B0504020202020204" pitchFamily="34" charset="0"/>
              </a:rPr>
              <a:t>Introduction to UML</a:t>
            </a:r>
          </a:p>
        </p:txBody>
      </p:sp>
      <p:sp>
        <p:nvSpPr>
          <p:cNvPr id="8" name="TextBox 7">
            <a:extLst>
              <a:ext uri="{FF2B5EF4-FFF2-40B4-BE49-F238E27FC236}">
                <a16:creationId xmlns:a16="http://schemas.microsoft.com/office/drawing/2014/main" id="{8EF6A077-B424-4974-8D8A-E9919152B152}"/>
              </a:ext>
            </a:extLst>
          </p:cNvPr>
          <p:cNvSpPr txBox="1"/>
          <p:nvPr/>
        </p:nvSpPr>
        <p:spPr>
          <a:xfrm>
            <a:off x="5902037" y="2750688"/>
            <a:ext cx="2784764" cy="830997"/>
          </a:xfrm>
          <a:prstGeom prst="rect">
            <a:avLst/>
          </a:prstGeom>
          <a:solidFill>
            <a:schemeClr val="accent1">
              <a:lumMod val="50000"/>
            </a:schemeClr>
          </a:solidFill>
        </p:spPr>
        <p:txBody>
          <a:bodyPr wrap="square" rtlCol="0">
            <a:noAutofit/>
          </a:bodyPr>
          <a:lstStyle/>
          <a:p>
            <a:pPr algn="ctr"/>
            <a:r>
              <a:rPr lang="en-CA" sz="2400" dirty="0">
                <a:solidFill>
                  <a:schemeClr val="bg1"/>
                </a:solidFill>
                <a:latin typeface="Arial Nova" panose="020B0504020202020204" pitchFamily="34" charset="0"/>
              </a:rPr>
              <a:t>The Role of the System Integrator</a:t>
            </a:r>
          </a:p>
        </p:txBody>
      </p:sp>
      <p:sp>
        <p:nvSpPr>
          <p:cNvPr id="10" name="TextBox 9">
            <a:extLst>
              <a:ext uri="{FF2B5EF4-FFF2-40B4-BE49-F238E27FC236}">
                <a16:creationId xmlns:a16="http://schemas.microsoft.com/office/drawing/2014/main" id="{E1AF44AE-B675-49E5-B2F4-D14EE35A48D7}"/>
              </a:ext>
            </a:extLst>
          </p:cNvPr>
          <p:cNvSpPr txBox="1"/>
          <p:nvPr/>
        </p:nvSpPr>
        <p:spPr>
          <a:xfrm>
            <a:off x="388620" y="5660046"/>
            <a:ext cx="8439496" cy="883896"/>
          </a:xfrm>
          <a:prstGeom prst="rect">
            <a:avLst/>
          </a:prstGeom>
          <a:noFill/>
        </p:spPr>
        <p:txBody>
          <a:bodyPr wrap="square">
            <a:spAutoFit/>
          </a:bodyPr>
          <a:lstStyle/>
          <a:p>
            <a:pPr>
              <a:lnSpc>
                <a:spcPct val="107000"/>
              </a:lnSpc>
              <a:spcAft>
                <a:spcPts val="800"/>
              </a:spcAft>
            </a:pPr>
            <a:r>
              <a:rPr lang="en-CA" sz="1400" u="sng" dirty="0">
                <a:effectLst/>
                <a:latin typeface="Amasis MT Pro Medium" panose="02040604050005020304" pitchFamily="18" charset="0"/>
                <a:ea typeface="Calibri" panose="020F0502020204030204" pitchFamily="34" charset="0"/>
                <a:cs typeface="Times New Roman" panose="02020603050405020304" pitchFamily="18" charset="0"/>
              </a:rPr>
              <a:t>UML Lab Workbook: </a:t>
            </a:r>
          </a:p>
          <a:p>
            <a:pPr>
              <a:lnSpc>
                <a:spcPct val="107000"/>
              </a:lnSpc>
              <a:spcAft>
                <a:spcPts val="800"/>
              </a:spcAft>
            </a:pPr>
            <a:endParaRPr lang="en-CA" sz="1400" u="sng" dirty="0">
              <a:solidFill>
                <a:srgbClr val="0563C1"/>
              </a:solidFill>
              <a:latin typeface="Amasis MT Pro Medium" panose="02040604050005020304" pitchFamily="18" charset="0"/>
              <a:ea typeface="Calibri" panose="020F0502020204030204" pitchFamily="34" charset="0"/>
              <a:cs typeface="Times New Roman" panose="02020603050405020304" pitchFamily="18" charset="0"/>
              <a:hlinkClick r:id="rId2"/>
            </a:endParaRPr>
          </a:p>
          <a:p>
            <a:pPr>
              <a:lnSpc>
                <a:spcPct val="107000"/>
              </a:lnSpc>
              <a:spcAft>
                <a:spcPts val="800"/>
              </a:spcAft>
            </a:pPr>
            <a:r>
              <a:rPr lang="en-CA" sz="800" u="sng" dirty="0">
                <a:solidFill>
                  <a:srgbClr val="0563C1"/>
                </a:solidFill>
                <a:effectLst/>
                <a:latin typeface="Amasis MT Pro Medium" panose="02040604050005020304" pitchFamily="18" charset="0"/>
                <a:ea typeface="Calibri" panose="020F0502020204030204" pitchFamily="34" charset="0"/>
                <a:cs typeface="Times New Roman" panose="02020603050405020304" pitchFamily="18" charset="0"/>
                <a:hlinkClick r:id="rId2"/>
              </a:rPr>
              <a:t>https://www.dropbox.com/s/16je6ak8cegw12g/UML%20For%20Java%20Programmers%20-%20A%20tutorial%20workbook%20by%20The%20Prof.docx?dl=0</a:t>
            </a:r>
            <a:endParaRPr lang="en-CA" sz="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238801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E067-B721-4E2C-B287-CDDCFD78E079}"/>
              </a:ext>
            </a:extLst>
          </p:cNvPr>
          <p:cNvSpPr>
            <a:spLocks noGrp="1"/>
          </p:cNvSpPr>
          <p:nvPr>
            <p:ph type="title"/>
          </p:nvPr>
        </p:nvSpPr>
        <p:spPr>
          <a:xfrm>
            <a:off x="838200" y="148705"/>
            <a:ext cx="10515600" cy="1064664"/>
          </a:xfrm>
          <a:solidFill>
            <a:schemeClr val="bg2"/>
          </a:solidFill>
        </p:spPr>
        <p:txBody>
          <a:bodyPr>
            <a:normAutofit/>
          </a:bodyPr>
          <a:lstStyle/>
          <a:p>
            <a:r>
              <a:rPr lang="en-CA" sz="3200" dirty="0">
                <a:latin typeface="Abadi" panose="020B0604020104020204" pitchFamily="34" charset="0"/>
              </a:rPr>
              <a:t>What does it mean to be able to dynamically, at runtime and in </a:t>
            </a:r>
            <a:r>
              <a:rPr lang="en-CA" sz="3200" dirty="0" err="1">
                <a:latin typeface="Abadi" panose="020B0604020104020204" pitchFamily="34" charset="0"/>
              </a:rPr>
              <a:t>realtime</a:t>
            </a:r>
            <a:r>
              <a:rPr lang="en-CA" sz="3200" dirty="0">
                <a:latin typeface="Abadi" panose="020B0604020104020204" pitchFamily="34" charset="0"/>
              </a:rPr>
              <a:t>, change the structure of our application?</a:t>
            </a:r>
          </a:p>
        </p:txBody>
      </p:sp>
      <p:sp>
        <p:nvSpPr>
          <p:cNvPr id="3" name="Content Placeholder 2">
            <a:extLst>
              <a:ext uri="{FF2B5EF4-FFF2-40B4-BE49-F238E27FC236}">
                <a16:creationId xmlns:a16="http://schemas.microsoft.com/office/drawing/2014/main" id="{68481E02-76A0-4750-ACF2-2DE7EADBB7D1}"/>
              </a:ext>
            </a:extLst>
          </p:cNvPr>
          <p:cNvSpPr>
            <a:spLocks noGrp="1"/>
          </p:cNvSpPr>
          <p:nvPr>
            <p:ph idx="1"/>
          </p:nvPr>
        </p:nvSpPr>
        <p:spPr>
          <a:xfrm>
            <a:off x="838200" y="1213368"/>
            <a:ext cx="10515600" cy="5320435"/>
          </a:xfrm>
        </p:spPr>
        <p:txBody>
          <a:bodyPr>
            <a:normAutofit/>
          </a:bodyPr>
          <a:lstStyle/>
          <a:p>
            <a:r>
              <a:rPr lang="en-CA" dirty="0"/>
              <a:t>Codd’s 13 Laws: prescribed the specification for the Relational Database structure</a:t>
            </a:r>
          </a:p>
          <a:p>
            <a:r>
              <a:rPr lang="en-CA" dirty="0"/>
              <a:t>Strength: handles massive amounts of data efficiently, due to Normalization: Which is assigning a PRIMARY to each ROWSET. </a:t>
            </a:r>
            <a:r>
              <a:rPr lang="en-CA" dirty="0" err="1"/>
              <a:t>Rowset</a:t>
            </a:r>
            <a:r>
              <a:rPr lang="en-CA" dirty="0"/>
              <a:t> = one row of data composed of multiple FIELDS</a:t>
            </a:r>
          </a:p>
          <a:p>
            <a:r>
              <a:rPr lang="en-CA" dirty="0"/>
              <a:t>The new emerging database technology = NOSQL</a:t>
            </a:r>
          </a:p>
          <a:p>
            <a:r>
              <a:rPr lang="en-CA" dirty="0"/>
              <a:t>This uses something called SCHEMA. Schema are TEXT files which describe how the data should be stored, manipulated, accessed.</a:t>
            </a:r>
          </a:p>
          <a:p>
            <a:r>
              <a:rPr lang="en-CA" dirty="0"/>
              <a:t>Schema serve the role in the NOSQL paradigm that TABLES serve in Dr. Codd’s way of doing things (traditional SQL databases) which is to create structures for your data.</a:t>
            </a:r>
          </a:p>
        </p:txBody>
      </p:sp>
    </p:spTree>
    <p:extLst>
      <p:ext uri="{BB962C8B-B14F-4D97-AF65-F5344CB8AC3E}">
        <p14:creationId xmlns:p14="http://schemas.microsoft.com/office/powerpoint/2010/main" val="158398289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29EF-C9CC-4407-BEE6-28B04D108A2F}"/>
              </a:ext>
            </a:extLst>
          </p:cNvPr>
          <p:cNvSpPr>
            <a:spLocks noGrp="1"/>
          </p:cNvSpPr>
          <p:nvPr>
            <p:ph type="title"/>
          </p:nvPr>
        </p:nvSpPr>
        <p:spPr>
          <a:xfrm>
            <a:off x="838200" y="365126"/>
            <a:ext cx="10515600" cy="1089602"/>
          </a:xfrm>
          <a:solidFill>
            <a:schemeClr val="tx2">
              <a:lumMod val="20000"/>
              <a:lumOff val="80000"/>
            </a:schemeClr>
          </a:solidFill>
        </p:spPr>
        <p:txBody>
          <a:bodyPr/>
          <a:lstStyle/>
          <a:p>
            <a:r>
              <a:rPr lang="en-CA" dirty="0"/>
              <a:t>Class Discussion point:</a:t>
            </a:r>
          </a:p>
        </p:txBody>
      </p:sp>
      <p:sp>
        <p:nvSpPr>
          <p:cNvPr id="3" name="Content Placeholder 2">
            <a:extLst>
              <a:ext uri="{FF2B5EF4-FFF2-40B4-BE49-F238E27FC236}">
                <a16:creationId xmlns:a16="http://schemas.microsoft.com/office/drawing/2014/main" id="{A521ED6B-9523-4744-A7C6-C1B34489B662}"/>
              </a:ext>
            </a:extLst>
          </p:cNvPr>
          <p:cNvSpPr>
            <a:spLocks noGrp="1"/>
          </p:cNvSpPr>
          <p:nvPr>
            <p:ph idx="1"/>
          </p:nvPr>
        </p:nvSpPr>
        <p:spPr/>
        <p:txBody>
          <a:bodyPr/>
          <a:lstStyle/>
          <a:p>
            <a:r>
              <a:rPr lang="en-CA" dirty="0"/>
              <a:t>What speaks to you from Schema-based NOSQL-based paradigm, as a developer?</a:t>
            </a:r>
          </a:p>
          <a:p>
            <a:r>
              <a:rPr lang="en-CA" dirty="0"/>
              <a:t>In the NO SQL Paradigm: we can easily change the data structure by changing the text files which control the Schema.</a:t>
            </a:r>
          </a:p>
          <a:p>
            <a:r>
              <a:rPr lang="en-CA" dirty="0"/>
              <a:t>Here in SOA, we can change the operation of the Software Application by changing the configuration file.</a:t>
            </a:r>
          </a:p>
        </p:txBody>
      </p:sp>
    </p:spTree>
    <p:extLst>
      <p:ext uri="{BB962C8B-B14F-4D97-AF65-F5344CB8AC3E}">
        <p14:creationId xmlns:p14="http://schemas.microsoft.com/office/powerpoint/2010/main" val="2044482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1BC919B-062D-41AB-B906-4CA2BF4F331D}"/>
              </a:ext>
            </a:extLst>
          </p:cNvPr>
          <p:cNvSpPr txBox="1"/>
          <p:nvPr/>
        </p:nvSpPr>
        <p:spPr>
          <a:xfrm>
            <a:off x="340335" y="77897"/>
            <a:ext cx="1161353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srgbClr val="C00000"/>
                </a:solidFill>
                <a:effectLst/>
                <a:uLnTx/>
                <a:uFillTx/>
                <a:latin typeface="Arial Nova" panose="020B0504020202020204" pitchFamily="34" charset="0"/>
                <a:ea typeface="+mn-ea"/>
                <a:cs typeface="+mn-cs"/>
              </a:rPr>
              <a:t>Technical Debt: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4000" b="0" i="0" u="none" strike="noStrike" kern="1200" cap="none" spc="0" normalizeH="0" baseline="0" noProof="0" dirty="0">
              <a:ln>
                <a:noFill/>
              </a:ln>
              <a:solidFill>
                <a:srgbClr val="C00000"/>
              </a:solidFill>
              <a:effectLst/>
              <a:uLnTx/>
              <a:uFillTx/>
              <a:latin typeface="Arial Nova"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srgbClr val="C00000"/>
                </a:solidFill>
                <a:effectLst/>
                <a:uLnTx/>
                <a:uFillTx/>
                <a:latin typeface="Arial Nova" panose="020B0504020202020204" pitchFamily="34" charset="0"/>
                <a:ea typeface="+mn-ea"/>
                <a:cs typeface="+mn-cs"/>
              </a:rPr>
              <a:t>The price you will pay in the Future for continuing to build on top of poor designs in the Now.</a:t>
            </a:r>
          </a:p>
        </p:txBody>
      </p:sp>
      <p:sp>
        <p:nvSpPr>
          <p:cNvPr id="5" name="TextBox 4">
            <a:extLst>
              <a:ext uri="{FF2B5EF4-FFF2-40B4-BE49-F238E27FC236}">
                <a16:creationId xmlns:a16="http://schemas.microsoft.com/office/drawing/2014/main" id="{263849A0-96A2-469A-9AEE-1C95E27F3386}"/>
              </a:ext>
            </a:extLst>
          </p:cNvPr>
          <p:cNvSpPr txBox="1"/>
          <p:nvPr/>
        </p:nvSpPr>
        <p:spPr>
          <a:xfrm>
            <a:off x="347435" y="83517"/>
            <a:ext cx="11613539"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srgbClr val="0070C0"/>
                </a:solidFill>
                <a:effectLst/>
                <a:uLnTx/>
                <a:uFillTx/>
                <a:latin typeface="Arial Nova" panose="020B0504020202020204" pitchFamily="34" charset="0"/>
                <a:ea typeface="+mn-ea"/>
                <a:cs typeface="+mn-cs"/>
              </a:rPr>
              <a:t>Technical Debt: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4000" b="0" i="0" u="none" strike="noStrike" kern="1200" cap="none" spc="0" normalizeH="0" baseline="0" noProof="0" dirty="0">
              <a:ln>
                <a:noFill/>
              </a:ln>
              <a:solidFill>
                <a:srgbClr val="0070C0"/>
              </a:solidFill>
              <a:effectLst/>
              <a:uLnTx/>
              <a:uFillTx/>
              <a:latin typeface="Arial Nova" panose="020B05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srgbClr val="0070C0"/>
                </a:solidFill>
                <a:effectLst/>
                <a:uLnTx/>
                <a:uFillTx/>
                <a:latin typeface="Arial Nova" panose="020B0504020202020204" pitchFamily="34" charset="0"/>
                <a:ea typeface="+mn-ea"/>
                <a:cs typeface="+mn-cs"/>
              </a:rPr>
              <a:t>The price you will pay in the Future for continuing to build on top of poor designs in the Now.</a:t>
            </a:r>
          </a:p>
        </p:txBody>
      </p:sp>
      <p:pic>
        <p:nvPicPr>
          <p:cNvPr id="7" name="Picture 6" descr="Text&#10;&#10;Description automatically generated">
            <a:extLst>
              <a:ext uri="{FF2B5EF4-FFF2-40B4-BE49-F238E27FC236}">
                <a16:creationId xmlns:a16="http://schemas.microsoft.com/office/drawing/2014/main" id="{258A228A-726F-4B50-B1A7-1534C2496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0400"/>
            <a:ext cx="12192000" cy="3657600"/>
          </a:xfrm>
          <a:prstGeom prst="rect">
            <a:avLst/>
          </a:prstGeom>
        </p:spPr>
      </p:pic>
    </p:spTree>
    <p:extLst>
      <p:ext uri="{BB962C8B-B14F-4D97-AF65-F5344CB8AC3E}">
        <p14:creationId xmlns:p14="http://schemas.microsoft.com/office/powerpoint/2010/main" val="1786492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C66DE0-681D-A24A-5C5C-8C7FD5F6DA49}"/>
              </a:ext>
            </a:extLst>
          </p:cNvPr>
          <p:cNvPicPr>
            <a:picLocks noChangeAspect="1"/>
          </p:cNvPicPr>
          <p:nvPr/>
        </p:nvPicPr>
        <p:blipFill>
          <a:blip r:embed="rId2"/>
          <a:stretch>
            <a:fillRect/>
          </a:stretch>
        </p:blipFill>
        <p:spPr>
          <a:xfrm>
            <a:off x="185417" y="659424"/>
            <a:ext cx="11051849" cy="5178668"/>
          </a:xfrm>
          <a:prstGeom prst="rect">
            <a:avLst/>
          </a:prstGeom>
        </p:spPr>
      </p:pic>
      <p:sp>
        <p:nvSpPr>
          <p:cNvPr id="7" name="TextBox 6">
            <a:extLst>
              <a:ext uri="{FF2B5EF4-FFF2-40B4-BE49-F238E27FC236}">
                <a16:creationId xmlns:a16="http://schemas.microsoft.com/office/drawing/2014/main" id="{BF634882-C6E7-2A33-5580-48DF9DE42376}"/>
              </a:ext>
            </a:extLst>
          </p:cNvPr>
          <p:cNvSpPr txBox="1"/>
          <p:nvPr/>
        </p:nvSpPr>
        <p:spPr>
          <a:xfrm>
            <a:off x="945853" y="5901966"/>
            <a:ext cx="6094428" cy="369332"/>
          </a:xfrm>
          <a:prstGeom prst="rect">
            <a:avLst/>
          </a:prstGeom>
          <a:noFill/>
        </p:spPr>
        <p:txBody>
          <a:bodyPr wrap="square">
            <a:spAutoFit/>
          </a:bodyPr>
          <a:lstStyle/>
          <a:p>
            <a:r>
              <a:rPr lang="en-CA" dirty="0"/>
              <a:t>https://www.wizeline.com/what-is-a-serverless-architecture/</a:t>
            </a:r>
          </a:p>
        </p:txBody>
      </p:sp>
    </p:spTree>
    <p:extLst>
      <p:ext uri="{BB962C8B-B14F-4D97-AF65-F5344CB8AC3E}">
        <p14:creationId xmlns:p14="http://schemas.microsoft.com/office/powerpoint/2010/main" val="425680014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D204-D44D-41A7-8BA9-B3A6BE4BD68A}"/>
              </a:ext>
            </a:extLst>
          </p:cNvPr>
          <p:cNvSpPr>
            <a:spLocks noGrp="1"/>
          </p:cNvSpPr>
          <p:nvPr>
            <p:ph type="title"/>
          </p:nvPr>
        </p:nvSpPr>
        <p:spPr>
          <a:solidFill>
            <a:schemeClr val="accent2"/>
          </a:solidFill>
        </p:spPr>
        <p:txBody>
          <a:bodyPr>
            <a:normAutofit fontScale="90000"/>
          </a:bodyPr>
          <a:lstStyle/>
          <a:p>
            <a:r>
              <a:rPr lang="en-CA" dirty="0"/>
              <a:t>In class, we will work through the whole workflow of implementing Service Oriented Architectures</a:t>
            </a:r>
          </a:p>
        </p:txBody>
      </p:sp>
      <p:sp>
        <p:nvSpPr>
          <p:cNvPr id="3" name="Content Placeholder 2">
            <a:extLst>
              <a:ext uri="{FF2B5EF4-FFF2-40B4-BE49-F238E27FC236}">
                <a16:creationId xmlns:a16="http://schemas.microsoft.com/office/drawing/2014/main" id="{B6C33075-DB4C-4F2F-9C22-9B77C5D9D21E}"/>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21531929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16A67D-D23C-4A51-9DA1-F5D3C4C532CE}"/>
              </a:ext>
            </a:extLst>
          </p:cNvPr>
          <p:cNvPicPr>
            <a:picLocks noChangeAspect="1"/>
          </p:cNvPicPr>
          <p:nvPr/>
        </p:nvPicPr>
        <p:blipFill>
          <a:blip r:embed="rId2"/>
          <a:stretch>
            <a:fillRect/>
          </a:stretch>
        </p:blipFill>
        <p:spPr>
          <a:xfrm>
            <a:off x="0" y="381000"/>
            <a:ext cx="12192000" cy="6096000"/>
          </a:xfrm>
          <a:prstGeom prst="rect">
            <a:avLst/>
          </a:prstGeom>
        </p:spPr>
      </p:pic>
    </p:spTree>
    <p:extLst>
      <p:ext uri="{BB962C8B-B14F-4D97-AF65-F5344CB8AC3E}">
        <p14:creationId xmlns:p14="http://schemas.microsoft.com/office/powerpoint/2010/main" val="15101374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9E4F-90EC-497F-A285-49952D64240E}"/>
              </a:ext>
            </a:extLst>
          </p:cNvPr>
          <p:cNvSpPr>
            <a:spLocks noGrp="1"/>
          </p:cNvSpPr>
          <p:nvPr>
            <p:ph type="title"/>
          </p:nvPr>
        </p:nvSpPr>
        <p:spPr>
          <a:xfrm>
            <a:off x="838200" y="157307"/>
            <a:ext cx="10515600" cy="690591"/>
          </a:xfrm>
          <a:solidFill>
            <a:schemeClr val="tx2">
              <a:lumMod val="40000"/>
              <a:lumOff val="60000"/>
            </a:schemeClr>
          </a:solidFill>
        </p:spPr>
        <p:txBody>
          <a:bodyPr>
            <a:normAutofit fontScale="90000"/>
          </a:bodyPr>
          <a:lstStyle/>
          <a:p>
            <a:r>
              <a:rPr lang="en-CA" dirty="0"/>
              <a:t>The job of the </a:t>
            </a:r>
            <a:r>
              <a:rPr lang="en-CA" dirty="0">
                <a:highlight>
                  <a:srgbClr val="FFFF00"/>
                </a:highlight>
              </a:rPr>
              <a:t>System Integrator</a:t>
            </a:r>
          </a:p>
        </p:txBody>
      </p:sp>
      <p:sp>
        <p:nvSpPr>
          <p:cNvPr id="5" name="TextBox 4">
            <a:extLst>
              <a:ext uri="{FF2B5EF4-FFF2-40B4-BE49-F238E27FC236}">
                <a16:creationId xmlns:a16="http://schemas.microsoft.com/office/drawing/2014/main" id="{27C143E8-8878-42C4-A8D1-EE4BBBC39647}"/>
              </a:ext>
            </a:extLst>
          </p:cNvPr>
          <p:cNvSpPr txBox="1"/>
          <p:nvPr/>
        </p:nvSpPr>
        <p:spPr>
          <a:xfrm>
            <a:off x="838200" y="911274"/>
            <a:ext cx="10515600" cy="338554"/>
          </a:xfrm>
          <a:prstGeom prst="rect">
            <a:avLst/>
          </a:prstGeom>
          <a:solidFill>
            <a:schemeClr val="accent1">
              <a:lumMod val="40000"/>
              <a:lumOff val="60000"/>
            </a:schemeClr>
          </a:solidFill>
        </p:spPr>
        <p:txBody>
          <a:bodyPr wrap="square">
            <a:spAutoFit/>
          </a:bodyPr>
          <a:lstStyle/>
          <a:p>
            <a:r>
              <a:rPr lang="en-CA" sz="1600" dirty="0"/>
              <a:t>https://ca.indeed.com/Systems-Integration-jobs-in-Toronto,-ON?advn=2871804453485933&amp;vjk=faf2a66e2de406cc</a:t>
            </a:r>
          </a:p>
        </p:txBody>
      </p:sp>
      <p:pic>
        <p:nvPicPr>
          <p:cNvPr id="7" name="Picture 6">
            <a:extLst>
              <a:ext uri="{FF2B5EF4-FFF2-40B4-BE49-F238E27FC236}">
                <a16:creationId xmlns:a16="http://schemas.microsoft.com/office/drawing/2014/main" id="{83A37C50-B643-403C-93E2-2AB95477AA5E}"/>
              </a:ext>
            </a:extLst>
          </p:cNvPr>
          <p:cNvPicPr>
            <a:picLocks noChangeAspect="1"/>
          </p:cNvPicPr>
          <p:nvPr/>
        </p:nvPicPr>
        <p:blipFill>
          <a:blip r:embed="rId2"/>
          <a:stretch>
            <a:fillRect/>
          </a:stretch>
        </p:blipFill>
        <p:spPr>
          <a:xfrm>
            <a:off x="838200" y="1511552"/>
            <a:ext cx="7206728" cy="5007894"/>
          </a:xfrm>
          <a:prstGeom prst="rect">
            <a:avLst/>
          </a:prstGeom>
        </p:spPr>
      </p:pic>
    </p:spTree>
    <p:extLst>
      <p:ext uri="{BB962C8B-B14F-4D97-AF65-F5344CB8AC3E}">
        <p14:creationId xmlns:p14="http://schemas.microsoft.com/office/powerpoint/2010/main" val="32316691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75C8C-4C5C-43C9-9B50-FEA9948FD3F4}"/>
              </a:ext>
            </a:extLst>
          </p:cNvPr>
          <p:cNvSpPr>
            <a:spLocks noGrp="1"/>
          </p:cNvSpPr>
          <p:nvPr>
            <p:ph type="title"/>
          </p:nvPr>
        </p:nvSpPr>
        <p:spPr>
          <a:xfrm>
            <a:off x="838200" y="365126"/>
            <a:ext cx="10515600" cy="1181042"/>
          </a:xfrm>
          <a:solidFill>
            <a:schemeClr val="tx2">
              <a:lumMod val="60000"/>
              <a:lumOff val="40000"/>
            </a:schemeClr>
          </a:solidFill>
        </p:spPr>
        <p:txBody>
          <a:bodyPr/>
          <a:lstStyle/>
          <a:p>
            <a:r>
              <a:rPr lang="en-CA" dirty="0"/>
              <a:t>Link to my YouTube Channel</a:t>
            </a:r>
          </a:p>
        </p:txBody>
      </p:sp>
      <p:sp>
        <p:nvSpPr>
          <p:cNvPr id="3" name="Content Placeholder 2">
            <a:extLst>
              <a:ext uri="{FF2B5EF4-FFF2-40B4-BE49-F238E27FC236}">
                <a16:creationId xmlns:a16="http://schemas.microsoft.com/office/drawing/2014/main" id="{05F8B1E7-EF60-4EFB-B74B-E001D69C718D}"/>
              </a:ext>
            </a:extLst>
          </p:cNvPr>
          <p:cNvSpPr>
            <a:spLocks noGrp="1"/>
          </p:cNvSpPr>
          <p:nvPr>
            <p:ph idx="1"/>
          </p:nvPr>
        </p:nvSpPr>
        <p:spPr/>
        <p:txBody>
          <a:bodyPr/>
          <a:lstStyle/>
          <a:p>
            <a:pPr marL="0" indent="0">
              <a:buNone/>
            </a:pPr>
            <a:r>
              <a:rPr lang="en-US" dirty="0">
                <a:hlinkClick r:id="rId2"/>
              </a:rPr>
              <a:t>https://www.youtube.com/channel/UC4CgwQujHFc90ujjWVeX_rw</a:t>
            </a:r>
            <a:r>
              <a:rPr lang="en-US" dirty="0"/>
              <a:t> </a:t>
            </a:r>
          </a:p>
          <a:p>
            <a:pPr marL="0" indent="0">
              <a:buNone/>
            </a:pPr>
            <a:r>
              <a:rPr lang="en-CA" dirty="0"/>
              <a:t>Watch these for next week:</a:t>
            </a:r>
          </a:p>
          <a:p>
            <a:pPr marL="0" indent="0">
              <a:buNone/>
            </a:pPr>
            <a:r>
              <a:rPr lang="en-CA" dirty="0">
                <a:hlinkClick r:id="rId3"/>
              </a:rPr>
              <a:t>https://youtu.be/2uzrgAfVhsI</a:t>
            </a:r>
            <a:r>
              <a:rPr lang="en-CA" dirty="0"/>
              <a:t> Implementation of Unified Process</a:t>
            </a:r>
          </a:p>
          <a:p>
            <a:pPr marL="0" indent="0">
              <a:buNone/>
            </a:pPr>
            <a:r>
              <a:rPr lang="en-CA" dirty="0">
                <a:hlinkClick r:id="rId4"/>
              </a:rPr>
              <a:t>https://youtu.be/1LWmYZQl-jA</a:t>
            </a:r>
            <a:r>
              <a:rPr lang="en-CA" dirty="0"/>
              <a:t> Quick Intro to unified process</a:t>
            </a:r>
          </a:p>
          <a:p>
            <a:pPr marL="0" indent="0">
              <a:buNone/>
            </a:pPr>
            <a:r>
              <a:rPr lang="en-CA" dirty="0">
                <a:hlinkClick r:id="rId5"/>
              </a:rPr>
              <a:t>https://youtu.be/DnCYcvRL9xg</a:t>
            </a:r>
            <a:r>
              <a:rPr lang="en-CA" dirty="0"/>
              <a:t> Doing Lexical Analysis</a:t>
            </a:r>
          </a:p>
          <a:p>
            <a:pPr marL="0" indent="0">
              <a:buNone/>
            </a:pPr>
            <a:endParaRPr lang="en-CA" dirty="0"/>
          </a:p>
          <a:p>
            <a:pPr marL="0" indent="0">
              <a:buNone/>
            </a:pPr>
            <a:r>
              <a:rPr lang="en-CA" dirty="0">
                <a:solidFill>
                  <a:srgbClr val="C00000"/>
                </a:solidFill>
              </a:rPr>
              <a:t>And read entire PowerPoint!</a:t>
            </a:r>
          </a:p>
        </p:txBody>
      </p:sp>
    </p:spTree>
    <p:extLst>
      <p:ext uri="{BB962C8B-B14F-4D97-AF65-F5344CB8AC3E}">
        <p14:creationId xmlns:p14="http://schemas.microsoft.com/office/powerpoint/2010/main" val="40154354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7726-C0B3-40D4-BBFC-DD2473476AF9}"/>
              </a:ext>
            </a:extLst>
          </p:cNvPr>
          <p:cNvSpPr>
            <a:spLocks noGrp="1"/>
          </p:cNvSpPr>
          <p:nvPr>
            <p:ph type="title"/>
          </p:nvPr>
        </p:nvSpPr>
        <p:spPr>
          <a:xfrm>
            <a:off x="838200" y="140681"/>
            <a:ext cx="10515600" cy="1325563"/>
          </a:xfrm>
        </p:spPr>
        <p:txBody>
          <a:bodyPr>
            <a:normAutofit/>
          </a:bodyPr>
          <a:lstStyle/>
          <a:p>
            <a:r>
              <a:rPr lang="en-CA" sz="6000" dirty="0">
                <a:solidFill>
                  <a:srgbClr val="FF0000"/>
                </a:solidFill>
                <a:latin typeface="Aharoni" panose="02010803020104030203" pitchFamily="2" charset="-79"/>
                <a:cs typeface="Aharoni" panose="02010803020104030203" pitchFamily="2" charset="-79"/>
              </a:rPr>
              <a:t>Legacy System Integration</a:t>
            </a:r>
          </a:p>
        </p:txBody>
      </p:sp>
      <p:sp>
        <p:nvSpPr>
          <p:cNvPr id="3" name="Content Placeholder 2">
            <a:extLst>
              <a:ext uri="{FF2B5EF4-FFF2-40B4-BE49-F238E27FC236}">
                <a16:creationId xmlns:a16="http://schemas.microsoft.com/office/drawing/2014/main" id="{56CFFC46-27D4-4224-A279-EABD40B33FD0}"/>
              </a:ext>
            </a:extLst>
          </p:cNvPr>
          <p:cNvSpPr>
            <a:spLocks noGrp="1"/>
          </p:cNvSpPr>
          <p:nvPr>
            <p:ph idx="1"/>
          </p:nvPr>
        </p:nvSpPr>
        <p:spPr>
          <a:xfrm>
            <a:off x="838200" y="1759123"/>
            <a:ext cx="10515600" cy="4351338"/>
          </a:xfrm>
        </p:spPr>
        <p:txBody>
          <a:bodyPr>
            <a:normAutofit/>
          </a:bodyPr>
          <a:lstStyle/>
          <a:p>
            <a:pPr marL="0" indent="0">
              <a:buNone/>
            </a:pPr>
            <a:r>
              <a:rPr lang="en-US" sz="6000" dirty="0">
                <a:solidFill>
                  <a:srgbClr val="00B0F0"/>
                </a:solidFill>
                <a:latin typeface="Arvo" panose="02000000000000000000" pitchFamily="2" charset="0"/>
              </a:rPr>
              <a:t>Your Job is the build the Plan and the Code to integrate numerous disparate, heterogeneous, legacy computer systems.</a:t>
            </a:r>
            <a:endParaRPr lang="en-CA" sz="6000" dirty="0">
              <a:solidFill>
                <a:srgbClr val="00B0F0"/>
              </a:solidFill>
              <a:latin typeface="Arvo" panose="02000000000000000000" pitchFamily="2" charset="0"/>
            </a:endParaRPr>
          </a:p>
        </p:txBody>
      </p:sp>
      <p:sp>
        <p:nvSpPr>
          <p:cNvPr id="4" name="Rectangle 3">
            <a:extLst>
              <a:ext uri="{FF2B5EF4-FFF2-40B4-BE49-F238E27FC236}">
                <a16:creationId xmlns:a16="http://schemas.microsoft.com/office/drawing/2014/main" id="{94CD904A-06C0-43DA-9E28-AD97558F615C}"/>
              </a:ext>
            </a:extLst>
          </p:cNvPr>
          <p:cNvSpPr/>
          <p:nvPr/>
        </p:nvSpPr>
        <p:spPr>
          <a:xfrm>
            <a:off x="939338" y="1388225"/>
            <a:ext cx="9543011" cy="780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4072669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3CA2-60A0-41D8-B0AF-AA2E730BE085}"/>
              </a:ext>
            </a:extLst>
          </p:cNvPr>
          <p:cNvSpPr>
            <a:spLocks noGrp="1"/>
          </p:cNvSpPr>
          <p:nvPr>
            <p:ph type="title"/>
          </p:nvPr>
        </p:nvSpPr>
        <p:spPr>
          <a:xfrm>
            <a:off x="838200" y="365125"/>
            <a:ext cx="10515600" cy="655547"/>
          </a:xfrm>
          <a:solidFill>
            <a:schemeClr val="accent1">
              <a:lumMod val="20000"/>
              <a:lumOff val="80000"/>
            </a:schemeClr>
          </a:solidFill>
        </p:spPr>
        <p:txBody>
          <a:bodyPr>
            <a:normAutofit fontScale="90000"/>
          </a:bodyPr>
          <a:lstStyle/>
          <a:p>
            <a:r>
              <a:rPr lang="en-CA" dirty="0"/>
              <a:t>Richard Feynman Lectures:</a:t>
            </a:r>
          </a:p>
        </p:txBody>
      </p:sp>
      <p:sp>
        <p:nvSpPr>
          <p:cNvPr id="3" name="Content Placeholder 2">
            <a:extLst>
              <a:ext uri="{FF2B5EF4-FFF2-40B4-BE49-F238E27FC236}">
                <a16:creationId xmlns:a16="http://schemas.microsoft.com/office/drawing/2014/main" id="{8E3D034C-A600-42B9-8032-088329A1621A}"/>
              </a:ext>
            </a:extLst>
          </p:cNvPr>
          <p:cNvSpPr>
            <a:spLocks noGrp="1"/>
          </p:cNvSpPr>
          <p:nvPr>
            <p:ph idx="1"/>
          </p:nvPr>
        </p:nvSpPr>
        <p:spPr>
          <a:xfrm>
            <a:off x="838200" y="1485990"/>
            <a:ext cx="10515600" cy="4351338"/>
          </a:xfrm>
        </p:spPr>
        <p:txBody>
          <a:bodyPr/>
          <a:lstStyle/>
          <a:p>
            <a:r>
              <a:rPr lang="en-CA" b="0" i="0" dirty="0">
                <a:effectLst/>
                <a:latin typeface="Roboto" panose="02000000000000000000" pitchFamily="2" charset="0"/>
                <a:hlinkClick r:id="rId2"/>
              </a:rPr>
              <a:t>https://youtu.be/EKWGGDXe5MA</a:t>
            </a:r>
            <a:endParaRPr lang="en-CA" b="0" i="0" dirty="0">
              <a:effectLst/>
              <a:latin typeface="Roboto" panose="02000000000000000000" pitchFamily="2" charset="0"/>
            </a:endParaRPr>
          </a:p>
          <a:p>
            <a:endParaRPr lang="en-CA" dirty="0">
              <a:latin typeface="Roboto" panose="02000000000000000000" pitchFamily="2" charset="0"/>
            </a:endParaRPr>
          </a:p>
          <a:p>
            <a:r>
              <a:rPr lang="en-CA" sz="1800" b="0" i="0" dirty="0">
                <a:solidFill>
                  <a:srgbClr val="FF0000"/>
                </a:solidFill>
                <a:effectLst/>
                <a:latin typeface="Roboto" panose="02000000000000000000" pitchFamily="2" charset="0"/>
              </a:rPr>
              <a:t>https://www.dropbox.com/sh/g5lab8mp8ic5gi8/AADzohHAMyYV-nzH23LxbJmIa?dl=0 </a:t>
            </a:r>
            <a:r>
              <a:rPr lang="en-CA" b="0" i="0" dirty="0">
                <a:effectLst/>
                <a:latin typeface="Roboto" panose="02000000000000000000" pitchFamily="2" charset="0"/>
              </a:rPr>
              <a:t>:</a:t>
            </a:r>
            <a:br>
              <a:rPr lang="en-CA" b="0" i="0" dirty="0">
                <a:effectLst/>
                <a:latin typeface="Roboto" panose="02000000000000000000" pitchFamily="2" charset="0"/>
              </a:rPr>
            </a:br>
            <a:endParaRPr lang="en-CA" b="0" i="0" dirty="0">
              <a:effectLst/>
              <a:latin typeface="Roboto" panose="02000000000000000000" pitchFamily="2" charset="0"/>
            </a:endParaRPr>
          </a:p>
          <a:p>
            <a:r>
              <a:rPr lang="en-CA" b="0" i="0" u="sng" dirty="0">
                <a:effectLst/>
                <a:latin typeface="Roboto" panose="02000000000000000000" pitchFamily="2" charset="0"/>
              </a:rPr>
              <a:t>Take a look at</a:t>
            </a:r>
            <a:r>
              <a:rPr lang="en-CA" b="0" i="0" dirty="0">
                <a:effectLst/>
                <a:latin typeface="Roboto" panose="02000000000000000000" pitchFamily="2" charset="0"/>
              </a:rPr>
              <a:t>:	</a:t>
            </a:r>
          </a:p>
          <a:p>
            <a:pPr lvl="1"/>
            <a:r>
              <a:rPr lang="en-CA" dirty="0">
                <a:latin typeface="Roboto" panose="02000000000000000000" pitchFamily="2" charset="0"/>
              </a:rPr>
              <a:t>Feynman on Computation</a:t>
            </a:r>
          </a:p>
          <a:p>
            <a:pPr lvl="1"/>
            <a:r>
              <a:rPr lang="en-CA" b="0" i="0" dirty="0">
                <a:effectLst/>
                <a:latin typeface="Roboto" panose="02000000000000000000" pitchFamily="2" charset="0"/>
              </a:rPr>
              <a:t>F</a:t>
            </a:r>
            <a:r>
              <a:rPr lang="en-CA" dirty="0">
                <a:latin typeface="Roboto" panose="02000000000000000000" pitchFamily="2" charset="0"/>
              </a:rPr>
              <a:t>eynman: The Notational Machine: Understanding UML</a:t>
            </a:r>
          </a:p>
          <a:p>
            <a:pPr lvl="1"/>
            <a:r>
              <a:rPr lang="en-CA" b="0" i="0" dirty="0">
                <a:effectLst/>
                <a:latin typeface="Roboto" panose="02000000000000000000" pitchFamily="2" charset="0"/>
              </a:rPr>
              <a:t>Computer Science Distilled </a:t>
            </a:r>
          </a:p>
          <a:p>
            <a:endParaRPr lang="en-CA" dirty="0">
              <a:latin typeface="Roboto" panose="02000000000000000000" pitchFamily="2" charset="0"/>
            </a:endParaRPr>
          </a:p>
          <a:p>
            <a:endParaRPr lang="en-CA" dirty="0"/>
          </a:p>
        </p:txBody>
      </p:sp>
      <p:pic>
        <p:nvPicPr>
          <p:cNvPr id="1026" name="Picture 2">
            <a:extLst>
              <a:ext uri="{FF2B5EF4-FFF2-40B4-BE49-F238E27FC236}">
                <a16:creationId xmlns:a16="http://schemas.microsoft.com/office/drawing/2014/main" id="{8C8B8058-CA15-4C62-BAEB-3797E54AD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361" y="-1"/>
            <a:ext cx="4279639" cy="224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956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E66F-E2F8-4797-9917-C0E8FAD48625}"/>
              </a:ext>
            </a:extLst>
          </p:cNvPr>
          <p:cNvSpPr>
            <a:spLocks noGrp="1"/>
          </p:cNvSpPr>
          <p:nvPr>
            <p:ph type="title"/>
          </p:nvPr>
        </p:nvSpPr>
        <p:spPr>
          <a:xfrm>
            <a:off x="838200" y="115743"/>
            <a:ext cx="10515600" cy="2544330"/>
          </a:xfrm>
        </p:spPr>
        <p:txBody>
          <a:bodyPr>
            <a:normAutofit fontScale="90000"/>
          </a:bodyPr>
          <a:lstStyle/>
          <a:p>
            <a:r>
              <a:rPr lang="en-CA" dirty="0"/>
              <a:t>Building the skills to write software (this is the “</a:t>
            </a:r>
            <a:r>
              <a:rPr lang="en-CA" b="1" dirty="0">
                <a:solidFill>
                  <a:schemeClr val="accent1"/>
                </a:solidFill>
                <a:latin typeface="Abadi" panose="020B0604020104020204" pitchFamily="34" charset="0"/>
              </a:rPr>
              <a:t>building the model</a:t>
            </a:r>
            <a:r>
              <a:rPr lang="en-CA" dirty="0"/>
              <a:t>” part) to </a:t>
            </a:r>
            <a:r>
              <a:rPr lang="en-CA" b="1" dirty="0">
                <a:solidFill>
                  <a:srgbClr val="C00000"/>
                </a:solidFill>
              </a:rPr>
              <a:t>“realize” [this is the building the model part</a:t>
            </a:r>
            <a:r>
              <a:rPr lang="en-CA" dirty="0"/>
              <a:t> ]the </a:t>
            </a:r>
            <a:r>
              <a:rPr lang="en-CA" i="1" dirty="0">
                <a:highlight>
                  <a:srgbClr val="FFFF00"/>
                </a:highlight>
              </a:rPr>
              <a:t>operation</a:t>
            </a:r>
            <a:r>
              <a:rPr lang="en-CA" dirty="0"/>
              <a:t> of an informational system (</a:t>
            </a:r>
            <a:r>
              <a:rPr lang="en-CA" b="1" dirty="0">
                <a:solidFill>
                  <a:schemeClr val="bg2">
                    <a:lumMod val="25000"/>
                  </a:schemeClr>
                </a:solidFill>
              </a:rPr>
              <a:t>this is the Enterprise</a:t>
            </a:r>
            <a:r>
              <a:rPr lang="en-CA" dirty="0"/>
              <a:t>):</a:t>
            </a:r>
          </a:p>
        </p:txBody>
      </p:sp>
      <p:sp>
        <p:nvSpPr>
          <p:cNvPr id="3" name="Content Placeholder 2">
            <a:extLst>
              <a:ext uri="{FF2B5EF4-FFF2-40B4-BE49-F238E27FC236}">
                <a16:creationId xmlns:a16="http://schemas.microsoft.com/office/drawing/2014/main" id="{DB0B4FE2-FE03-4F78-8DFE-44B4CF56381F}"/>
              </a:ext>
            </a:extLst>
          </p:cNvPr>
          <p:cNvSpPr>
            <a:spLocks noGrp="1"/>
          </p:cNvSpPr>
          <p:nvPr>
            <p:ph idx="1"/>
          </p:nvPr>
        </p:nvSpPr>
        <p:spPr>
          <a:xfrm>
            <a:off x="838200" y="2809703"/>
            <a:ext cx="10515600" cy="3367260"/>
          </a:xfrm>
        </p:spPr>
        <p:txBody>
          <a:bodyPr>
            <a:normAutofit lnSpcReduction="10000"/>
          </a:bodyPr>
          <a:lstStyle/>
          <a:p>
            <a:r>
              <a:rPr lang="en-CA" dirty="0"/>
              <a:t>Unified Process is our toolset, our development methodology, for doing modeling: </a:t>
            </a:r>
          </a:p>
          <a:p>
            <a:r>
              <a:rPr lang="en-CA" dirty="0"/>
              <a:t>UML is the notational language we use to do the Object Oriented Analysis and Design of the business processes that make up the Enterprise</a:t>
            </a:r>
          </a:p>
          <a:p>
            <a:r>
              <a:rPr lang="en-CA" dirty="0"/>
              <a:t>The “magic connector”, the engine that makes it work, to connect the text descriptions of the business processes [Use Cases] to our Java Code is called: </a:t>
            </a:r>
          </a:p>
        </p:txBody>
      </p:sp>
    </p:spTree>
    <p:extLst>
      <p:ext uri="{BB962C8B-B14F-4D97-AF65-F5344CB8AC3E}">
        <p14:creationId xmlns:p14="http://schemas.microsoft.com/office/powerpoint/2010/main" val="55361128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680E-1952-4F4F-B96A-988B06B97916}"/>
              </a:ext>
            </a:extLst>
          </p:cNvPr>
          <p:cNvSpPr>
            <a:spLocks noGrp="1"/>
          </p:cNvSpPr>
          <p:nvPr>
            <p:ph type="title"/>
          </p:nvPr>
        </p:nvSpPr>
        <p:spPr>
          <a:xfrm>
            <a:off x="838200" y="365125"/>
            <a:ext cx="10515600" cy="767389"/>
          </a:xfrm>
          <a:solidFill>
            <a:schemeClr val="bg2">
              <a:lumMod val="75000"/>
            </a:schemeClr>
          </a:solidFill>
        </p:spPr>
        <p:txBody>
          <a:bodyPr/>
          <a:lstStyle/>
          <a:p>
            <a:r>
              <a:rPr lang="en-CA" dirty="0"/>
              <a:t>Modelling the Enterprise with Java</a:t>
            </a:r>
          </a:p>
        </p:txBody>
      </p:sp>
      <p:sp>
        <p:nvSpPr>
          <p:cNvPr id="3" name="Content Placeholder 2">
            <a:extLst>
              <a:ext uri="{FF2B5EF4-FFF2-40B4-BE49-F238E27FC236}">
                <a16:creationId xmlns:a16="http://schemas.microsoft.com/office/drawing/2014/main" id="{9117E8FC-58A9-44F0-B908-A20605C00857}"/>
              </a:ext>
            </a:extLst>
          </p:cNvPr>
          <p:cNvSpPr>
            <a:spLocks noGrp="1"/>
          </p:cNvSpPr>
          <p:nvPr>
            <p:ph idx="1"/>
          </p:nvPr>
        </p:nvSpPr>
        <p:spPr>
          <a:xfrm>
            <a:off x="838200" y="1241570"/>
            <a:ext cx="10515600" cy="4784391"/>
          </a:xfrm>
        </p:spPr>
        <p:txBody>
          <a:bodyPr/>
          <a:lstStyle/>
          <a:p>
            <a:pPr marL="0" indent="0">
              <a:buNone/>
            </a:pPr>
            <a:r>
              <a:rPr lang="en-CA" u="sng" dirty="0">
                <a:solidFill>
                  <a:schemeClr val="accent3">
                    <a:lumMod val="50000"/>
                  </a:schemeClr>
                </a:solidFill>
              </a:rPr>
              <a:t>Core Concepts:</a:t>
            </a:r>
          </a:p>
          <a:p>
            <a:r>
              <a:rPr lang="en-CA" dirty="0"/>
              <a:t>The Model View Controller design pattern and the 3 tier architecture deployment pattern</a:t>
            </a:r>
          </a:p>
          <a:p>
            <a:r>
              <a:rPr lang="en-CA" dirty="0"/>
              <a:t>SOAP: Simple Object Access protocol: like HTTP and Email are </a:t>
            </a:r>
            <a:r>
              <a:rPr lang="en-CA" dirty="0" err="1"/>
              <a:t>protcols</a:t>
            </a:r>
            <a:endParaRPr lang="en-CA" dirty="0"/>
          </a:p>
          <a:p>
            <a:r>
              <a:rPr lang="en-CA" dirty="0"/>
              <a:t>Web Services Description Language WSDL</a:t>
            </a:r>
          </a:p>
          <a:p>
            <a:r>
              <a:rPr lang="en-CA" dirty="0"/>
              <a:t>Representational State Transfer: REST</a:t>
            </a:r>
          </a:p>
          <a:p>
            <a:r>
              <a:rPr lang="en-CA" dirty="0"/>
              <a:t>Learning to think in terms of Service Oriented Architectures compared to the old paradigm of Code Oriented Architectures.</a:t>
            </a:r>
          </a:p>
        </p:txBody>
      </p:sp>
    </p:spTree>
    <p:extLst>
      <p:ext uri="{BB962C8B-B14F-4D97-AF65-F5344CB8AC3E}">
        <p14:creationId xmlns:p14="http://schemas.microsoft.com/office/powerpoint/2010/main" val="121439536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1717-D646-4446-B255-DFBF4436CBBA}"/>
              </a:ext>
            </a:extLst>
          </p:cNvPr>
          <p:cNvSpPr>
            <a:spLocks noGrp="1"/>
          </p:cNvSpPr>
          <p:nvPr>
            <p:ph type="title"/>
          </p:nvPr>
        </p:nvSpPr>
        <p:spPr/>
        <p:txBody>
          <a:bodyPr/>
          <a:lstStyle/>
          <a:p>
            <a:r>
              <a:rPr lang="en-CA" dirty="0"/>
              <a:t>The 3 prerequisite areas of knowledge we will be using in the Course:</a:t>
            </a:r>
          </a:p>
        </p:txBody>
      </p:sp>
      <p:sp>
        <p:nvSpPr>
          <p:cNvPr id="3" name="Content Placeholder 2">
            <a:extLst>
              <a:ext uri="{FF2B5EF4-FFF2-40B4-BE49-F238E27FC236}">
                <a16:creationId xmlns:a16="http://schemas.microsoft.com/office/drawing/2014/main" id="{00FE0DDB-E389-4724-9666-AAE909FD0D6E}"/>
              </a:ext>
            </a:extLst>
          </p:cNvPr>
          <p:cNvSpPr>
            <a:spLocks noGrp="1"/>
          </p:cNvSpPr>
          <p:nvPr>
            <p:ph idx="1"/>
          </p:nvPr>
        </p:nvSpPr>
        <p:spPr>
          <a:xfrm>
            <a:off x="838200" y="1750811"/>
            <a:ext cx="10515600" cy="4351338"/>
          </a:xfrm>
          <a:solidFill>
            <a:schemeClr val="accent1">
              <a:lumMod val="60000"/>
              <a:lumOff val="40000"/>
            </a:schemeClr>
          </a:solidFill>
          <a:ln>
            <a:solidFill>
              <a:schemeClr val="accent1">
                <a:lumMod val="40000"/>
                <a:lumOff val="60000"/>
              </a:schemeClr>
            </a:solidFill>
          </a:ln>
        </p:spPr>
        <p:txBody>
          <a:bodyPr/>
          <a:lstStyle/>
          <a:p>
            <a:r>
              <a:rPr lang="en-CA" dirty="0"/>
              <a:t>Java programming and Object Oriented Design</a:t>
            </a:r>
          </a:p>
          <a:p>
            <a:r>
              <a:rPr lang="en-CA" dirty="0"/>
              <a:t>TCP / IP networking</a:t>
            </a:r>
          </a:p>
          <a:p>
            <a:r>
              <a:rPr lang="en-CA" dirty="0"/>
              <a:t>Database skills (SQL and NO SQL data stores)</a:t>
            </a:r>
          </a:p>
        </p:txBody>
      </p:sp>
    </p:spTree>
    <p:extLst>
      <p:ext uri="{BB962C8B-B14F-4D97-AF65-F5344CB8AC3E}">
        <p14:creationId xmlns:p14="http://schemas.microsoft.com/office/powerpoint/2010/main" val="28357962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21CA-1AE1-471E-8E1F-96555BECEC13}"/>
              </a:ext>
            </a:extLst>
          </p:cNvPr>
          <p:cNvSpPr>
            <a:spLocks noGrp="1"/>
          </p:cNvSpPr>
          <p:nvPr>
            <p:ph type="title"/>
          </p:nvPr>
        </p:nvSpPr>
        <p:spPr>
          <a:xfrm>
            <a:off x="537114" y="75887"/>
            <a:ext cx="10515600" cy="1325563"/>
          </a:xfrm>
          <a:solidFill>
            <a:schemeClr val="tx2"/>
          </a:solidFill>
        </p:spPr>
        <p:txBody>
          <a:bodyPr/>
          <a:lstStyle/>
          <a:p>
            <a:r>
              <a:rPr lang="en-CA" dirty="0">
                <a:solidFill>
                  <a:schemeClr val="bg1"/>
                </a:solidFill>
              </a:rPr>
              <a:t>You will be learning to use the Unified Process methodology (Agile) of Software Engineering</a:t>
            </a:r>
          </a:p>
        </p:txBody>
      </p:sp>
      <p:pic>
        <p:nvPicPr>
          <p:cNvPr id="5" name="Picture 4">
            <a:extLst>
              <a:ext uri="{FF2B5EF4-FFF2-40B4-BE49-F238E27FC236}">
                <a16:creationId xmlns:a16="http://schemas.microsoft.com/office/drawing/2014/main" id="{1F3B1F20-A3A3-41F0-B8F1-47498617D2F3}"/>
              </a:ext>
            </a:extLst>
          </p:cNvPr>
          <p:cNvPicPr>
            <a:picLocks noChangeAspect="1"/>
          </p:cNvPicPr>
          <p:nvPr/>
        </p:nvPicPr>
        <p:blipFill>
          <a:blip r:embed="rId2"/>
          <a:stretch>
            <a:fillRect/>
          </a:stretch>
        </p:blipFill>
        <p:spPr>
          <a:xfrm>
            <a:off x="537114" y="1579009"/>
            <a:ext cx="7156859" cy="4403035"/>
          </a:xfrm>
          <a:prstGeom prst="rect">
            <a:avLst/>
          </a:prstGeom>
        </p:spPr>
      </p:pic>
      <p:sp>
        <p:nvSpPr>
          <p:cNvPr id="6" name="TextBox 5">
            <a:extLst>
              <a:ext uri="{FF2B5EF4-FFF2-40B4-BE49-F238E27FC236}">
                <a16:creationId xmlns:a16="http://schemas.microsoft.com/office/drawing/2014/main" id="{8A0FF579-6506-4645-961A-8DCD1F11CAFD}"/>
              </a:ext>
            </a:extLst>
          </p:cNvPr>
          <p:cNvSpPr txBox="1"/>
          <p:nvPr/>
        </p:nvSpPr>
        <p:spPr>
          <a:xfrm>
            <a:off x="7693973" y="1579009"/>
            <a:ext cx="4135038" cy="4801314"/>
          </a:xfrm>
          <a:prstGeom prst="rect">
            <a:avLst/>
          </a:prstGeom>
          <a:noFill/>
        </p:spPr>
        <p:txBody>
          <a:bodyPr wrap="square" rtlCol="0">
            <a:spAutoFit/>
          </a:bodyPr>
          <a:lstStyle/>
          <a:p>
            <a:r>
              <a:rPr lang="en-CA" dirty="0"/>
              <a:t>How do we do unified process (also: Watch my Video):</a:t>
            </a:r>
          </a:p>
          <a:p>
            <a:endParaRPr lang="en-CA" dirty="0"/>
          </a:p>
          <a:p>
            <a:pPr marL="342900" indent="-342900">
              <a:buAutoNum type="arabicPeriod"/>
            </a:pPr>
            <a:r>
              <a:rPr lang="en-CA" sz="1400" dirty="0"/>
              <a:t>We </a:t>
            </a:r>
            <a:r>
              <a:rPr lang="en-CA" sz="1400" dirty="0">
                <a:solidFill>
                  <a:schemeClr val="accent1"/>
                </a:solidFill>
              </a:rPr>
              <a:t>interview the Business Users to find out: The User Stories</a:t>
            </a:r>
          </a:p>
          <a:p>
            <a:pPr marL="342900" indent="-342900">
              <a:buAutoNum type="arabicPeriod"/>
            </a:pPr>
            <a:r>
              <a:rPr lang="en-CA" sz="1400" dirty="0"/>
              <a:t>Once we gather the </a:t>
            </a:r>
            <a:r>
              <a:rPr lang="en-CA" sz="1400" b="1" dirty="0">
                <a:solidFill>
                  <a:srgbClr val="C00000"/>
                </a:solidFill>
              </a:rPr>
              <a:t>User Stories</a:t>
            </a:r>
            <a:r>
              <a:rPr lang="en-CA" sz="1400" dirty="0"/>
              <a:t>: we go back to our office: We push together all the stories and we synthetize all those versions of reality into one comprehensive </a:t>
            </a:r>
            <a:r>
              <a:rPr lang="en-CA" sz="1400" b="1" dirty="0"/>
              <a:t>list of requirements.</a:t>
            </a:r>
          </a:p>
          <a:p>
            <a:pPr marL="342900" indent="-342900">
              <a:buAutoNum type="arabicPeriod"/>
            </a:pPr>
            <a:r>
              <a:rPr lang="en-CA" sz="1400" dirty="0"/>
              <a:t>From our List of requirements: we generate Use Cases: </a:t>
            </a:r>
            <a:r>
              <a:rPr lang="en-US" sz="1400" dirty="0"/>
              <a:t>use case = a highly formalized description of a business process</a:t>
            </a:r>
          </a:p>
          <a:p>
            <a:pPr marL="342900" indent="-342900">
              <a:buAutoNum type="arabicPeriod"/>
            </a:pPr>
            <a:r>
              <a:rPr lang="en-US" sz="1400" dirty="0"/>
              <a:t>From our Use Cases: We create a UML Diagram</a:t>
            </a:r>
          </a:p>
          <a:p>
            <a:pPr marL="342900" indent="-342900">
              <a:buAutoNum type="arabicPeriod"/>
            </a:pPr>
            <a:r>
              <a:rPr lang="en-US" sz="1400" dirty="0"/>
              <a:t>We study our UML Diagram: from there: we forward generate JAVA CLASSES: THIS IS CALLED FORWARD CODE Engineering.</a:t>
            </a:r>
          </a:p>
          <a:p>
            <a:pPr marL="342900" indent="-342900">
              <a:buAutoNum type="arabicPeriod"/>
            </a:pPr>
            <a:r>
              <a:rPr lang="en-US" sz="1400" dirty="0"/>
              <a:t>We can also look at Java Code and write UML diagrams to describe it: This is called REVERSE Engineering.</a:t>
            </a:r>
          </a:p>
          <a:p>
            <a:pPr marL="342900" indent="-342900">
              <a:buAutoNum type="arabicPeriod"/>
            </a:pPr>
            <a:r>
              <a:rPr lang="en-US" sz="1400" dirty="0"/>
              <a:t>Roundtrip Engineering is moving between those 2 domains.</a:t>
            </a:r>
            <a:endParaRPr lang="en-CA" sz="1400" dirty="0"/>
          </a:p>
        </p:txBody>
      </p:sp>
    </p:spTree>
    <p:extLst>
      <p:ext uri="{BB962C8B-B14F-4D97-AF65-F5344CB8AC3E}">
        <p14:creationId xmlns:p14="http://schemas.microsoft.com/office/powerpoint/2010/main" val="1078049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D214-E7E9-6711-6519-69C7FB9C6A09}"/>
              </a:ext>
            </a:extLst>
          </p:cNvPr>
          <p:cNvSpPr>
            <a:spLocks noGrp="1"/>
          </p:cNvSpPr>
          <p:nvPr>
            <p:ph type="title"/>
          </p:nvPr>
        </p:nvSpPr>
        <p:spPr>
          <a:xfrm>
            <a:off x="838200" y="215656"/>
            <a:ext cx="10515600" cy="1325563"/>
          </a:xfrm>
          <a:solidFill>
            <a:schemeClr val="accent3">
              <a:lumMod val="20000"/>
              <a:lumOff val="80000"/>
            </a:schemeClr>
          </a:solidFill>
        </p:spPr>
        <p:txBody>
          <a:bodyPr>
            <a:normAutofit fontScale="90000"/>
          </a:bodyPr>
          <a:lstStyle/>
          <a:p>
            <a:r>
              <a:rPr lang="en-US" sz="3600" dirty="0">
                <a:solidFill>
                  <a:srgbClr val="202122"/>
                </a:solidFill>
                <a:latin typeface="Lato" panose="020F0502020204030203" pitchFamily="34" charset="0"/>
              </a:rPr>
              <a:t>What roles do the protocols of SOAP and WSDL play in the building the Service Oriented Architecture:</a:t>
            </a:r>
            <a:endParaRPr lang="en-CA" dirty="0"/>
          </a:p>
        </p:txBody>
      </p:sp>
      <p:sp>
        <p:nvSpPr>
          <p:cNvPr id="3" name="Content Placeholder 2">
            <a:extLst>
              <a:ext uri="{FF2B5EF4-FFF2-40B4-BE49-F238E27FC236}">
                <a16:creationId xmlns:a16="http://schemas.microsoft.com/office/drawing/2014/main" id="{2899BE04-4ECD-2E49-B8A2-B6EAC4233264}"/>
              </a:ext>
            </a:extLst>
          </p:cNvPr>
          <p:cNvSpPr>
            <a:spLocks noGrp="1"/>
          </p:cNvSpPr>
          <p:nvPr>
            <p:ph idx="1"/>
          </p:nvPr>
        </p:nvSpPr>
        <p:spPr>
          <a:xfrm>
            <a:off x="838200" y="1825625"/>
            <a:ext cx="10515600" cy="4667250"/>
          </a:xfrm>
        </p:spPr>
        <p:txBody>
          <a:bodyPr>
            <a:normAutofit fontScale="77500" lnSpcReduction="20000"/>
          </a:bodyPr>
          <a:lstStyle/>
          <a:p>
            <a:pPr marL="0" indent="0" algn="l">
              <a:lnSpc>
                <a:spcPct val="120000"/>
              </a:lnSpc>
              <a:buNone/>
            </a:pPr>
            <a:r>
              <a:rPr lang="en-US" b="0" i="0" dirty="0">
                <a:solidFill>
                  <a:srgbClr val="202122"/>
                </a:solidFill>
                <a:effectLst/>
                <a:latin typeface="Kokila" panose="020B0502040204020203" pitchFamily="34" charset="0"/>
                <a:cs typeface="Kokila" panose="020B0502040204020203" pitchFamily="34" charset="0"/>
              </a:rPr>
              <a:t>SOAP</a:t>
            </a:r>
            <a:br>
              <a:rPr lang="en-US" b="0" i="0" dirty="0">
                <a:solidFill>
                  <a:srgbClr val="202122"/>
                </a:solidFill>
                <a:effectLst/>
                <a:latin typeface="Kokila" panose="020B0502040204020203" pitchFamily="34" charset="0"/>
                <a:cs typeface="Kokila" panose="020B0502040204020203" pitchFamily="34" charset="0"/>
              </a:rPr>
            </a:br>
            <a:r>
              <a:rPr lang="en-US" b="0" i="0" dirty="0">
                <a:solidFill>
                  <a:srgbClr val="202122"/>
                </a:solidFill>
                <a:effectLst/>
                <a:latin typeface="Kokila" panose="020B0502040204020203" pitchFamily="34" charset="0"/>
                <a:cs typeface="Kokila" panose="020B0502040204020203" pitchFamily="34" charset="0"/>
              </a:rPr>
              <a:t>It specifies the usage of XML for request and response parameters while utilizing HTTP as a transport protocol.</a:t>
            </a:r>
            <a:br>
              <a:rPr lang="en-US" b="0" i="0" dirty="0">
                <a:solidFill>
                  <a:srgbClr val="202122"/>
                </a:solidFill>
                <a:effectLst/>
                <a:latin typeface="Kokila" panose="020B0502040204020203" pitchFamily="34" charset="0"/>
                <a:cs typeface="Kokila" panose="020B0502040204020203" pitchFamily="34" charset="0"/>
              </a:rPr>
            </a:br>
            <a:r>
              <a:rPr lang="en-US" b="0" i="0" dirty="0">
                <a:solidFill>
                  <a:srgbClr val="202122"/>
                </a:solidFill>
                <a:effectLst/>
                <a:latin typeface="Kokila" panose="020B0502040204020203" pitchFamily="34" charset="0"/>
                <a:cs typeface="Kokila" panose="020B0502040204020203" pitchFamily="34" charset="0"/>
              </a:rPr>
              <a:t>Provides a wire protocol that specifies the structure of service-related communications as they are exchanged over the Internet.</a:t>
            </a:r>
            <a:br>
              <a:rPr lang="en-US" b="0" i="0" dirty="0">
                <a:solidFill>
                  <a:srgbClr val="202122"/>
                </a:solidFill>
                <a:effectLst/>
                <a:latin typeface="Kokila" panose="020B0502040204020203" pitchFamily="34" charset="0"/>
                <a:cs typeface="Kokila" panose="020B0502040204020203" pitchFamily="34" charset="0"/>
              </a:rPr>
            </a:br>
            <a:r>
              <a:rPr lang="en-US" b="0" i="0" dirty="0">
                <a:solidFill>
                  <a:srgbClr val="202122"/>
                </a:solidFill>
                <a:effectLst/>
                <a:latin typeface="Kokila" panose="020B0502040204020203" pitchFamily="34" charset="0"/>
                <a:cs typeface="Kokila" panose="020B0502040204020203" pitchFamily="34" charset="0"/>
              </a:rPr>
              <a:t>SOAP provides a stateless programming architecture and uses HTTP to deliver XML-encoded </a:t>
            </a:r>
            <a:r>
              <a:rPr lang="en-US" b="0" i="0" dirty="0" err="1">
                <a:solidFill>
                  <a:srgbClr val="202122"/>
                </a:solidFill>
                <a:effectLst/>
                <a:latin typeface="Kokila" panose="020B0502040204020203" pitchFamily="34" charset="0"/>
                <a:cs typeface="Kokila" panose="020B0502040204020203" pitchFamily="34" charset="0"/>
              </a:rPr>
              <a:t>serialised</a:t>
            </a:r>
            <a:r>
              <a:rPr lang="en-US" b="0" i="0" dirty="0">
                <a:solidFill>
                  <a:srgbClr val="202122"/>
                </a:solidFill>
                <a:effectLst/>
                <a:latin typeface="Kokila" panose="020B0502040204020203" pitchFamily="34" charset="0"/>
                <a:cs typeface="Kokila" panose="020B0502040204020203" pitchFamily="34" charset="0"/>
              </a:rPr>
              <a:t> method argument data from system to system (one-way message exchange paradigm)</a:t>
            </a:r>
            <a:br>
              <a:rPr lang="en-US" b="0" i="0" dirty="0">
                <a:solidFill>
                  <a:srgbClr val="202122"/>
                </a:solidFill>
                <a:effectLst/>
                <a:latin typeface="Kokila" panose="020B0502040204020203" pitchFamily="34" charset="0"/>
                <a:cs typeface="Kokila" panose="020B0502040204020203" pitchFamily="34" charset="0"/>
              </a:rPr>
            </a:br>
            <a:r>
              <a:rPr lang="en-US" b="0" i="0" dirty="0">
                <a:solidFill>
                  <a:srgbClr val="202122"/>
                </a:solidFill>
                <a:effectLst/>
                <a:latin typeface="Kokila" panose="020B0502040204020203" pitchFamily="34" charset="0"/>
                <a:cs typeface="Kokila" panose="020B0502040204020203" pitchFamily="34" charset="0"/>
              </a:rPr>
              <a:t>SOAP is perhaps the most interoperable wire protocol developed, thanks to XML and HTTP.</a:t>
            </a:r>
          </a:p>
          <a:p>
            <a:pPr marL="0" indent="0" algn="l">
              <a:lnSpc>
                <a:spcPct val="120000"/>
              </a:lnSpc>
              <a:buNone/>
            </a:pPr>
            <a:r>
              <a:rPr lang="en-US" b="0" i="0" dirty="0">
                <a:solidFill>
                  <a:srgbClr val="202122"/>
                </a:solidFill>
                <a:effectLst/>
                <a:latin typeface="Kokila" panose="020B0502040204020203" pitchFamily="34" charset="0"/>
                <a:cs typeface="Kokila" panose="020B0502040204020203" pitchFamily="34" charset="0"/>
              </a:rPr>
              <a:t>WSDL</a:t>
            </a:r>
            <a:br>
              <a:rPr lang="en-US" b="0" i="0" dirty="0">
                <a:solidFill>
                  <a:srgbClr val="202122"/>
                </a:solidFill>
                <a:effectLst/>
                <a:latin typeface="Kokila" panose="020B0502040204020203" pitchFamily="34" charset="0"/>
                <a:cs typeface="Kokila" panose="020B0502040204020203" pitchFamily="34" charset="0"/>
              </a:rPr>
            </a:br>
            <a:r>
              <a:rPr lang="en-US" b="0" i="0" dirty="0">
                <a:solidFill>
                  <a:srgbClr val="202122"/>
                </a:solidFill>
                <a:effectLst/>
                <a:latin typeface="Kokila" panose="020B0502040204020203" pitchFamily="34" charset="0"/>
                <a:cs typeface="Kokila" panose="020B0502040204020203" pitchFamily="34" charset="0"/>
              </a:rPr>
              <a:t>It is a service representation language that is used to express the specifics of the whole interface offered by web services in order to use a web service.</a:t>
            </a:r>
            <a:br>
              <a:rPr lang="en-US" b="0" i="0" dirty="0">
                <a:solidFill>
                  <a:srgbClr val="202122"/>
                </a:solidFill>
                <a:effectLst/>
                <a:latin typeface="Kokila" panose="020B0502040204020203" pitchFamily="34" charset="0"/>
                <a:cs typeface="Kokila" panose="020B0502040204020203" pitchFamily="34" charset="0"/>
              </a:rPr>
            </a:br>
            <a:r>
              <a:rPr lang="en-US" b="0" i="0" dirty="0">
                <a:solidFill>
                  <a:srgbClr val="202122"/>
                </a:solidFill>
                <a:effectLst/>
                <a:latin typeface="Kokila" panose="020B0502040204020203" pitchFamily="34" charset="0"/>
                <a:cs typeface="Kokila" panose="020B0502040204020203" pitchFamily="34" charset="0"/>
              </a:rPr>
              <a:t>It is also an XML-based specification template for expressing a web service's public interface.</a:t>
            </a:r>
            <a:br>
              <a:rPr lang="en-US" b="0" i="0" dirty="0">
                <a:solidFill>
                  <a:srgbClr val="202122"/>
                </a:solidFill>
                <a:effectLst/>
                <a:latin typeface="Kokila" panose="020B0502040204020203" pitchFamily="34" charset="0"/>
                <a:cs typeface="Kokila" panose="020B0502040204020203" pitchFamily="34" charset="0"/>
              </a:rPr>
            </a:br>
            <a:r>
              <a:rPr lang="en-US" b="0" i="0" dirty="0">
                <a:solidFill>
                  <a:srgbClr val="202122"/>
                </a:solidFill>
                <a:effectLst/>
                <a:latin typeface="Kokila" panose="020B0502040204020203" pitchFamily="34" charset="0"/>
                <a:cs typeface="Kokila" panose="020B0502040204020203" pitchFamily="34" charset="0"/>
              </a:rPr>
              <a:t>The service provider can provide to the service requestor all specifications for invoking a web service.</a:t>
            </a:r>
          </a:p>
          <a:p>
            <a:endParaRPr lang="en-CA" dirty="0"/>
          </a:p>
        </p:txBody>
      </p:sp>
    </p:spTree>
    <p:extLst>
      <p:ext uri="{BB962C8B-B14F-4D97-AF65-F5344CB8AC3E}">
        <p14:creationId xmlns:p14="http://schemas.microsoft.com/office/powerpoint/2010/main" val="1234155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F1CC-0793-442F-BD68-C3C673131BC8}"/>
              </a:ext>
            </a:extLst>
          </p:cNvPr>
          <p:cNvSpPr>
            <a:spLocks noGrp="1"/>
          </p:cNvSpPr>
          <p:nvPr>
            <p:ph type="title"/>
          </p:nvPr>
        </p:nvSpPr>
        <p:spPr>
          <a:xfrm>
            <a:off x="838200" y="365125"/>
            <a:ext cx="10515600" cy="800945"/>
          </a:xfrm>
          <a:solidFill>
            <a:schemeClr val="accent1">
              <a:lumMod val="75000"/>
            </a:schemeClr>
          </a:solidFill>
        </p:spPr>
        <p:txBody>
          <a:bodyPr/>
          <a:lstStyle/>
          <a:p>
            <a:r>
              <a:rPr lang="en-CA" dirty="0">
                <a:solidFill>
                  <a:schemeClr val="accent4"/>
                </a:solidFill>
              </a:rPr>
              <a:t>Learning Resources:</a:t>
            </a:r>
          </a:p>
        </p:txBody>
      </p:sp>
      <p:sp>
        <p:nvSpPr>
          <p:cNvPr id="3" name="Content Placeholder 2">
            <a:extLst>
              <a:ext uri="{FF2B5EF4-FFF2-40B4-BE49-F238E27FC236}">
                <a16:creationId xmlns:a16="http://schemas.microsoft.com/office/drawing/2014/main" id="{A4FADF03-105E-4F36-8E8F-1DD0E05A3A8A}"/>
              </a:ext>
            </a:extLst>
          </p:cNvPr>
          <p:cNvSpPr>
            <a:spLocks noGrp="1"/>
          </p:cNvSpPr>
          <p:nvPr>
            <p:ph idx="1"/>
          </p:nvPr>
        </p:nvSpPr>
        <p:spPr>
          <a:xfrm>
            <a:off x="838200" y="1400961"/>
            <a:ext cx="10515600" cy="4776002"/>
          </a:xfrm>
        </p:spPr>
        <p:txBody>
          <a:bodyPr>
            <a:normAutofit/>
          </a:bodyPr>
          <a:lstStyle/>
          <a:p>
            <a:r>
              <a:rPr lang="en-CA" dirty="0"/>
              <a:t>Visual Learning Roadmap:</a:t>
            </a:r>
          </a:p>
          <a:p>
            <a:r>
              <a:rPr lang="en-CA" sz="1400" dirty="0">
                <a:hlinkClick r:id="rId2"/>
              </a:rPr>
              <a:t>https://share.mindmanager.com/#publish/J2d5c61m9zDF0vm6ispDanT7_OmBRCLAdVL7biyK</a:t>
            </a:r>
            <a:endParaRPr lang="en-CA" sz="1400" dirty="0"/>
          </a:p>
          <a:p>
            <a:r>
              <a:rPr lang="en-CA" dirty="0"/>
              <a:t>Latex Text Book:</a:t>
            </a:r>
          </a:p>
          <a:p>
            <a:r>
              <a:rPr lang="en-CA" dirty="0">
                <a:hlinkClick r:id="rId3"/>
              </a:rPr>
              <a:t>https://www.overleaf.com/read/sttdwjtyvtzg</a:t>
            </a:r>
            <a:r>
              <a:rPr lang="en-CA" dirty="0"/>
              <a:t> </a:t>
            </a:r>
          </a:p>
          <a:p>
            <a:r>
              <a:rPr lang="en-CA" dirty="0"/>
              <a:t>Google Docs Lectures Notes</a:t>
            </a:r>
          </a:p>
          <a:p>
            <a:r>
              <a:rPr lang="en-CA" dirty="0"/>
              <a:t>Lecturing: Dragon Diction: Voice to Text transcription of Lectures:</a:t>
            </a:r>
          </a:p>
          <a:p>
            <a:r>
              <a:rPr lang="en-CA" dirty="0">
                <a:hlinkClick r:id="rId4"/>
              </a:rPr>
              <a:t>https://docs.google.com/document/d/1ZoETXjRLi3kR2LGngMJZX75PB9yyJoOPzwZ9scd1z0Y/edit?usp=sharing</a:t>
            </a:r>
            <a:r>
              <a:rPr lang="en-CA" dirty="0"/>
              <a:t> </a:t>
            </a:r>
          </a:p>
          <a:p>
            <a:r>
              <a:rPr lang="en-CA" dirty="0"/>
              <a:t>My YouTube Channel:</a:t>
            </a:r>
          </a:p>
          <a:p>
            <a:r>
              <a:rPr lang="en-CA" dirty="0">
                <a:hlinkClick r:id="rId5"/>
              </a:rPr>
              <a:t>https://www.youtube.com/channel/UC4CgwQujHFc90ujjWVeX_rw</a:t>
            </a:r>
            <a:endParaRPr lang="en-CA" dirty="0"/>
          </a:p>
        </p:txBody>
      </p:sp>
    </p:spTree>
    <p:extLst>
      <p:ext uri="{BB962C8B-B14F-4D97-AF65-F5344CB8AC3E}">
        <p14:creationId xmlns:p14="http://schemas.microsoft.com/office/powerpoint/2010/main" val="49532029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C18B-09F1-45E4-8A96-D46820ECC4B5}"/>
              </a:ext>
            </a:extLst>
          </p:cNvPr>
          <p:cNvSpPr>
            <a:spLocks noGrp="1"/>
          </p:cNvSpPr>
          <p:nvPr>
            <p:ph type="title"/>
          </p:nvPr>
        </p:nvSpPr>
        <p:spPr>
          <a:xfrm>
            <a:off x="838200" y="365125"/>
            <a:ext cx="10515600" cy="683499"/>
          </a:xfrm>
          <a:solidFill>
            <a:schemeClr val="accent2"/>
          </a:solidFill>
        </p:spPr>
        <p:txBody>
          <a:bodyPr>
            <a:normAutofit fontScale="90000"/>
          </a:bodyPr>
          <a:lstStyle/>
          <a:p>
            <a:r>
              <a:rPr lang="en-CA" dirty="0"/>
              <a:t>What exactly IS Java Enterprise Modelling:</a:t>
            </a:r>
          </a:p>
        </p:txBody>
      </p:sp>
      <p:sp>
        <p:nvSpPr>
          <p:cNvPr id="3" name="Content Placeholder 2">
            <a:extLst>
              <a:ext uri="{FF2B5EF4-FFF2-40B4-BE49-F238E27FC236}">
                <a16:creationId xmlns:a16="http://schemas.microsoft.com/office/drawing/2014/main" id="{CC58A72C-9519-43FE-AF78-3E984B165B1B}"/>
              </a:ext>
            </a:extLst>
          </p:cNvPr>
          <p:cNvSpPr>
            <a:spLocks noGrp="1"/>
          </p:cNvSpPr>
          <p:nvPr>
            <p:ph idx="1"/>
          </p:nvPr>
        </p:nvSpPr>
        <p:spPr>
          <a:xfrm>
            <a:off x="838200" y="1149292"/>
            <a:ext cx="10515600" cy="5002504"/>
          </a:xfrm>
        </p:spPr>
        <p:txBody>
          <a:bodyPr/>
          <a:lstStyle/>
          <a:p>
            <a:r>
              <a:rPr lang="en-CA" dirty="0"/>
              <a:t>What is the Enterprise?</a:t>
            </a:r>
          </a:p>
          <a:p>
            <a:r>
              <a:rPr lang="en-CA" dirty="0"/>
              <a:t>Enterprise is a LARGE SCALE BUSINESS: thousands of employees, operates in many countries; large scale: in the range of millions of dollars a year in business</a:t>
            </a:r>
          </a:p>
          <a:p>
            <a:r>
              <a:rPr lang="en-CA" dirty="0"/>
              <a:t>Enterprise = the collection of business processes that make the business work/operate/able to execute</a:t>
            </a:r>
          </a:p>
          <a:p>
            <a:r>
              <a:rPr lang="en-CA" dirty="0"/>
              <a:t>Business Processes are physical, logical, or informational work flows that organize our resources to produce useful and profitable </a:t>
            </a:r>
            <a:r>
              <a:rPr lang="en-CA" b="1" dirty="0">
                <a:solidFill>
                  <a:srgbClr val="0070C0"/>
                </a:solidFill>
              </a:rPr>
              <a:t>work product</a:t>
            </a:r>
          </a:p>
        </p:txBody>
      </p:sp>
    </p:spTree>
    <p:extLst>
      <p:ext uri="{BB962C8B-B14F-4D97-AF65-F5344CB8AC3E}">
        <p14:creationId xmlns:p14="http://schemas.microsoft.com/office/powerpoint/2010/main" val="23156546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C18B-09F1-45E4-8A96-D46820ECC4B5}"/>
              </a:ext>
            </a:extLst>
          </p:cNvPr>
          <p:cNvSpPr>
            <a:spLocks noGrp="1"/>
          </p:cNvSpPr>
          <p:nvPr>
            <p:ph type="title"/>
          </p:nvPr>
        </p:nvSpPr>
        <p:spPr>
          <a:xfrm>
            <a:off x="838200" y="365125"/>
            <a:ext cx="10515600" cy="683499"/>
          </a:xfrm>
          <a:solidFill>
            <a:schemeClr val="accent2"/>
          </a:solidFill>
        </p:spPr>
        <p:txBody>
          <a:bodyPr>
            <a:normAutofit fontScale="90000"/>
          </a:bodyPr>
          <a:lstStyle/>
          <a:p>
            <a:r>
              <a:rPr lang="en-CA" dirty="0"/>
              <a:t>What exactly IS Java Enterprise Modelling:</a:t>
            </a:r>
          </a:p>
        </p:txBody>
      </p:sp>
      <p:sp>
        <p:nvSpPr>
          <p:cNvPr id="4" name="Wave 3">
            <a:extLst>
              <a:ext uri="{FF2B5EF4-FFF2-40B4-BE49-F238E27FC236}">
                <a16:creationId xmlns:a16="http://schemas.microsoft.com/office/drawing/2014/main" id="{9E2F6F1D-320E-47A8-896C-89E1045C798A}"/>
              </a:ext>
            </a:extLst>
          </p:cNvPr>
          <p:cNvSpPr/>
          <p:nvPr/>
        </p:nvSpPr>
        <p:spPr>
          <a:xfrm>
            <a:off x="453006" y="2476849"/>
            <a:ext cx="2416029" cy="1904301"/>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Business Processes</a:t>
            </a:r>
          </a:p>
        </p:txBody>
      </p:sp>
      <p:sp>
        <p:nvSpPr>
          <p:cNvPr id="5" name="Scroll: Vertical 4">
            <a:extLst>
              <a:ext uri="{FF2B5EF4-FFF2-40B4-BE49-F238E27FC236}">
                <a16:creationId xmlns:a16="http://schemas.microsoft.com/office/drawing/2014/main" id="{88E19556-4C78-4530-86C3-4F35DCC3EB31}"/>
              </a:ext>
            </a:extLst>
          </p:cNvPr>
          <p:cNvSpPr/>
          <p:nvPr/>
        </p:nvSpPr>
        <p:spPr>
          <a:xfrm>
            <a:off x="7902429" y="1476463"/>
            <a:ext cx="4177717" cy="3514987"/>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Java Code to execute those business processes:</a:t>
            </a:r>
          </a:p>
          <a:p>
            <a:pPr algn="ctr"/>
            <a:endParaRPr lang="en-CA" dirty="0"/>
          </a:p>
          <a:p>
            <a:pPr algn="ctr"/>
            <a:r>
              <a:rPr lang="en-CA" dirty="0"/>
              <a:t>To bring them to life</a:t>
            </a:r>
          </a:p>
          <a:p>
            <a:pPr algn="ctr"/>
            <a:endParaRPr lang="en-CA" dirty="0"/>
          </a:p>
          <a:p>
            <a:pPr algn="ctr"/>
            <a:r>
              <a:rPr lang="en-CA" dirty="0"/>
              <a:t>To make them work</a:t>
            </a:r>
          </a:p>
        </p:txBody>
      </p:sp>
      <p:sp>
        <p:nvSpPr>
          <p:cNvPr id="6" name="Oval 5">
            <a:extLst>
              <a:ext uri="{FF2B5EF4-FFF2-40B4-BE49-F238E27FC236}">
                <a16:creationId xmlns:a16="http://schemas.microsoft.com/office/drawing/2014/main" id="{FE90C50E-DAD1-40DE-9957-B2EE5BF0FD8C}"/>
              </a:ext>
            </a:extLst>
          </p:cNvPr>
          <p:cNvSpPr/>
          <p:nvPr/>
        </p:nvSpPr>
        <p:spPr>
          <a:xfrm>
            <a:off x="4093827" y="2097247"/>
            <a:ext cx="2617365" cy="2961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Unified Process:</a:t>
            </a:r>
          </a:p>
          <a:p>
            <a:pPr algn="ctr"/>
            <a:endParaRPr lang="en-CA" dirty="0"/>
          </a:p>
          <a:p>
            <a:pPr algn="ctr"/>
            <a:r>
              <a:rPr lang="en-CA" dirty="0"/>
              <a:t>Unified Process implements the Agile Software Engineering Methodology</a:t>
            </a:r>
          </a:p>
        </p:txBody>
      </p:sp>
      <p:sp>
        <p:nvSpPr>
          <p:cNvPr id="7" name="Rectangle 6">
            <a:extLst>
              <a:ext uri="{FF2B5EF4-FFF2-40B4-BE49-F238E27FC236}">
                <a16:creationId xmlns:a16="http://schemas.microsoft.com/office/drawing/2014/main" id="{04B91BE4-8929-42F8-B95A-2C746D9D3B95}"/>
              </a:ext>
            </a:extLst>
          </p:cNvPr>
          <p:cNvSpPr/>
          <p:nvPr/>
        </p:nvSpPr>
        <p:spPr>
          <a:xfrm>
            <a:off x="453006" y="5679347"/>
            <a:ext cx="2642532" cy="68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Starting point</a:t>
            </a:r>
          </a:p>
        </p:txBody>
      </p:sp>
      <p:sp>
        <p:nvSpPr>
          <p:cNvPr id="8" name="Rectangle 7">
            <a:extLst>
              <a:ext uri="{FF2B5EF4-FFF2-40B4-BE49-F238E27FC236}">
                <a16:creationId xmlns:a16="http://schemas.microsoft.com/office/drawing/2014/main" id="{2950311A-CD4F-4761-A076-7EEE5748E1E0}"/>
              </a:ext>
            </a:extLst>
          </p:cNvPr>
          <p:cNvSpPr/>
          <p:nvPr/>
        </p:nvSpPr>
        <p:spPr>
          <a:xfrm>
            <a:off x="4081243" y="5658171"/>
            <a:ext cx="2642532" cy="68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Our workflow and toolset</a:t>
            </a:r>
          </a:p>
        </p:txBody>
      </p:sp>
      <p:sp>
        <p:nvSpPr>
          <p:cNvPr id="9" name="Rectangle 8">
            <a:extLst>
              <a:ext uri="{FF2B5EF4-FFF2-40B4-BE49-F238E27FC236}">
                <a16:creationId xmlns:a16="http://schemas.microsoft.com/office/drawing/2014/main" id="{A54FE52C-A566-4C10-8640-2A71AD8EA8DB}"/>
              </a:ext>
            </a:extLst>
          </p:cNvPr>
          <p:cNvSpPr/>
          <p:nvPr/>
        </p:nvSpPr>
        <p:spPr>
          <a:xfrm>
            <a:off x="8711268" y="5381537"/>
            <a:ext cx="2642532" cy="1085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End result: A working software application that can run the business</a:t>
            </a:r>
          </a:p>
        </p:txBody>
      </p:sp>
      <p:sp>
        <p:nvSpPr>
          <p:cNvPr id="10" name="Rectangle 9">
            <a:extLst>
              <a:ext uri="{FF2B5EF4-FFF2-40B4-BE49-F238E27FC236}">
                <a16:creationId xmlns:a16="http://schemas.microsoft.com/office/drawing/2014/main" id="{875DD7C8-4DC8-484E-98D9-879E49B81EC5}"/>
              </a:ext>
            </a:extLst>
          </p:cNvPr>
          <p:cNvSpPr/>
          <p:nvPr/>
        </p:nvSpPr>
        <p:spPr>
          <a:xfrm>
            <a:off x="3447875" y="1220146"/>
            <a:ext cx="117446" cy="56378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D488B59F-34F0-4974-A2BF-7CF2628A18DF}"/>
              </a:ext>
            </a:extLst>
          </p:cNvPr>
          <p:cNvSpPr/>
          <p:nvPr/>
        </p:nvSpPr>
        <p:spPr>
          <a:xfrm>
            <a:off x="7600075" y="1220146"/>
            <a:ext cx="117446" cy="5637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3447298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F8E7B9-C7A1-41D5-8B62-35C6C2A2A60B}"/>
              </a:ext>
            </a:extLst>
          </p:cNvPr>
          <p:cNvPicPr>
            <a:picLocks noChangeAspect="1"/>
          </p:cNvPicPr>
          <p:nvPr/>
        </p:nvPicPr>
        <p:blipFill>
          <a:blip r:embed="rId2"/>
          <a:stretch>
            <a:fillRect/>
          </a:stretch>
        </p:blipFill>
        <p:spPr>
          <a:xfrm>
            <a:off x="304197" y="0"/>
            <a:ext cx="11583606" cy="6858000"/>
          </a:xfrm>
          <a:prstGeom prst="rect">
            <a:avLst/>
          </a:prstGeom>
        </p:spPr>
      </p:pic>
    </p:spTree>
    <p:extLst>
      <p:ext uri="{BB962C8B-B14F-4D97-AF65-F5344CB8AC3E}">
        <p14:creationId xmlns:p14="http://schemas.microsoft.com/office/powerpoint/2010/main" val="259714653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AC114C-C10E-4412-9433-5FB5B1F726C5}"/>
              </a:ext>
            </a:extLst>
          </p:cNvPr>
          <p:cNvSpPr>
            <a:spLocks noGrp="1"/>
          </p:cNvSpPr>
          <p:nvPr>
            <p:ph idx="1"/>
          </p:nvPr>
        </p:nvSpPr>
        <p:spPr>
          <a:xfrm>
            <a:off x="838200" y="440574"/>
            <a:ext cx="10515600" cy="5536883"/>
          </a:xfrm>
        </p:spPr>
        <p:txBody>
          <a:bodyPr>
            <a:normAutofit/>
          </a:bodyPr>
          <a:lstStyle/>
          <a:p>
            <a:pPr marL="0" indent="0">
              <a:buNone/>
            </a:pPr>
            <a:r>
              <a:rPr lang="en-CA" sz="6000" dirty="0"/>
              <a:t>If you bring forth that which is within you, it will save you.</a:t>
            </a:r>
          </a:p>
          <a:p>
            <a:pPr marL="0" indent="0">
              <a:buNone/>
            </a:pPr>
            <a:r>
              <a:rPr lang="en-CA" sz="6000" dirty="0"/>
              <a:t>If you do not bring forth what is inside you, it will destroy you.</a:t>
            </a:r>
          </a:p>
        </p:txBody>
      </p:sp>
    </p:spTree>
    <p:extLst>
      <p:ext uri="{BB962C8B-B14F-4D97-AF65-F5344CB8AC3E}">
        <p14:creationId xmlns:p14="http://schemas.microsoft.com/office/powerpoint/2010/main" val="266915960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6DEB-2326-4DA6-94AA-69B39D898DFA}"/>
              </a:ext>
            </a:extLst>
          </p:cNvPr>
          <p:cNvSpPr>
            <a:spLocks noGrp="1"/>
          </p:cNvSpPr>
          <p:nvPr>
            <p:ph type="title"/>
          </p:nvPr>
        </p:nvSpPr>
        <p:spPr>
          <a:xfrm>
            <a:off x="838200" y="365125"/>
            <a:ext cx="10515600" cy="1754620"/>
          </a:xfrm>
        </p:spPr>
        <p:txBody>
          <a:bodyPr>
            <a:normAutofit fontScale="90000"/>
          </a:bodyPr>
          <a:lstStyle/>
          <a:p>
            <a:r>
              <a:rPr lang="en-CA" dirty="0"/>
              <a:t>John von Neumann’s architecture is the basis of most of the computer systems in use in the world today. (Except for Quantum Computing).</a:t>
            </a:r>
          </a:p>
        </p:txBody>
      </p:sp>
      <p:sp>
        <p:nvSpPr>
          <p:cNvPr id="3" name="Content Placeholder 2">
            <a:extLst>
              <a:ext uri="{FF2B5EF4-FFF2-40B4-BE49-F238E27FC236}">
                <a16:creationId xmlns:a16="http://schemas.microsoft.com/office/drawing/2014/main" id="{2BF928F1-32A4-464B-9795-FA55247AED16}"/>
              </a:ext>
            </a:extLst>
          </p:cNvPr>
          <p:cNvSpPr>
            <a:spLocks noGrp="1"/>
          </p:cNvSpPr>
          <p:nvPr>
            <p:ph idx="1"/>
          </p:nvPr>
        </p:nvSpPr>
        <p:spPr>
          <a:xfrm>
            <a:off x="838200" y="2306782"/>
            <a:ext cx="10515600" cy="3870181"/>
          </a:xfrm>
        </p:spPr>
        <p:txBody>
          <a:bodyPr/>
          <a:lstStyle/>
          <a:p>
            <a:r>
              <a:rPr lang="en-CA" dirty="0"/>
              <a:t>The brilliance of Dr. von Neumann’s concept was that INSTRUCTIONS as well as data could be coded onto punch cards, to allow for a general purpose computing machine.</a:t>
            </a:r>
          </a:p>
          <a:p>
            <a:r>
              <a:rPr lang="en-CA" dirty="0"/>
              <a:t>Prior to that, computer circuits had to be physically re-wired to allow different programs to run. </a:t>
            </a:r>
          </a:p>
        </p:txBody>
      </p:sp>
    </p:spTree>
    <p:extLst>
      <p:ext uri="{BB962C8B-B14F-4D97-AF65-F5344CB8AC3E}">
        <p14:creationId xmlns:p14="http://schemas.microsoft.com/office/powerpoint/2010/main" val="262559587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9DF0E-3F81-4BDD-B8E6-B6D672168386}"/>
              </a:ext>
            </a:extLst>
          </p:cNvPr>
          <p:cNvPicPr>
            <a:picLocks noChangeAspect="1"/>
          </p:cNvPicPr>
          <p:nvPr/>
        </p:nvPicPr>
        <p:blipFill>
          <a:blip r:embed="rId2"/>
          <a:stretch>
            <a:fillRect/>
          </a:stretch>
        </p:blipFill>
        <p:spPr>
          <a:xfrm>
            <a:off x="1515983" y="1100888"/>
            <a:ext cx="9160034" cy="4656223"/>
          </a:xfrm>
          <a:prstGeom prst="rect">
            <a:avLst/>
          </a:prstGeom>
        </p:spPr>
      </p:pic>
    </p:spTree>
    <p:extLst>
      <p:ext uri="{BB962C8B-B14F-4D97-AF65-F5344CB8AC3E}">
        <p14:creationId xmlns:p14="http://schemas.microsoft.com/office/powerpoint/2010/main" val="23697705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john von neumann">
            <a:extLst>
              <a:ext uri="{FF2B5EF4-FFF2-40B4-BE49-F238E27FC236}">
                <a16:creationId xmlns:a16="http://schemas.microsoft.com/office/drawing/2014/main" id="{4B039999-FBE1-44D2-8770-A0D739DCD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1106174"/>
            <a:ext cx="4762500" cy="32289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9A9A9F2-4114-4706-99F3-4FE04FFDDCB6}"/>
              </a:ext>
            </a:extLst>
          </p:cNvPr>
          <p:cNvSpPr txBox="1">
            <a:spLocks/>
          </p:cNvSpPr>
          <p:nvPr/>
        </p:nvSpPr>
        <p:spPr>
          <a:xfrm>
            <a:off x="0" y="0"/>
            <a:ext cx="12192000" cy="909500"/>
          </a:xfrm>
          <a:prstGeom prst="rect">
            <a:avLst/>
          </a:prstGeom>
          <a:solidFill>
            <a:schemeClr val="tx1">
              <a:lumMod val="95000"/>
              <a:lumOff val="5000"/>
            </a:schemeClr>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4400" b="0" i="0" u="none" strike="noStrike" kern="1200" cap="none" spc="0" normalizeH="0" baseline="0" noProof="0" dirty="0">
                <a:ln>
                  <a:noFill/>
                </a:ln>
                <a:solidFill>
                  <a:prstClr val="white"/>
                </a:solidFill>
                <a:effectLst/>
                <a:uLnTx/>
                <a:uFillTx/>
                <a:latin typeface="Calibri Light" panose="020F0302020204030204"/>
                <a:ea typeface="+mj-ea"/>
                <a:cs typeface="+mj-cs"/>
              </a:rPr>
              <a:t>John von Neumann</a:t>
            </a:r>
          </a:p>
        </p:txBody>
      </p:sp>
      <p:pic>
        <p:nvPicPr>
          <p:cNvPr id="2" name="Picture 1">
            <a:extLst>
              <a:ext uri="{FF2B5EF4-FFF2-40B4-BE49-F238E27FC236}">
                <a16:creationId xmlns:a16="http://schemas.microsoft.com/office/drawing/2014/main" id="{DD41D7B6-A2F8-4532-A15A-65D7FECFFFEC}"/>
              </a:ext>
            </a:extLst>
          </p:cNvPr>
          <p:cNvPicPr>
            <a:picLocks noChangeAspect="1"/>
          </p:cNvPicPr>
          <p:nvPr/>
        </p:nvPicPr>
        <p:blipFill>
          <a:blip r:embed="rId3"/>
          <a:stretch>
            <a:fillRect/>
          </a:stretch>
        </p:blipFill>
        <p:spPr>
          <a:xfrm>
            <a:off x="-1" y="909500"/>
            <a:ext cx="7429501" cy="5261656"/>
          </a:xfrm>
          <a:prstGeom prst="rect">
            <a:avLst/>
          </a:prstGeom>
        </p:spPr>
      </p:pic>
    </p:spTree>
    <p:extLst>
      <p:ext uri="{BB962C8B-B14F-4D97-AF65-F5344CB8AC3E}">
        <p14:creationId xmlns:p14="http://schemas.microsoft.com/office/powerpoint/2010/main" val="10545156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C2F1F3-3DA1-434B-AEC6-E58CCB3F94D7}"/>
              </a:ext>
            </a:extLst>
          </p:cNvPr>
          <p:cNvPicPr>
            <a:picLocks noChangeAspect="1"/>
          </p:cNvPicPr>
          <p:nvPr/>
        </p:nvPicPr>
        <p:blipFill>
          <a:blip r:embed="rId2"/>
          <a:stretch>
            <a:fillRect/>
          </a:stretch>
        </p:blipFill>
        <p:spPr>
          <a:xfrm>
            <a:off x="152401" y="114300"/>
            <a:ext cx="7593043" cy="6629400"/>
          </a:xfrm>
          <a:prstGeom prst="rect">
            <a:avLst/>
          </a:prstGeom>
        </p:spPr>
      </p:pic>
      <p:sp>
        <p:nvSpPr>
          <p:cNvPr id="7" name="TextBox 6">
            <a:extLst>
              <a:ext uri="{FF2B5EF4-FFF2-40B4-BE49-F238E27FC236}">
                <a16:creationId xmlns:a16="http://schemas.microsoft.com/office/drawing/2014/main" id="{C55A990D-359B-4746-94D0-D479C0811095}"/>
              </a:ext>
            </a:extLst>
          </p:cNvPr>
          <p:cNvSpPr txBox="1"/>
          <p:nvPr/>
        </p:nvSpPr>
        <p:spPr>
          <a:xfrm>
            <a:off x="7848601" y="114301"/>
            <a:ext cx="4191001" cy="64940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404040"/>
                </a:solidFill>
                <a:effectLst/>
                <a:uLnTx/>
                <a:uFillTx/>
                <a:latin typeface="Corbel"/>
                <a:ea typeface="+mn-ea"/>
                <a:cs typeface="+mn-cs"/>
              </a:rPr>
              <a:t>Computers in the future may weigh no more that one and a half tons.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3200" b="0" i="0" u="none" strike="noStrike" kern="1200" cap="none" spc="0" normalizeH="0" baseline="0" noProof="0" dirty="0">
              <a:ln>
                <a:noFill/>
              </a:ln>
              <a:solidFill>
                <a:srgbClr val="404040"/>
              </a:solidFill>
              <a:effectLst/>
              <a:uLnTx/>
              <a:uFillTx/>
              <a:latin typeface="Corbe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404040"/>
                </a:solidFill>
                <a:effectLst/>
                <a:uLnTx/>
                <a:uFillTx/>
                <a:latin typeface="Corbel"/>
                <a:ea typeface="+mn-ea"/>
                <a:cs typeface="+mn-cs"/>
              </a:rPr>
              <a:t>Before the von Neumann concept was developed, re-programming a computer required removing and re-plugging wires between busses and relays.</a:t>
            </a:r>
          </a:p>
        </p:txBody>
      </p:sp>
      <p:sp>
        <p:nvSpPr>
          <p:cNvPr id="8" name="Rectangle 7">
            <a:extLst>
              <a:ext uri="{FF2B5EF4-FFF2-40B4-BE49-F238E27FC236}">
                <a16:creationId xmlns:a16="http://schemas.microsoft.com/office/drawing/2014/main" id="{80B61C4D-EF36-40C2-9646-A9223680ADE2}"/>
              </a:ext>
            </a:extLst>
          </p:cNvPr>
          <p:cNvSpPr/>
          <p:nvPr/>
        </p:nvSpPr>
        <p:spPr>
          <a:xfrm>
            <a:off x="7848601" y="2209800"/>
            <a:ext cx="4191001"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78723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the camera&#10;&#10;Description generated with very high confidence">
            <a:extLst>
              <a:ext uri="{FF2B5EF4-FFF2-40B4-BE49-F238E27FC236}">
                <a16:creationId xmlns:a16="http://schemas.microsoft.com/office/drawing/2014/main" id="{4BEAE3F6-56FB-402A-86E4-8EE287B09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215" y="1222502"/>
            <a:ext cx="7103569" cy="5635498"/>
          </a:xfrm>
          <a:prstGeom prst="rect">
            <a:avLst/>
          </a:prstGeom>
        </p:spPr>
      </p:pic>
      <p:sp>
        <p:nvSpPr>
          <p:cNvPr id="2" name="TextBox 1">
            <a:extLst>
              <a:ext uri="{FF2B5EF4-FFF2-40B4-BE49-F238E27FC236}">
                <a16:creationId xmlns:a16="http://schemas.microsoft.com/office/drawing/2014/main" id="{D52E739B-6BD7-405F-AFDF-FDEBC7D30C7F}"/>
              </a:ext>
            </a:extLst>
          </p:cNvPr>
          <p:cNvSpPr txBox="1"/>
          <p:nvPr/>
        </p:nvSpPr>
        <p:spPr>
          <a:xfrm>
            <a:off x="571500" y="202223"/>
            <a:ext cx="1099917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0070C0"/>
                </a:solidFill>
                <a:effectLst/>
                <a:uLnTx/>
                <a:uFillTx/>
                <a:latin typeface="Verdana" panose="020B0604030504040204" pitchFamily="34" charset="0"/>
                <a:ea typeface="Verdana" panose="020B0604030504040204" pitchFamily="34" charset="0"/>
                <a:cs typeface="+mn-cs"/>
              </a:rPr>
              <a:t>With the first computers, programming meant physically removing Switch Relay banks and replugging them into new locations. The programs were the circuit pathways between the RELAYS (</a:t>
            </a:r>
            <a:r>
              <a:rPr kumimoji="0" lang="en-CA" sz="2000" b="1" i="0" u="none" strike="noStrike" kern="1200" cap="none" spc="0" normalizeH="0" baseline="0" noProof="0">
                <a:ln>
                  <a:noFill/>
                </a:ln>
                <a:solidFill>
                  <a:srgbClr val="0070C0"/>
                </a:solidFill>
                <a:effectLst/>
                <a:uLnTx/>
                <a:uFillTx/>
                <a:latin typeface="Verdana" panose="020B0604030504040204" pitchFamily="34" charset="0"/>
                <a:ea typeface="Verdana" panose="020B0604030504040204" pitchFamily="34" charset="0"/>
                <a:cs typeface="+mn-cs"/>
              </a:rPr>
              <a:t>early version of LOGIC GATES).</a:t>
            </a:r>
            <a:endParaRPr kumimoji="0" lang="en-CA" sz="2000" b="1" i="0" u="none" strike="noStrike" kern="1200" cap="none" spc="0" normalizeH="0" baseline="0" noProof="0" dirty="0">
              <a:ln>
                <a:noFill/>
              </a:ln>
              <a:solidFill>
                <a:srgbClr val="0070C0"/>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32543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E8F14-A31A-C031-F2C5-7E50B9B1833F}"/>
              </a:ext>
            </a:extLst>
          </p:cNvPr>
          <p:cNvSpPr>
            <a:spLocks noGrp="1"/>
          </p:cNvSpPr>
          <p:nvPr>
            <p:ph type="title"/>
          </p:nvPr>
        </p:nvSpPr>
        <p:spPr>
          <a:xfrm>
            <a:off x="838200" y="202223"/>
            <a:ext cx="11207262" cy="1325563"/>
          </a:xfrm>
          <a:blipFill>
            <a:blip r:embed="rId2"/>
            <a:tile tx="0" ty="0" sx="100000" sy="100000" flip="none" algn="tl"/>
          </a:blipFill>
        </p:spPr>
        <p:txBody>
          <a:bodyPr>
            <a:noAutofit/>
          </a:bodyPr>
          <a:lstStyle/>
          <a:p>
            <a:r>
              <a:rPr lang="en-US" sz="3600" dirty="0">
                <a:solidFill>
                  <a:srgbClr val="202122"/>
                </a:solidFill>
                <a:latin typeface="Lato" panose="020F0502020204030203" pitchFamily="34" charset="0"/>
              </a:rPr>
              <a:t>What roles do the protocols of SOAP and WSDL play in building the Service Oriented Architecture:</a:t>
            </a:r>
            <a:endParaRPr lang="en-CA" sz="3600" dirty="0"/>
          </a:p>
        </p:txBody>
      </p:sp>
      <p:sp>
        <p:nvSpPr>
          <p:cNvPr id="3" name="Content Placeholder 2">
            <a:extLst>
              <a:ext uri="{FF2B5EF4-FFF2-40B4-BE49-F238E27FC236}">
                <a16:creationId xmlns:a16="http://schemas.microsoft.com/office/drawing/2014/main" id="{D35BC335-8378-9609-37D2-6F82E50CCE0D}"/>
              </a:ext>
            </a:extLst>
          </p:cNvPr>
          <p:cNvSpPr>
            <a:spLocks noGrp="1"/>
          </p:cNvSpPr>
          <p:nvPr>
            <p:ph idx="1"/>
          </p:nvPr>
        </p:nvSpPr>
        <p:spPr>
          <a:xfrm>
            <a:off x="838200" y="1591408"/>
            <a:ext cx="10515600" cy="5064369"/>
          </a:xfrm>
        </p:spPr>
        <p:txBody>
          <a:bodyPr>
            <a:normAutofit/>
          </a:bodyPr>
          <a:lstStyle/>
          <a:p>
            <a:pPr algn="l">
              <a:lnSpc>
                <a:spcPct val="150000"/>
              </a:lnSpc>
            </a:pPr>
            <a:r>
              <a:rPr lang="en-US" sz="1600" b="0" i="0" dirty="0">
                <a:solidFill>
                  <a:srgbClr val="202122"/>
                </a:solidFill>
                <a:effectLst/>
                <a:latin typeface="Iskoola Pota" panose="020B0604020202020204" pitchFamily="34" charset="0"/>
                <a:cs typeface="Iskoola Pota" panose="020B0604020202020204" pitchFamily="34" charset="0"/>
              </a:rPr>
              <a:t>SOAP</a:t>
            </a:r>
            <a:br>
              <a:rPr lang="en-US" sz="1600" b="0" i="0" dirty="0">
                <a:solidFill>
                  <a:srgbClr val="202122"/>
                </a:solidFill>
                <a:effectLst/>
                <a:latin typeface="Iskoola Pota" panose="020B0604020202020204" pitchFamily="34" charset="0"/>
                <a:cs typeface="Iskoola Pota" panose="020B0604020202020204" pitchFamily="34" charset="0"/>
              </a:rPr>
            </a:br>
            <a:r>
              <a:rPr lang="en-US" sz="1600" b="0" i="0" dirty="0">
                <a:solidFill>
                  <a:srgbClr val="202122"/>
                </a:solidFill>
                <a:effectLst/>
                <a:latin typeface="Iskoola Pota" panose="020B0604020202020204" pitchFamily="34" charset="0"/>
                <a:cs typeface="Iskoola Pota" panose="020B0604020202020204" pitchFamily="34" charset="0"/>
              </a:rPr>
              <a:t>It specifies the usage of XML for request and response parameters while </a:t>
            </a:r>
            <a:r>
              <a:rPr lang="en-US" sz="1600" b="0" i="0" dirty="0" err="1">
                <a:solidFill>
                  <a:srgbClr val="202122"/>
                </a:solidFill>
                <a:effectLst/>
                <a:latin typeface="Iskoola Pota" panose="020B0604020202020204" pitchFamily="34" charset="0"/>
                <a:cs typeface="Iskoola Pota" panose="020B0604020202020204" pitchFamily="34" charset="0"/>
              </a:rPr>
              <a:t>utilising</a:t>
            </a:r>
            <a:r>
              <a:rPr lang="en-US" sz="1600" b="0" i="0" dirty="0">
                <a:solidFill>
                  <a:srgbClr val="202122"/>
                </a:solidFill>
                <a:effectLst/>
                <a:latin typeface="Iskoola Pota" panose="020B0604020202020204" pitchFamily="34" charset="0"/>
                <a:cs typeface="Iskoola Pota" panose="020B0604020202020204" pitchFamily="34" charset="0"/>
              </a:rPr>
              <a:t> HTTP as a transport protocol.</a:t>
            </a:r>
            <a:br>
              <a:rPr lang="en-US" sz="1600" b="0" i="0" dirty="0">
                <a:solidFill>
                  <a:srgbClr val="202122"/>
                </a:solidFill>
                <a:effectLst/>
                <a:latin typeface="Iskoola Pota" panose="020B0604020202020204" pitchFamily="34" charset="0"/>
                <a:cs typeface="Iskoola Pota" panose="020B0604020202020204" pitchFamily="34" charset="0"/>
              </a:rPr>
            </a:br>
            <a:r>
              <a:rPr lang="en-US" sz="1600" b="0" i="0" dirty="0">
                <a:solidFill>
                  <a:srgbClr val="202122"/>
                </a:solidFill>
                <a:effectLst/>
                <a:latin typeface="Iskoola Pota" panose="020B0604020202020204" pitchFamily="34" charset="0"/>
                <a:cs typeface="Iskoola Pota" panose="020B0604020202020204" pitchFamily="34" charset="0"/>
              </a:rPr>
              <a:t>Provides a wire protocol that specifies the structure of service-related communications as they are exchanged over the Internet.</a:t>
            </a:r>
            <a:br>
              <a:rPr lang="en-US" sz="1600" b="0" i="0" dirty="0">
                <a:solidFill>
                  <a:srgbClr val="202122"/>
                </a:solidFill>
                <a:effectLst/>
                <a:latin typeface="Iskoola Pota" panose="020B0604020202020204" pitchFamily="34" charset="0"/>
                <a:cs typeface="Iskoola Pota" panose="020B0604020202020204" pitchFamily="34" charset="0"/>
              </a:rPr>
            </a:br>
            <a:r>
              <a:rPr lang="en-US" sz="1600" b="0" i="0" dirty="0">
                <a:solidFill>
                  <a:srgbClr val="202122"/>
                </a:solidFill>
                <a:effectLst/>
                <a:latin typeface="Iskoola Pota" panose="020B0604020202020204" pitchFamily="34" charset="0"/>
                <a:cs typeface="Iskoola Pota" panose="020B0604020202020204" pitchFamily="34" charset="0"/>
              </a:rPr>
              <a:t>SOAP provides a stateless programming architecture and uses HTTP to deliver XML-encoded </a:t>
            </a:r>
            <a:r>
              <a:rPr lang="en-US" sz="1600" b="0" i="0" dirty="0" err="1">
                <a:solidFill>
                  <a:srgbClr val="202122"/>
                </a:solidFill>
                <a:effectLst/>
                <a:latin typeface="Iskoola Pota" panose="020B0604020202020204" pitchFamily="34" charset="0"/>
                <a:cs typeface="Iskoola Pota" panose="020B0604020202020204" pitchFamily="34" charset="0"/>
              </a:rPr>
              <a:t>serialised</a:t>
            </a:r>
            <a:r>
              <a:rPr lang="en-US" sz="1600" b="0" i="0" dirty="0">
                <a:solidFill>
                  <a:srgbClr val="202122"/>
                </a:solidFill>
                <a:effectLst/>
                <a:latin typeface="Iskoola Pota" panose="020B0604020202020204" pitchFamily="34" charset="0"/>
                <a:cs typeface="Iskoola Pota" panose="020B0604020202020204" pitchFamily="34" charset="0"/>
              </a:rPr>
              <a:t> method argument data from system to system (one-way message exchange paradigm)</a:t>
            </a:r>
            <a:br>
              <a:rPr lang="en-US" sz="1600" b="0" i="0" dirty="0">
                <a:solidFill>
                  <a:srgbClr val="202122"/>
                </a:solidFill>
                <a:effectLst/>
                <a:latin typeface="Iskoola Pota" panose="020B0604020202020204" pitchFamily="34" charset="0"/>
                <a:cs typeface="Iskoola Pota" panose="020B0604020202020204" pitchFamily="34" charset="0"/>
              </a:rPr>
            </a:br>
            <a:r>
              <a:rPr lang="en-US" sz="1600" b="0" i="0" dirty="0">
                <a:solidFill>
                  <a:srgbClr val="202122"/>
                </a:solidFill>
                <a:effectLst/>
                <a:latin typeface="Iskoola Pota" panose="020B0604020202020204" pitchFamily="34" charset="0"/>
                <a:cs typeface="Iskoola Pota" panose="020B0604020202020204" pitchFamily="34" charset="0"/>
              </a:rPr>
              <a:t>SOAP is perhaps the most interoperable wire protocol developed, thanks to XML and HTTP.</a:t>
            </a:r>
          </a:p>
          <a:p>
            <a:pPr algn="l">
              <a:lnSpc>
                <a:spcPct val="150000"/>
              </a:lnSpc>
            </a:pPr>
            <a:r>
              <a:rPr lang="en-US" sz="1600" b="0" i="0" dirty="0">
                <a:solidFill>
                  <a:srgbClr val="202122"/>
                </a:solidFill>
                <a:effectLst/>
                <a:latin typeface="Iskoola Pota" panose="020B0604020202020204" pitchFamily="34" charset="0"/>
                <a:cs typeface="Iskoola Pota" panose="020B0604020202020204" pitchFamily="34" charset="0"/>
              </a:rPr>
              <a:t>WSDL</a:t>
            </a:r>
            <a:br>
              <a:rPr lang="en-US" sz="1600" b="0" i="0" dirty="0">
                <a:solidFill>
                  <a:srgbClr val="202122"/>
                </a:solidFill>
                <a:effectLst/>
                <a:latin typeface="Iskoola Pota" panose="020B0604020202020204" pitchFamily="34" charset="0"/>
                <a:cs typeface="Iskoola Pota" panose="020B0604020202020204" pitchFamily="34" charset="0"/>
              </a:rPr>
            </a:br>
            <a:r>
              <a:rPr lang="en-US" sz="1600" b="0" i="0" dirty="0">
                <a:solidFill>
                  <a:srgbClr val="202122"/>
                </a:solidFill>
                <a:effectLst/>
                <a:latin typeface="Iskoola Pota" panose="020B0604020202020204" pitchFamily="34" charset="0"/>
                <a:cs typeface="Iskoola Pota" panose="020B0604020202020204" pitchFamily="34" charset="0"/>
              </a:rPr>
              <a:t>It is a service representation language that is used to express the specifics of the whole interface offered by web services in order to use a web service.</a:t>
            </a:r>
            <a:br>
              <a:rPr lang="en-US" sz="1600" b="0" i="0" dirty="0">
                <a:solidFill>
                  <a:srgbClr val="202122"/>
                </a:solidFill>
                <a:effectLst/>
                <a:latin typeface="Iskoola Pota" panose="020B0604020202020204" pitchFamily="34" charset="0"/>
                <a:cs typeface="Iskoola Pota" panose="020B0604020202020204" pitchFamily="34" charset="0"/>
              </a:rPr>
            </a:br>
            <a:r>
              <a:rPr lang="en-US" sz="1600" b="0" i="0" dirty="0">
                <a:solidFill>
                  <a:srgbClr val="202122"/>
                </a:solidFill>
                <a:effectLst/>
                <a:latin typeface="Iskoola Pota" panose="020B0604020202020204" pitchFamily="34" charset="0"/>
                <a:cs typeface="Iskoola Pota" panose="020B0604020202020204" pitchFamily="34" charset="0"/>
              </a:rPr>
              <a:t>It is also an XML-based specification template for expressing a web service's public interface.</a:t>
            </a:r>
            <a:br>
              <a:rPr lang="en-US" sz="1600" b="0" i="0" dirty="0">
                <a:solidFill>
                  <a:srgbClr val="202122"/>
                </a:solidFill>
                <a:effectLst/>
                <a:latin typeface="Iskoola Pota" panose="020B0604020202020204" pitchFamily="34" charset="0"/>
                <a:cs typeface="Iskoola Pota" panose="020B0604020202020204" pitchFamily="34" charset="0"/>
              </a:rPr>
            </a:br>
            <a:r>
              <a:rPr lang="en-US" sz="1600" b="0" i="0" dirty="0">
                <a:solidFill>
                  <a:srgbClr val="202122"/>
                </a:solidFill>
                <a:effectLst/>
                <a:latin typeface="Iskoola Pota" panose="020B0604020202020204" pitchFamily="34" charset="0"/>
                <a:cs typeface="Iskoola Pota" panose="020B0604020202020204" pitchFamily="34" charset="0"/>
              </a:rPr>
              <a:t>The service provider can provide to the service requestor all specifications for invoking a web service.</a:t>
            </a:r>
          </a:p>
        </p:txBody>
      </p:sp>
    </p:spTree>
    <p:extLst>
      <p:ext uri="{BB962C8B-B14F-4D97-AF65-F5344CB8AC3E}">
        <p14:creationId xmlns:p14="http://schemas.microsoft.com/office/powerpoint/2010/main" val="33625735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9A9A9F2-4114-4706-99F3-4FE04FFDDCB6}"/>
              </a:ext>
            </a:extLst>
          </p:cNvPr>
          <p:cNvSpPr txBox="1">
            <a:spLocks/>
          </p:cNvSpPr>
          <p:nvPr/>
        </p:nvSpPr>
        <p:spPr>
          <a:xfrm>
            <a:off x="0" y="0"/>
            <a:ext cx="12192000" cy="909500"/>
          </a:xfrm>
          <a:prstGeom prst="rect">
            <a:avLst/>
          </a:prstGeom>
          <a:solidFill>
            <a:schemeClr val="tx1">
              <a:lumMod val="95000"/>
              <a:lumOff val="5000"/>
            </a:schemeClr>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4400" b="0" i="0" u="none" strike="noStrike" kern="1200" cap="none" spc="0" normalizeH="0" baseline="0" noProof="0" dirty="0">
                <a:ln>
                  <a:noFill/>
                </a:ln>
                <a:solidFill>
                  <a:prstClr val="white"/>
                </a:solidFill>
                <a:effectLst/>
                <a:uLnTx/>
                <a:uFillTx/>
                <a:latin typeface="Calibri Light" panose="020F0302020204030204"/>
                <a:ea typeface="+mj-ea"/>
                <a:cs typeface="+mj-cs"/>
              </a:rPr>
              <a:t>John von Neumann</a:t>
            </a:r>
          </a:p>
        </p:txBody>
      </p:sp>
      <p:pic>
        <p:nvPicPr>
          <p:cNvPr id="4" name="Picture 3">
            <a:extLst>
              <a:ext uri="{FF2B5EF4-FFF2-40B4-BE49-F238E27FC236}">
                <a16:creationId xmlns:a16="http://schemas.microsoft.com/office/drawing/2014/main" id="{99677CC8-46CA-4CC5-B91D-54011212435B}"/>
              </a:ext>
            </a:extLst>
          </p:cNvPr>
          <p:cNvPicPr>
            <a:picLocks noChangeAspect="1"/>
          </p:cNvPicPr>
          <p:nvPr/>
        </p:nvPicPr>
        <p:blipFill>
          <a:blip r:embed="rId2"/>
          <a:stretch>
            <a:fillRect/>
          </a:stretch>
        </p:blipFill>
        <p:spPr>
          <a:xfrm>
            <a:off x="0" y="1071540"/>
            <a:ext cx="5463959" cy="3714015"/>
          </a:xfrm>
          <a:prstGeom prst="rect">
            <a:avLst/>
          </a:prstGeom>
        </p:spPr>
      </p:pic>
      <p:pic>
        <p:nvPicPr>
          <p:cNvPr id="5" name="Picture 4">
            <a:extLst>
              <a:ext uri="{FF2B5EF4-FFF2-40B4-BE49-F238E27FC236}">
                <a16:creationId xmlns:a16="http://schemas.microsoft.com/office/drawing/2014/main" id="{8BFDB4C8-E8F6-4E7E-84C4-A6FE81D9A1DD}"/>
              </a:ext>
            </a:extLst>
          </p:cNvPr>
          <p:cNvPicPr>
            <a:picLocks noChangeAspect="1"/>
          </p:cNvPicPr>
          <p:nvPr/>
        </p:nvPicPr>
        <p:blipFill>
          <a:blip r:embed="rId3"/>
          <a:stretch>
            <a:fillRect/>
          </a:stretch>
        </p:blipFill>
        <p:spPr>
          <a:xfrm>
            <a:off x="5463959" y="1071540"/>
            <a:ext cx="6728041" cy="1886700"/>
          </a:xfrm>
          <a:prstGeom prst="rect">
            <a:avLst/>
          </a:prstGeom>
        </p:spPr>
      </p:pic>
      <p:pic>
        <p:nvPicPr>
          <p:cNvPr id="3074" name="Picture 2" descr="http://www.i-programmer.info/images/stories/BabBag/assembler/table.jpg">
            <a:extLst>
              <a:ext uri="{FF2B5EF4-FFF2-40B4-BE49-F238E27FC236}">
                <a16:creationId xmlns:a16="http://schemas.microsoft.com/office/drawing/2014/main" id="{9D5F812F-C902-49C6-8C68-9F6294448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959" y="3120280"/>
            <a:ext cx="53530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356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26752-7817-4B0B-A348-F7B111CCC0BA}"/>
              </a:ext>
            </a:extLst>
          </p:cNvPr>
          <p:cNvSpPr txBox="1"/>
          <p:nvPr/>
        </p:nvSpPr>
        <p:spPr>
          <a:xfrm>
            <a:off x="231820" y="0"/>
            <a:ext cx="10547797" cy="17235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0" i="0" u="none" strike="noStrike" kern="1200" cap="none" spc="0" normalizeH="0" baseline="0" noProof="0" dirty="0">
                <a:ln>
                  <a:noFill/>
                </a:ln>
                <a:solidFill>
                  <a:prstClr val="black"/>
                </a:solidFill>
                <a:effectLst/>
                <a:uLnTx/>
                <a:uFillTx/>
                <a:latin typeface="Calibri" panose="020F0502020204030204"/>
                <a:ea typeface="+mn-ea"/>
                <a:cs typeface="+mn-cs"/>
              </a:rPr>
              <a:t>All Modern Information Systems are based on the Von Neumann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https://www.computerscience.gcse.guru/theory/von-neumann-architecture</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2">
            <a:extLst>
              <a:ext uri="{FF2B5EF4-FFF2-40B4-BE49-F238E27FC236}">
                <a16:creationId xmlns:a16="http://schemas.microsoft.com/office/drawing/2014/main" id="{87B7B669-0CF5-4F83-BF03-D0CF914CD5D0}"/>
              </a:ext>
            </a:extLst>
          </p:cNvPr>
          <p:cNvPicPr>
            <a:picLocks noChangeAspect="1"/>
          </p:cNvPicPr>
          <p:nvPr/>
        </p:nvPicPr>
        <p:blipFill>
          <a:blip r:embed="rId3"/>
          <a:stretch>
            <a:fillRect/>
          </a:stretch>
        </p:blipFill>
        <p:spPr>
          <a:xfrm>
            <a:off x="4801524" y="1723549"/>
            <a:ext cx="7390476" cy="2980952"/>
          </a:xfrm>
          <a:prstGeom prst="rect">
            <a:avLst/>
          </a:prstGeom>
        </p:spPr>
      </p:pic>
      <p:sp>
        <p:nvSpPr>
          <p:cNvPr id="4" name="TextBox 3">
            <a:extLst>
              <a:ext uri="{FF2B5EF4-FFF2-40B4-BE49-F238E27FC236}">
                <a16:creationId xmlns:a16="http://schemas.microsoft.com/office/drawing/2014/main" id="{CD3B7E60-BB59-4C59-9694-D931C7114467}"/>
              </a:ext>
            </a:extLst>
          </p:cNvPr>
          <p:cNvSpPr txBox="1"/>
          <p:nvPr/>
        </p:nvSpPr>
        <p:spPr>
          <a:xfrm>
            <a:off x="231820" y="1723549"/>
            <a:ext cx="4353059"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basis of the Von Neumann architecture is the 3 Buses of Information Handling: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Address Bus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Data Bus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Control Bus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These 3 buses are what truck the data around between: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INPUT DEVICES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OUTPUT DEVICES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CPU REGISTERS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MEMORY: (INTERNAL/RAM)</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MEMORY: EXTERNAL: HARD DRIVE/USB STICK)</a:t>
            </a:r>
          </a:p>
        </p:txBody>
      </p:sp>
      <p:sp>
        <p:nvSpPr>
          <p:cNvPr id="5" name="Rectangle 4">
            <a:extLst>
              <a:ext uri="{FF2B5EF4-FFF2-40B4-BE49-F238E27FC236}">
                <a16:creationId xmlns:a16="http://schemas.microsoft.com/office/drawing/2014/main" id="{8DAE4714-2682-426B-86AB-66824AA58323}"/>
              </a:ext>
            </a:extLst>
          </p:cNvPr>
          <p:cNvSpPr/>
          <p:nvPr/>
        </p:nvSpPr>
        <p:spPr>
          <a:xfrm>
            <a:off x="4801524" y="4497250"/>
            <a:ext cx="7390476"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Condensed"/>
                <a:ea typeface="+mn-ea"/>
                <a:cs typeface="+mn-cs"/>
              </a:rPr>
              <a:t>Von Neumann architecture was first published by John von Neumann in 1945.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Condensed"/>
                <a:ea typeface="+mn-ea"/>
                <a:cs typeface="+mn-cs"/>
              </a:rPr>
              <a:t>His computer architecture design consists of a Control Unit, </a:t>
            </a:r>
            <a:r>
              <a:rPr kumimoji="0" lang="en-US" sz="1800" b="0" i="0" u="none" strike="noStrike" kern="1200" cap="none" spc="0" normalizeH="0" baseline="0" noProof="0" dirty="0">
                <a:ln>
                  <a:noFill/>
                </a:ln>
                <a:solidFill>
                  <a:srgbClr val="000000"/>
                </a:solidFill>
                <a:effectLst/>
                <a:uLnTx/>
                <a:uFillTx/>
                <a:latin typeface="Roboto Condensed"/>
                <a:ea typeface="+mn-ea"/>
                <a:cs typeface="+mn-cs"/>
                <a:hlinkClick r:id="rId4"/>
              </a:rPr>
              <a:t>Arithmetic and Logic Unit</a:t>
            </a:r>
            <a:r>
              <a:rPr kumimoji="0" lang="en-US" sz="1800" b="0" i="0" u="none" strike="noStrike" kern="1200" cap="none" spc="0" normalizeH="0" baseline="0" noProof="0" dirty="0">
                <a:ln>
                  <a:noFill/>
                </a:ln>
                <a:solidFill>
                  <a:srgbClr val="000000"/>
                </a:solidFill>
                <a:effectLst/>
                <a:uLnTx/>
                <a:uFillTx/>
                <a:latin typeface="Roboto Condensed"/>
                <a:ea typeface="+mn-ea"/>
                <a:cs typeface="+mn-cs"/>
              </a:rPr>
              <a:t> (ALU), Memory Unit, </a:t>
            </a:r>
            <a:r>
              <a:rPr kumimoji="0" lang="en-US" sz="1800" b="0" i="0" u="none" strike="noStrike" kern="1200" cap="none" spc="0" normalizeH="0" baseline="0" noProof="0" dirty="0">
                <a:ln>
                  <a:noFill/>
                </a:ln>
                <a:solidFill>
                  <a:srgbClr val="000000"/>
                </a:solidFill>
                <a:effectLst/>
                <a:uLnTx/>
                <a:uFillTx/>
                <a:latin typeface="Roboto Condensed"/>
                <a:ea typeface="+mn-ea"/>
                <a:cs typeface="+mn-cs"/>
                <a:hlinkClick r:id="rId5"/>
              </a:rPr>
              <a:t>Registers</a:t>
            </a:r>
            <a:r>
              <a:rPr kumimoji="0" lang="en-US" sz="1800" b="0" i="0" u="none" strike="noStrike" kern="1200" cap="none" spc="0" normalizeH="0" baseline="0" noProof="0" dirty="0">
                <a:ln>
                  <a:noFill/>
                </a:ln>
                <a:solidFill>
                  <a:srgbClr val="000000"/>
                </a:solidFill>
                <a:effectLst/>
                <a:uLnTx/>
                <a:uFillTx/>
                <a:latin typeface="Roboto Condensed"/>
                <a:ea typeface="+mn-ea"/>
                <a:cs typeface="+mn-cs"/>
              </a:rPr>
              <a:t> and Inputs/Outputs.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boto Condensed"/>
                <a:ea typeface="+mn-ea"/>
                <a:cs typeface="+mn-cs"/>
              </a:rPr>
              <a:t>Von Neumann architecture is based on the stored-program computer concept, where instruction data and program data are stored in the same memory.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highlight>
                  <a:srgbClr val="000000"/>
                </a:highlight>
                <a:uLnTx/>
                <a:uFillTx/>
                <a:latin typeface="Roboto Condensed"/>
                <a:ea typeface="+mn-ea"/>
                <a:cs typeface="+mn-cs"/>
              </a:rPr>
              <a:t>This design is still used in most computers produced today.</a:t>
            </a:r>
          </a:p>
        </p:txBody>
      </p:sp>
    </p:spTree>
    <p:extLst>
      <p:ext uri="{BB962C8B-B14F-4D97-AF65-F5344CB8AC3E}">
        <p14:creationId xmlns:p14="http://schemas.microsoft.com/office/powerpoint/2010/main" val="16294250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B4C2C9-CF7A-4AA4-B893-8D6D0D75CBFE}"/>
              </a:ext>
            </a:extLst>
          </p:cNvPr>
          <p:cNvPicPr>
            <a:picLocks noChangeAspect="1"/>
          </p:cNvPicPr>
          <p:nvPr/>
        </p:nvPicPr>
        <p:blipFill>
          <a:blip r:embed="rId2"/>
          <a:stretch>
            <a:fillRect/>
          </a:stretch>
        </p:blipFill>
        <p:spPr>
          <a:xfrm>
            <a:off x="772733" y="30138"/>
            <a:ext cx="10693738" cy="6827861"/>
          </a:xfrm>
          <a:prstGeom prst="rect">
            <a:avLst/>
          </a:prstGeom>
        </p:spPr>
      </p:pic>
    </p:spTree>
    <p:extLst>
      <p:ext uri="{BB962C8B-B14F-4D97-AF65-F5344CB8AC3E}">
        <p14:creationId xmlns:p14="http://schemas.microsoft.com/office/powerpoint/2010/main" val="40743359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743-7C36-431D-AD6B-1E70CE1DA80A}"/>
              </a:ext>
            </a:extLst>
          </p:cNvPr>
          <p:cNvSpPr>
            <a:spLocks noGrp="1"/>
          </p:cNvSpPr>
          <p:nvPr>
            <p:ph type="title"/>
          </p:nvPr>
        </p:nvSpPr>
        <p:spPr>
          <a:xfrm>
            <a:off x="838200" y="365125"/>
            <a:ext cx="10515600" cy="4970273"/>
          </a:xfrm>
          <a:solidFill>
            <a:schemeClr val="accent1">
              <a:lumMod val="20000"/>
              <a:lumOff val="80000"/>
            </a:schemeClr>
          </a:solidFill>
        </p:spPr>
        <p:txBody>
          <a:bodyPr>
            <a:normAutofit fontScale="90000"/>
          </a:bodyPr>
          <a:lstStyle/>
          <a:p>
            <a:r>
              <a:rPr lang="en-CA" dirty="0"/>
              <a:t>von Neumann Architecture</a:t>
            </a:r>
            <a:br>
              <a:rPr lang="en-CA" dirty="0"/>
            </a:br>
            <a:r>
              <a:rPr lang="en-CA" dirty="0"/>
              <a:t>we have 2 kinds of memory available to us as programmers:</a:t>
            </a:r>
            <a:br>
              <a:rPr lang="en-CA" dirty="0"/>
            </a:br>
            <a:r>
              <a:rPr lang="en-CA" dirty="0"/>
              <a:t>Heap: Variables</a:t>
            </a:r>
            <a:br>
              <a:rPr lang="en-CA" dirty="0"/>
            </a:br>
            <a:r>
              <a:rPr lang="en-CA" dirty="0"/>
              <a:t>Stack: because it is a PILE/ List of Stack FRAMES: each frame is a Language Runtime created data structure that contains your code</a:t>
            </a:r>
            <a:br>
              <a:rPr lang="en-CA" dirty="0"/>
            </a:br>
            <a:endParaRPr lang="en-CA" dirty="0"/>
          </a:p>
        </p:txBody>
      </p:sp>
    </p:spTree>
    <p:extLst>
      <p:ext uri="{BB962C8B-B14F-4D97-AF65-F5344CB8AC3E}">
        <p14:creationId xmlns:p14="http://schemas.microsoft.com/office/powerpoint/2010/main" val="5149973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BEB9-6F71-4C1E-A698-DE9B21156021}"/>
              </a:ext>
            </a:extLst>
          </p:cNvPr>
          <p:cNvSpPr>
            <a:spLocks noGrp="1"/>
          </p:cNvSpPr>
          <p:nvPr>
            <p:ph type="title"/>
          </p:nvPr>
        </p:nvSpPr>
        <p:spPr>
          <a:xfrm>
            <a:off x="838200" y="365125"/>
            <a:ext cx="10515600" cy="901613"/>
          </a:xfrm>
          <a:solidFill>
            <a:schemeClr val="tx2">
              <a:lumMod val="40000"/>
              <a:lumOff val="60000"/>
            </a:schemeClr>
          </a:solidFill>
        </p:spPr>
        <p:txBody>
          <a:bodyPr/>
          <a:lstStyle/>
          <a:p>
            <a:r>
              <a:rPr lang="en-CA" dirty="0"/>
              <a:t>Aspect-oriented Programming:</a:t>
            </a:r>
          </a:p>
        </p:txBody>
      </p:sp>
      <p:sp>
        <p:nvSpPr>
          <p:cNvPr id="3" name="Content Placeholder 2">
            <a:extLst>
              <a:ext uri="{FF2B5EF4-FFF2-40B4-BE49-F238E27FC236}">
                <a16:creationId xmlns:a16="http://schemas.microsoft.com/office/drawing/2014/main" id="{D63ED9E4-D198-43FB-B945-C20B0EE50D60}"/>
              </a:ext>
            </a:extLst>
          </p:cNvPr>
          <p:cNvSpPr>
            <a:spLocks noGrp="1"/>
          </p:cNvSpPr>
          <p:nvPr>
            <p:ph idx="1"/>
          </p:nvPr>
        </p:nvSpPr>
        <p:spPr>
          <a:xfrm>
            <a:off x="838200" y="1490065"/>
            <a:ext cx="4715312" cy="4351338"/>
          </a:xfrm>
          <a:solidFill>
            <a:schemeClr val="accent1">
              <a:lumMod val="40000"/>
              <a:lumOff val="60000"/>
            </a:schemeClr>
          </a:solidFill>
        </p:spPr>
        <p:txBody>
          <a:bodyPr>
            <a:normAutofit fontScale="92500"/>
          </a:bodyPr>
          <a:lstStyle/>
          <a:p>
            <a:r>
              <a:rPr lang="en-CA" dirty="0"/>
              <a:t>Object-oriented programming says:</a:t>
            </a:r>
          </a:p>
          <a:p>
            <a:endParaRPr lang="en-CA" dirty="0"/>
          </a:p>
          <a:p>
            <a:r>
              <a:rPr lang="en-CA" dirty="0"/>
              <a:t>What is an OBJECT:</a:t>
            </a:r>
          </a:p>
          <a:p>
            <a:r>
              <a:rPr lang="en-CA" dirty="0"/>
              <a:t>Unique Identity</a:t>
            </a:r>
          </a:p>
          <a:p>
            <a:r>
              <a:rPr lang="en-CA" dirty="0"/>
              <a:t>State (values of data fields)</a:t>
            </a:r>
          </a:p>
          <a:p>
            <a:r>
              <a:rPr lang="en-CA" dirty="0"/>
              <a:t>Behaviors : methodshttps://www.dropbox.com/sh/hakwtimfiflwmf4/AACgeiblfCam8dKrMRuNEx6ga?dl=0</a:t>
            </a:r>
          </a:p>
        </p:txBody>
      </p:sp>
      <p:sp>
        <p:nvSpPr>
          <p:cNvPr id="4" name="Content Placeholder 2">
            <a:extLst>
              <a:ext uri="{FF2B5EF4-FFF2-40B4-BE49-F238E27FC236}">
                <a16:creationId xmlns:a16="http://schemas.microsoft.com/office/drawing/2014/main" id="{7702E4A5-F64F-4B42-B291-1A45F2AD7C5F}"/>
              </a:ext>
            </a:extLst>
          </p:cNvPr>
          <p:cNvSpPr txBox="1">
            <a:spLocks/>
          </p:cNvSpPr>
          <p:nvPr/>
        </p:nvSpPr>
        <p:spPr>
          <a:xfrm>
            <a:off x="6096000" y="1558575"/>
            <a:ext cx="4715312" cy="4351338"/>
          </a:xfrm>
          <a:prstGeom prst="rect">
            <a:avLst/>
          </a:prstGeom>
          <a:solidFill>
            <a:schemeClr val="accent1">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An OBJECT in from the perspective of Programming Language Mechanics:</a:t>
            </a:r>
          </a:p>
          <a:p>
            <a:r>
              <a:rPr lang="en-CA" dirty="0"/>
              <a:t>An Object is a in memory data structure created by the language run time which does RUNTIME BINDING of the variables and functions into 1 </a:t>
            </a:r>
            <a:r>
              <a:rPr lang="en-CA" dirty="0" err="1"/>
              <a:t>compilational</a:t>
            </a:r>
            <a:r>
              <a:rPr lang="en-CA" dirty="0"/>
              <a:t> unit called the OBJECT.</a:t>
            </a:r>
          </a:p>
          <a:p>
            <a:endParaRPr lang="en-CA" dirty="0"/>
          </a:p>
          <a:p>
            <a:endParaRPr lang="en-CA" dirty="0"/>
          </a:p>
        </p:txBody>
      </p:sp>
    </p:spTree>
    <p:extLst>
      <p:ext uri="{BB962C8B-B14F-4D97-AF65-F5344CB8AC3E}">
        <p14:creationId xmlns:p14="http://schemas.microsoft.com/office/powerpoint/2010/main" val="9684119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BEB9-6F71-4C1E-A698-DE9B21156021}"/>
              </a:ext>
            </a:extLst>
          </p:cNvPr>
          <p:cNvSpPr>
            <a:spLocks noGrp="1"/>
          </p:cNvSpPr>
          <p:nvPr>
            <p:ph type="title"/>
          </p:nvPr>
        </p:nvSpPr>
        <p:spPr>
          <a:xfrm>
            <a:off x="838200" y="365125"/>
            <a:ext cx="10515600" cy="901613"/>
          </a:xfrm>
          <a:solidFill>
            <a:schemeClr val="tx2">
              <a:lumMod val="40000"/>
              <a:lumOff val="60000"/>
            </a:schemeClr>
          </a:solidFill>
        </p:spPr>
        <p:txBody>
          <a:bodyPr/>
          <a:lstStyle/>
          <a:p>
            <a:r>
              <a:rPr lang="en-CA" dirty="0"/>
              <a:t>Aspect-oriented Programming:</a:t>
            </a:r>
          </a:p>
        </p:txBody>
      </p:sp>
      <p:sp>
        <p:nvSpPr>
          <p:cNvPr id="3" name="Content Placeholder 2">
            <a:extLst>
              <a:ext uri="{FF2B5EF4-FFF2-40B4-BE49-F238E27FC236}">
                <a16:creationId xmlns:a16="http://schemas.microsoft.com/office/drawing/2014/main" id="{D63ED9E4-D198-43FB-B945-C20B0EE50D60}"/>
              </a:ext>
            </a:extLst>
          </p:cNvPr>
          <p:cNvSpPr>
            <a:spLocks noGrp="1"/>
          </p:cNvSpPr>
          <p:nvPr>
            <p:ph idx="1"/>
          </p:nvPr>
        </p:nvSpPr>
        <p:spPr>
          <a:xfrm>
            <a:off x="838200" y="1490065"/>
            <a:ext cx="4715312" cy="4351338"/>
          </a:xfrm>
          <a:solidFill>
            <a:schemeClr val="accent1">
              <a:lumMod val="40000"/>
              <a:lumOff val="60000"/>
            </a:schemeClr>
          </a:solidFill>
        </p:spPr>
        <p:txBody>
          <a:bodyPr>
            <a:normAutofit lnSpcReduction="10000"/>
          </a:bodyPr>
          <a:lstStyle/>
          <a:p>
            <a:r>
              <a:rPr lang="en-CA" dirty="0"/>
              <a:t>Object-oriented programming says:</a:t>
            </a:r>
          </a:p>
          <a:p>
            <a:r>
              <a:rPr lang="en-CA" dirty="0"/>
              <a:t>We construct objects to model real world entities:</a:t>
            </a:r>
          </a:p>
          <a:p>
            <a:r>
              <a:rPr lang="en-CA" dirty="0"/>
              <a:t>Relationships or tangible things</a:t>
            </a:r>
          </a:p>
          <a:p>
            <a:r>
              <a:rPr lang="en-CA" dirty="0" err="1"/>
              <a:t>Everytime</a:t>
            </a:r>
            <a:r>
              <a:rPr lang="en-CA" dirty="0"/>
              <a:t> we want to have something in our OO system:</a:t>
            </a:r>
          </a:p>
          <a:p>
            <a:r>
              <a:rPr lang="en-CA" dirty="0"/>
              <a:t>We need to instantiate an object and call methods on it</a:t>
            </a:r>
          </a:p>
        </p:txBody>
      </p:sp>
      <p:sp>
        <p:nvSpPr>
          <p:cNvPr id="5" name="Content Placeholder 2">
            <a:extLst>
              <a:ext uri="{FF2B5EF4-FFF2-40B4-BE49-F238E27FC236}">
                <a16:creationId xmlns:a16="http://schemas.microsoft.com/office/drawing/2014/main" id="{9296D766-2BD0-407C-B2AA-F6514B94074F}"/>
              </a:ext>
            </a:extLst>
          </p:cNvPr>
          <p:cNvSpPr txBox="1">
            <a:spLocks/>
          </p:cNvSpPr>
          <p:nvPr/>
        </p:nvSpPr>
        <p:spPr>
          <a:xfrm>
            <a:off x="6200162" y="1490065"/>
            <a:ext cx="5153637" cy="4351338"/>
          </a:xfrm>
          <a:prstGeom prst="rect">
            <a:avLst/>
          </a:prstGeom>
          <a:solidFill>
            <a:schemeClr val="accent1">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Sometimes this is more trouble that we want to do:</a:t>
            </a:r>
          </a:p>
          <a:p>
            <a:r>
              <a:rPr lang="en-CA" dirty="0"/>
              <a:t>Logging as an Example</a:t>
            </a:r>
          </a:p>
          <a:p>
            <a:r>
              <a:rPr lang="en-CA" dirty="0"/>
              <a:t>We want many objects to use the logging function: we need to pass around references to the LOG OBJECT.</a:t>
            </a:r>
          </a:p>
          <a:p>
            <a:r>
              <a:rPr lang="en-CA" dirty="0"/>
              <a:t>We make LOGGING to be an ASPECT of the system, not a core part of the System.</a:t>
            </a:r>
          </a:p>
          <a:p>
            <a:endParaRPr lang="en-CA" dirty="0"/>
          </a:p>
        </p:txBody>
      </p:sp>
    </p:spTree>
    <p:extLst>
      <p:ext uri="{BB962C8B-B14F-4D97-AF65-F5344CB8AC3E}">
        <p14:creationId xmlns:p14="http://schemas.microsoft.com/office/powerpoint/2010/main" val="18422377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2277-E25B-4D2C-8D1E-69280D08CD1B}"/>
              </a:ext>
            </a:extLst>
          </p:cNvPr>
          <p:cNvSpPr>
            <a:spLocks noGrp="1"/>
          </p:cNvSpPr>
          <p:nvPr>
            <p:ph type="title"/>
          </p:nvPr>
        </p:nvSpPr>
        <p:spPr>
          <a:xfrm>
            <a:off x="4162055" y="-25473"/>
            <a:ext cx="8029945" cy="662782"/>
          </a:xfrm>
          <a:solidFill>
            <a:srgbClr val="FFC000"/>
          </a:solidFill>
        </p:spPr>
        <p:txBody>
          <a:bodyPr>
            <a:normAutofit/>
          </a:bodyPr>
          <a:lstStyle/>
          <a:p>
            <a:r>
              <a:rPr lang="en-CA" sz="2000" dirty="0">
                <a:latin typeface="Abadi" panose="020B0604020104020204" pitchFamily="34" charset="0"/>
              </a:rPr>
              <a:t>von Neumann Architecture and the kinds of memory available to us as Programmers:</a:t>
            </a:r>
          </a:p>
        </p:txBody>
      </p:sp>
      <p:sp>
        <p:nvSpPr>
          <p:cNvPr id="4" name="Teardrop 3">
            <a:extLst>
              <a:ext uri="{FF2B5EF4-FFF2-40B4-BE49-F238E27FC236}">
                <a16:creationId xmlns:a16="http://schemas.microsoft.com/office/drawing/2014/main" id="{39C247B2-A221-4551-89BF-A91C21E84499}"/>
              </a:ext>
            </a:extLst>
          </p:cNvPr>
          <p:cNvSpPr/>
          <p:nvPr/>
        </p:nvSpPr>
        <p:spPr>
          <a:xfrm>
            <a:off x="166255" y="2269374"/>
            <a:ext cx="5145578" cy="3757353"/>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Heap Memory: primitive data, object references for example 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C000">
                    <a:lumMod val="40000"/>
                    <a:lumOff val="60000"/>
                  </a:srgbClr>
                </a:solidFill>
                <a:effectLst/>
                <a:uLnTx/>
                <a:uFillTx/>
                <a:latin typeface="Abadi" panose="020B0604020104020204" pitchFamily="34" charset="0"/>
                <a:ea typeface="+mn-ea"/>
                <a:cs typeface="+mn-cs"/>
              </a:rPr>
              <a:t>Student </a:t>
            </a:r>
            <a:r>
              <a:rPr kumimoji="0" lang="en-CA" sz="2000" b="0" i="0" u="sng" strike="noStrike" kern="1200" cap="none" spc="0" normalizeH="0" baseline="0" noProof="0" dirty="0">
                <a:ln>
                  <a:noFill/>
                </a:ln>
                <a:solidFill>
                  <a:srgbClr val="FFC000">
                    <a:lumMod val="40000"/>
                    <a:lumOff val="60000"/>
                  </a:srgbClr>
                </a:solidFill>
                <a:effectLst/>
                <a:uLnTx/>
                <a:uFillTx/>
                <a:latin typeface="Abadi" panose="020B0604020104020204" pitchFamily="34" charset="0"/>
                <a:ea typeface="+mn-ea"/>
                <a:cs typeface="+mn-cs"/>
              </a:rPr>
              <a:t>p</a:t>
            </a:r>
            <a:r>
              <a:rPr kumimoji="0" lang="en-CA" sz="2000" b="0" i="0" u="none" strike="noStrike" kern="1200" cap="none" spc="0" normalizeH="0" baseline="0" noProof="0" dirty="0">
                <a:ln>
                  <a:noFill/>
                </a:ln>
                <a:solidFill>
                  <a:srgbClr val="FFC000">
                    <a:lumMod val="40000"/>
                    <a:lumOff val="60000"/>
                  </a:srgbClr>
                </a:solidFill>
                <a:effectLst/>
                <a:uLnTx/>
                <a:uFillTx/>
                <a:latin typeface="Abadi" panose="020B0604020104020204" pitchFamily="34" charset="0"/>
                <a:ea typeface="+mn-ea"/>
                <a:cs typeface="+mn-cs"/>
              </a:rPr>
              <a:t> = new Student();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C000">
                  <a:lumMod val="40000"/>
                  <a:lumOff val="60000"/>
                </a:srgbClr>
              </a:solidFill>
              <a:effectLst/>
              <a:uLnTx/>
              <a:uFillTx/>
              <a:latin typeface="Abadi" panose="020B06040201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Obj ref are pointers to the location in memory of the object</a:t>
            </a:r>
          </a:p>
        </p:txBody>
      </p:sp>
      <p:sp>
        <p:nvSpPr>
          <p:cNvPr id="6" name="Teardrop 5">
            <a:extLst>
              <a:ext uri="{FF2B5EF4-FFF2-40B4-BE49-F238E27FC236}">
                <a16:creationId xmlns:a16="http://schemas.microsoft.com/office/drawing/2014/main" id="{422326BC-4860-4F5A-9D68-7CBA78FCAA6A}"/>
              </a:ext>
            </a:extLst>
          </p:cNvPr>
          <p:cNvSpPr/>
          <p:nvPr/>
        </p:nvSpPr>
        <p:spPr>
          <a:xfrm>
            <a:off x="6702830" y="883920"/>
            <a:ext cx="4139738" cy="3757353"/>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Stack (frames) Memory: All your code is contained in a container called a FRAME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OBJECT IS HERE IN THE STACK: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An OBJECT IS METHODS (</a:t>
            </a:r>
            <a:r>
              <a:rPr kumimoji="0" lang="en-CA" sz="1400" b="0" i="0" u="none" strike="noStrike" kern="1200" cap="none" spc="0" normalizeH="0" baseline="0" noProof="0" dirty="0">
                <a:ln>
                  <a:noFill/>
                </a:ln>
                <a:solidFill>
                  <a:prstClr val="black"/>
                </a:solidFill>
                <a:effectLst/>
                <a:highlight>
                  <a:srgbClr val="FFFF00"/>
                </a:highlight>
                <a:uLnTx/>
                <a:uFillTx/>
                <a:latin typeface="Abadi" panose="020B0604020104020204" pitchFamily="34" charset="0"/>
                <a:ea typeface="+mn-ea"/>
                <a:cs typeface="+mn-cs"/>
              </a:rPr>
              <a:t>code</a:t>
            </a:r>
            <a:r>
              <a:rPr kumimoji="0" lang="en-CA" sz="1400" b="0" i="0" u="none" strike="noStrike" kern="1200" cap="none" spc="0" normalizeH="0" baseline="0" noProof="0" dirty="0">
                <a:ln>
                  <a:noFill/>
                </a:ln>
                <a:solidFill>
                  <a:prstClr val="white"/>
                </a:solidFill>
                <a:effectLst/>
                <a:highlight>
                  <a:srgbClr val="FFFF00"/>
                </a:highlight>
                <a:uLnTx/>
                <a:uFillTx/>
                <a:latin typeface="Abadi" panose="020B0604020104020204" pitchFamily="34" charset="0"/>
                <a:ea typeface="+mn-ea"/>
                <a:cs typeface="+mn-cs"/>
              </a:rPr>
              <a:t>,</a:t>
            </a:r>
            <a:r>
              <a:rPr kumimoji="0" lang="en-CA" sz="14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 functions) which are tightly binded to data fields: and the data in the HEAP MEMORY.</a:t>
            </a:r>
          </a:p>
        </p:txBody>
      </p:sp>
      <p:pic>
        <p:nvPicPr>
          <p:cNvPr id="7" name="Picture 6">
            <a:extLst>
              <a:ext uri="{FF2B5EF4-FFF2-40B4-BE49-F238E27FC236}">
                <a16:creationId xmlns:a16="http://schemas.microsoft.com/office/drawing/2014/main" id="{F6478C7D-7C46-427B-B304-A223111E43E3}"/>
              </a:ext>
            </a:extLst>
          </p:cNvPr>
          <p:cNvPicPr>
            <a:picLocks noChangeAspect="1"/>
          </p:cNvPicPr>
          <p:nvPr/>
        </p:nvPicPr>
        <p:blipFill>
          <a:blip r:embed="rId2"/>
          <a:stretch>
            <a:fillRect/>
          </a:stretch>
        </p:blipFill>
        <p:spPr>
          <a:xfrm>
            <a:off x="7293236" y="4148050"/>
            <a:ext cx="4400000" cy="2609524"/>
          </a:xfrm>
          <a:prstGeom prst="rect">
            <a:avLst/>
          </a:prstGeom>
        </p:spPr>
      </p:pic>
      <p:pic>
        <p:nvPicPr>
          <p:cNvPr id="8" name="Picture 7">
            <a:extLst>
              <a:ext uri="{FF2B5EF4-FFF2-40B4-BE49-F238E27FC236}">
                <a16:creationId xmlns:a16="http://schemas.microsoft.com/office/drawing/2014/main" id="{926C688B-DD8A-4C9F-8C76-09852275A140}"/>
              </a:ext>
            </a:extLst>
          </p:cNvPr>
          <p:cNvPicPr>
            <a:picLocks noChangeAspect="1"/>
          </p:cNvPicPr>
          <p:nvPr/>
        </p:nvPicPr>
        <p:blipFill>
          <a:blip r:embed="rId3"/>
          <a:stretch>
            <a:fillRect/>
          </a:stretch>
        </p:blipFill>
        <p:spPr>
          <a:xfrm>
            <a:off x="0" y="2424"/>
            <a:ext cx="2961905" cy="2390476"/>
          </a:xfrm>
          <a:prstGeom prst="rect">
            <a:avLst/>
          </a:prstGeom>
        </p:spPr>
      </p:pic>
      <p:cxnSp>
        <p:nvCxnSpPr>
          <p:cNvPr id="10" name="Straight Arrow Connector 9">
            <a:extLst>
              <a:ext uri="{FF2B5EF4-FFF2-40B4-BE49-F238E27FC236}">
                <a16:creationId xmlns:a16="http://schemas.microsoft.com/office/drawing/2014/main" id="{25CD4A98-E8B5-4B96-8227-08B4B0D1E224}"/>
              </a:ext>
            </a:extLst>
          </p:cNvPr>
          <p:cNvCxnSpPr>
            <a:cxnSpLocks/>
          </p:cNvCxnSpPr>
          <p:nvPr/>
        </p:nvCxnSpPr>
        <p:spPr>
          <a:xfrm>
            <a:off x="1349432" y="1088967"/>
            <a:ext cx="6084916" cy="440575"/>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996D7B-42AF-4B20-8B92-49DA941165AC}"/>
              </a:ext>
            </a:extLst>
          </p:cNvPr>
          <p:cNvCxnSpPr>
            <a:cxnSpLocks/>
          </p:cNvCxnSpPr>
          <p:nvPr/>
        </p:nvCxnSpPr>
        <p:spPr>
          <a:xfrm>
            <a:off x="631767" y="980902"/>
            <a:ext cx="166255" cy="2878391"/>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992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FD64-8604-4573-A0F1-A7C4419FE919}"/>
              </a:ext>
            </a:extLst>
          </p:cNvPr>
          <p:cNvSpPr>
            <a:spLocks noGrp="1"/>
          </p:cNvSpPr>
          <p:nvPr>
            <p:ph type="title"/>
          </p:nvPr>
        </p:nvSpPr>
        <p:spPr>
          <a:xfrm>
            <a:off x="838200" y="182246"/>
            <a:ext cx="10791304" cy="657340"/>
          </a:xfrm>
          <a:solidFill>
            <a:schemeClr val="tx1">
              <a:lumMod val="75000"/>
              <a:lumOff val="25000"/>
            </a:schemeClr>
          </a:solidFill>
        </p:spPr>
        <p:txBody>
          <a:bodyPr>
            <a:normAutofit/>
          </a:bodyPr>
          <a:lstStyle/>
          <a:p>
            <a:r>
              <a:rPr lang="en-CA" sz="3200" b="1" dirty="0">
                <a:solidFill>
                  <a:schemeClr val="accent4">
                    <a:lumMod val="40000"/>
                    <a:lumOff val="60000"/>
                  </a:schemeClr>
                </a:solidFill>
              </a:rPr>
              <a:t>Model of ENIAC (first electronic vacuum tube based computer)</a:t>
            </a:r>
          </a:p>
        </p:txBody>
      </p:sp>
      <p:sp>
        <p:nvSpPr>
          <p:cNvPr id="4" name="TextBox 3">
            <a:extLst>
              <a:ext uri="{FF2B5EF4-FFF2-40B4-BE49-F238E27FC236}">
                <a16:creationId xmlns:a16="http://schemas.microsoft.com/office/drawing/2014/main" id="{AAC09D79-9BF1-434F-B799-A350848D9D98}"/>
              </a:ext>
            </a:extLst>
          </p:cNvPr>
          <p:cNvSpPr txBox="1"/>
          <p:nvPr/>
        </p:nvSpPr>
        <p:spPr>
          <a:xfrm>
            <a:off x="838199" y="839586"/>
            <a:ext cx="10791305" cy="38779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The simplest parts of a computer are: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CPU</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 Registers based on AND Gates and OR GATES: Boolean Algebra: is the basis of all programming languages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0" i="1"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Kinds of registers:</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Storage registers (R0 , R1, … R 7)</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ALU : Arithmetic Logic Units of the CPU execute the code</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PC: Program Counter: Keeps track of WHERE in the Set of Instructions of the Program WE ARE AT THIS INSTANT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MEMORY</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IO Devices are “mapped” as Memory Locations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Memory is described in terms of 1 and 0 : memory is implemented in Hardware switches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27177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FD64-8604-4573-A0F1-A7C4419FE919}"/>
              </a:ext>
            </a:extLst>
          </p:cNvPr>
          <p:cNvSpPr>
            <a:spLocks noGrp="1"/>
          </p:cNvSpPr>
          <p:nvPr>
            <p:ph type="title"/>
          </p:nvPr>
        </p:nvSpPr>
        <p:spPr>
          <a:xfrm>
            <a:off x="838200" y="182246"/>
            <a:ext cx="10791304" cy="657340"/>
          </a:xfrm>
          <a:solidFill>
            <a:schemeClr val="tx1">
              <a:lumMod val="75000"/>
              <a:lumOff val="25000"/>
            </a:schemeClr>
          </a:solidFill>
        </p:spPr>
        <p:txBody>
          <a:bodyPr>
            <a:normAutofit/>
          </a:bodyPr>
          <a:lstStyle/>
          <a:p>
            <a:r>
              <a:rPr lang="en-CA" sz="3200" b="1" dirty="0">
                <a:solidFill>
                  <a:schemeClr val="accent4">
                    <a:lumMod val="40000"/>
                    <a:lumOff val="60000"/>
                  </a:schemeClr>
                </a:solidFill>
              </a:rPr>
              <a:t>LET’S EXECUTE A SIMPLE PRORAM</a:t>
            </a:r>
          </a:p>
        </p:txBody>
      </p:sp>
      <p:graphicFrame>
        <p:nvGraphicFramePr>
          <p:cNvPr id="3" name="Table 4">
            <a:extLst>
              <a:ext uri="{FF2B5EF4-FFF2-40B4-BE49-F238E27FC236}">
                <a16:creationId xmlns:a16="http://schemas.microsoft.com/office/drawing/2014/main" id="{C26B9279-DAA6-4B57-B28F-6069CE1B2FBB}"/>
              </a:ext>
            </a:extLst>
          </p:cNvPr>
          <p:cNvGraphicFramePr>
            <a:graphicFrameLocks noGrp="1"/>
          </p:cNvGraphicFramePr>
          <p:nvPr/>
        </p:nvGraphicFramePr>
        <p:xfrm>
          <a:off x="838200" y="910859"/>
          <a:ext cx="2187633" cy="3511512"/>
        </p:xfrm>
        <a:graphic>
          <a:graphicData uri="http://schemas.openxmlformats.org/drawingml/2006/table">
            <a:tbl>
              <a:tblPr firstRow="1" bandRow="1">
                <a:tableStyleId>{5C22544A-7EE6-4342-B048-85BDC9FD1C3A}</a:tableStyleId>
              </a:tblPr>
              <a:tblGrid>
                <a:gridCol w="2187633">
                  <a:extLst>
                    <a:ext uri="{9D8B030D-6E8A-4147-A177-3AD203B41FA5}">
                      <a16:colId xmlns:a16="http://schemas.microsoft.com/office/drawing/2014/main" val="1701616218"/>
                    </a:ext>
                  </a:extLst>
                </a:gridCol>
              </a:tblGrid>
              <a:tr h="649278">
                <a:tc>
                  <a:txBody>
                    <a:bodyPr/>
                    <a:lstStyle/>
                    <a:p>
                      <a:r>
                        <a:rPr lang="en-CA" dirty="0"/>
                        <a:t>CPU: Vacuum tubes (implemented the AND </a:t>
                      </a:r>
                      <a:r>
                        <a:rPr lang="en-CA" dirty="0" err="1"/>
                        <a:t>and</a:t>
                      </a:r>
                      <a:r>
                        <a:rPr lang="en-CA" dirty="0"/>
                        <a:t> OR logic)</a:t>
                      </a:r>
                    </a:p>
                  </a:txBody>
                  <a:tcPr/>
                </a:tc>
                <a:extLst>
                  <a:ext uri="{0D108BD9-81ED-4DB2-BD59-A6C34878D82A}">
                    <a16:rowId xmlns:a16="http://schemas.microsoft.com/office/drawing/2014/main" val="1609247748"/>
                  </a:ext>
                </a:extLst>
              </a:tr>
              <a:tr h="649278">
                <a:tc>
                  <a:txBody>
                    <a:bodyPr/>
                    <a:lstStyle/>
                    <a:p>
                      <a:r>
                        <a:rPr lang="en-CA" dirty="0"/>
                        <a:t>AO</a:t>
                      </a:r>
                    </a:p>
                  </a:txBody>
                  <a:tcPr/>
                </a:tc>
                <a:extLst>
                  <a:ext uri="{0D108BD9-81ED-4DB2-BD59-A6C34878D82A}">
                    <a16:rowId xmlns:a16="http://schemas.microsoft.com/office/drawing/2014/main" val="1234651033"/>
                  </a:ext>
                </a:extLst>
              </a:tr>
              <a:tr h="649278">
                <a:tc>
                  <a:txBody>
                    <a:bodyPr/>
                    <a:lstStyle/>
                    <a:p>
                      <a:r>
                        <a:rPr lang="en-CA" dirty="0"/>
                        <a:t>A1</a:t>
                      </a:r>
                    </a:p>
                  </a:txBody>
                  <a:tcPr/>
                </a:tc>
                <a:extLst>
                  <a:ext uri="{0D108BD9-81ED-4DB2-BD59-A6C34878D82A}">
                    <a16:rowId xmlns:a16="http://schemas.microsoft.com/office/drawing/2014/main" val="3716497292"/>
                  </a:ext>
                </a:extLst>
              </a:tr>
              <a:tr h="649278">
                <a:tc>
                  <a:txBody>
                    <a:bodyPr/>
                    <a:lstStyle/>
                    <a:p>
                      <a:r>
                        <a:rPr lang="en-CA" dirty="0"/>
                        <a:t>A2</a:t>
                      </a:r>
                    </a:p>
                  </a:txBody>
                  <a:tcPr/>
                </a:tc>
                <a:extLst>
                  <a:ext uri="{0D108BD9-81ED-4DB2-BD59-A6C34878D82A}">
                    <a16:rowId xmlns:a16="http://schemas.microsoft.com/office/drawing/2014/main" val="3165170687"/>
                  </a:ext>
                </a:extLst>
              </a:tr>
              <a:tr h="649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PROGRAMREGISTER</a:t>
                      </a:r>
                    </a:p>
                    <a:p>
                      <a:endParaRPr lang="en-CA" dirty="0"/>
                    </a:p>
                  </a:txBody>
                  <a:tcPr/>
                </a:tc>
                <a:extLst>
                  <a:ext uri="{0D108BD9-81ED-4DB2-BD59-A6C34878D82A}">
                    <a16:rowId xmlns:a16="http://schemas.microsoft.com/office/drawing/2014/main" val="3955539510"/>
                  </a:ext>
                </a:extLst>
              </a:tr>
            </a:tbl>
          </a:graphicData>
        </a:graphic>
      </p:graphicFrame>
      <p:graphicFrame>
        <p:nvGraphicFramePr>
          <p:cNvPr id="6" name="Table 4">
            <a:extLst>
              <a:ext uri="{FF2B5EF4-FFF2-40B4-BE49-F238E27FC236}">
                <a16:creationId xmlns:a16="http://schemas.microsoft.com/office/drawing/2014/main" id="{64FC7B4C-8DB8-48BA-8444-001DC3F6ADC0}"/>
              </a:ext>
            </a:extLst>
          </p:cNvPr>
          <p:cNvGraphicFramePr>
            <a:graphicFrameLocks noGrp="1"/>
          </p:cNvGraphicFramePr>
          <p:nvPr/>
        </p:nvGraphicFramePr>
        <p:xfrm>
          <a:off x="3383282" y="924470"/>
          <a:ext cx="3599410" cy="4714036"/>
        </p:xfrm>
        <a:graphic>
          <a:graphicData uri="http://schemas.openxmlformats.org/drawingml/2006/table">
            <a:tbl>
              <a:tblPr firstRow="1" bandRow="1">
                <a:tableStyleId>{5C22544A-7EE6-4342-B048-85BDC9FD1C3A}</a:tableStyleId>
              </a:tblPr>
              <a:tblGrid>
                <a:gridCol w="3599410">
                  <a:extLst>
                    <a:ext uri="{9D8B030D-6E8A-4147-A177-3AD203B41FA5}">
                      <a16:colId xmlns:a16="http://schemas.microsoft.com/office/drawing/2014/main" val="1701616218"/>
                    </a:ext>
                  </a:extLst>
                </a:gridCol>
              </a:tblGrid>
              <a:tr h="577247">
                <a:tc>
                  <a:txBody>
                    <a:bodyPr/>
                    <a:lstStyle/>
                    <a:p>
                      <a:r>
                        <a:rPr lang="en-CA" sz="1200" dirty="0"/>
                        <a:t>MEMORY ADDRESSABLE A LOCATION </a:t>
                      </a:r>
                    </a:p>
                  </a:txBody>
                  <a:tcPr/>
                </a:tc>
                <a:extLst>
                  <a:ext uri="{0D108BD9-81ED-4DB2-BD59-A6C34878D82A}">
                    <a16:rowId xmlns:a16="http://schemas.microsoft.com/office/drawing/2014/main" val="1609247748"/>
                  </a:ext>
                </a:extLst>
              </a:tr>
              <a:tr h="577247">
                <a:tc>
                  <a:txBody>
                    <a:bodyPr/>
                    <a:lstStyle/>
                    <a:p>
                      <a:r>
                        <a:rPr lang="en-CA" sz="1200" dirty="0"/>
                        <a:t>LO 1</a:t>
                      </a:r>
                    </a:p>
                  </a:txBody>
                  <a:tcPr/>
                </a:tc>
                <a:extLst>
                  <a:ext uri="{0D108BD9-81ED-4DB2-BD59-A6C34878D82A}">
                    <a16:rowId xmlns:a16="http://schemas.microsoft.com/office/drawing/2014/main" val="1234651033"/>
                  </a:ext>
                </a:extLst>
              </a:tr>
              <a:tr h="577247">
                <a:tc>
                  <a:txBody>
                    <a:bodyPr/>
                    <a:lstStyle/>
                    <a:p>
                      <a:r>
                        <a:rPr lang="en-CA" sz="1200" dirty="0"/>
                        <a:t>L1  1</a:t>
                      </a:r>
                    </a:p>
                  </a:txBody>
                  <a:tcPr/>
                </a:tc>
                <a:extLst>
                  <a:ext uri="{0D108BD9-81ED-4DB2-BD59-A6C34878D82A}">
                    <a16:rowId xmlns:a16="http://schemas.microsoft.com/office/drawing/2014/main" val="3716497292"/>
                  </a:ext>
                </a:extLst>
              </a:tr>
              <a:tr h="577247">
                <a:tc>
                  <a:txBody>
                    <a:bodyPr/>
                    <a:lstStyle/>
                    <a:p>
                      <a:r>
                        <a:rPr lang="en-CA" sz="1200" dirty="0"/>
                        <a:t>L2  100</a:t>
                      </a:r>
                    </a:p>
                  </a:txBody>
                  <a:tcPr/>
                </a:tc>
                <a:extLst>
                  <a:ext uri="{0D108BD9-81ED-4DB2-BD59-A6C34878D82A}">
                    <a16:rowId xmlns:a16="http://schemas.microsoft.com/office/drawing/2014/main" val="3165170687"/>
                  </a:ext>
                </a:extLst>
              </a:tr>
              <a:tr h="1202524">
                <a:tc>
                  <a:txBody>
                    <a:bodyPr/>
                    <a:lstStyle/>
                    <a:p>
                      <a:r>
                        <a:rPr lang="en-CA" sz="1200" dirty="0"/>
                        <a:t>L3 : Let’s put our program instructions into memory along with data: that means our program algorithm can be dynamic : that is, the program can change itself!</a:t>
                      </a:r>
                    </a:p>
                  </a:txBody>
                  <a:tcPr/>
                </a:tc>
                <a:extLst>
                  <a:ext uri="{0D108BD9-81ED-4DB2-BD59-A6C34878D82A}">
                    <a16:rowId xmlns:a16="http://schemas.microsoft.com/office/drawing/2014/main" val="4040044811"/>
                  </a:ext>
                </a:extLst>
              </a:tr>
              <a:tr h="1202524">
                <a:tc>
                  <a:txBody>
                    <a:bodyPr/>
                    <a:lstStyle/>
                    <a:p>
                      <a:r>
                        <a:rPr lang="en-CA" sz="1200" dirty="0"/>
                        <a:t>L4: We can put an OBJECT: which is a POINTER to another location .</a:t>
                      </a:r>
                    </a:p>
                    <a:p>
                      <a:r>
                        <a:rPr lang="en-CA" sz="1200" dirty="0"/>
                        <a:t>An OBJECT is a FUNCTION with Data Attributes tightly BINDED to it; this TIGHT BINDING IS CREATED BY AND MANAGED BY THE COMPILER </a:t>
                      </a:r>
                    </a:p>
                  </a:txBody>
                  <a:tcPr/>
                </a:tc>
                <a:extLst>
                  <a:ext uri="{0D108BD9-81ED-4DB2-BD59-A6C34878D82A}">
                    <a16:rowId xmlns:a16="http://schemas.microsoft.com/office/drawing/2014/main" val="720156969"/>
                  </a:ext>
                </a:extLst>
              </a:tr>
            </a:tbl>
          </a:graphicData>
        </a:graphic>
      </p:graphicFrame>
      <p:sp>
        <p:nvSpPr>
          <p:cNvPr id="7" name="TextBox 6">
            <a:extLst>
              <a:ext uri="{FF2B5EF4-FFF2-40B4-BE49-F238E27FC236}">
                <a16:creationId xmlns:a16="http://schemas.microsoft.com/office/drawing/2014/main" id="{F0C6E31C-F797-4BC4-B7D3-749858599B24}"/>
              </a:ext>
            </a:extLst>
          </p:cNvPr>
          <p:cNvSpPr txBox="1"/>
          <p:nvPr/>
        </p:nvSpPr>
        <p:spPr>
          <a:xfrm>
            <a:off x="8032865" y="1043862"/>
            <a:ext cx="3532909"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(WANT: ADD 1 PLUS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ALGORITHM: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Before von Neumann: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Algorithms were by how the vacuum tubes were plugged together: they had to change how the wires between the vacuum tubes were plugged together to change the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FETCH (LO, A0)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FETCH (L1, 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ALU(AO, A1, ADD, A2)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MOV(A2,L2)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4BA36DE-9C48-4DA2-8E77-45953FC09820}"/>
              </a:ext>
            </a:extLst>
          </p:cNvPr>
          <p:cNvSpPr txBox="1"/>
          <p:nvPr/>
        </p:nvSpPr>
        <p:spPr>
          <a:xfrm>
            <a:off x="626226" y="5971065"/>
            <a:ext cx="100057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Von Neumann said: Let’s store program instructions in memory: that means we can now have P2: dynamic programming : the algorithm during the execution of the program </a:t>
            </a:r>
          </a:p>
        </p:txBody>
      </p:sp>
    </p:spTree>
    <p:extLst>
      <p:ext uri="{BB962C8B-B14F-4D97-AF65-F5344CB8AC3E}">
        <p14:creationId xmlns:p14="http://schemas.microsoft.com/office/powerpoint/2010/main" val="42058003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2A4C-1F8B-4A5B-A31A-5949C907CAF5}"/>
              </a:ext>
            </a:extLst>
          </p:cNvPr>
          <p:cNvSpPr>
            <a:spLocks noGrp="1"/>
          </p:cNvSpPr>
          <p:nvPr>
            <p:ph type="title"/>
          </p:nvPr>
        </p:nvSpPr>
        <p:spPr>
          <a:xfrm>
            <a:off x="838200" y="365126"/>
            <a:ext cx="10515600" cy="698904"/>
          </a:xfrm>
          <a:solidFill>
            <a:schemeClr val="tx2">
              <a:lumMod val="20000"/>
              <a:lumOff val="80000"/>
            </a:schemeClr>
          </a:solidFill>
        </p:spPr>
        <p:txBody>
          <a:bodyPr>
            <a:normAutofit/>
          </a:bodyPr>
          <a:lstStyle/>
          <a:p>
            <a:r>
              <a:rPr lang="en-CA" sz="3600" dirty="0">
                <a:latin typeface="Abadi" panose="020B0604020104020204" pitchFamily="34" charset="0"/>
              </a:rPr>
              <a:t>Single Threaded and Multi-Threaded Applications</a:t>
            </a:r>
          </a:p>
        </p:txBody>
      </p:sp>
      <p:cxnSp>
        <p:nvCxnSpPr>
          <p:cNvPr id="5" name="Straight Connector 4">
            <a:extLst>
              <a:ext uri="{FF2B5EF4-FFF2-40B4-BE49-F238E27FC236}">
                <a16:creationId xmlns:a16="http://schemas.microsoft.com/office/drawing/2014/main" id="{40DD914E-DC51-4391-A9DF-540AD34719D6}"/>
              </a:ext>
            </a:extLst>
          </p:cNvPr>
          <p:cNvCxnSpPr>
            <a:cxnSpLocks/>
          </p:cNvCxnSpPr>
          <p:nvPr/>
        </p:nvCxnSpPr>
        <p:spPr>
          <a:xfrm>
            <a:off x="1845425" y="1221971"/>
            <a:ext cx="0" cy="1213658"/>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7EAC1-0080-4D62-BA4E-8AF21D917AA4}"/>
              </a:ext>
            </a:extLst>
          </p:cNvPr>
          <p:cNvSpPr txBox="1"/>
          <p:nvPr/>
        </p:nvSpPr>
        <p:spPr>
          <a:xfrm>
            <a:off x="432262" y="1645920"/>
            <a:ext cx="13466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public static void main()</a:t>
            </a:r>
          </a:p>
        </p:txBody>
      </p:sp>
      <p:cxnSp>
        <p:nvCxnSpPr>
          <p:cNvPr id="8" name="Straight Connector 7">
            <a:extLst>
              <a:ext uri="{FF2B5EF4-FFF2-40B4-BE49-F238E27FC236}">
                <a16:creationId xmlns:a16="http://schemas.microsoft.com/office/drawing/2014/main" id="{6400368B-8560-4247-B135-A7AA80747F0A}"/>
              </a:ext>
            </a:extLst>
          </p:cNvPr>
          <p:cNvCxnSpPr>
            <a:cxnSpLocks/>
          </p:cNvCxnSpPr>
          <p:nvPr/>
        </p:nvCxnSpPr>
        <p:spPr>
          <a:xfrm>
            <a:off x="3294610" y="2435629"/>
            <a:ext cx="0" cy="737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4BC7DC-2967-413D-8584-234D7FF758CF}"/>
              </a:ext>
            </a:extLst>
          </p:cNvPr>
          <p:cNvCxnSpPr>
            <a:cxnSpLocks/>
          </p:cNvCxnSpPr>
          <p:nvPr/>
        </p:nvCxnSpPr>
        <p:spPr>
          <a:xfrm>
            <a:off x="1845425" y="2435629"/>
            <a:ext cx="14491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22336A-F4D8-4EEA-8053-F11EB2137320}"/>
              </a:ext>
            </a:extLst>
          </p:cNvPr>
          <p:cNvCxnSpPr>
            <a:cxnSpLocks/>
          </p:cNvCxnSpPr>
          <p:nvPr/>
        </p:nvCxnSpPr>
        <p:spPr>
          <a:xfrm>
            <a:off x="4588625" y="3172691"/>
            <a:ext cx="0" cy="1903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21D417-8741-4C48-94D5-4D10CA6F6EEB}"/>
              </a:ext>
            </a:extLst>
          </p:cNvPr>
          <p:cNvCxnSpPr>
            <a:cxnSpLocks/>
          </p:cNvCxnSpPr>
          <p:nvPr/>
        </p:nvCxnSpPr>
        <p:spPr>
          <a:xfrm>
            <a:off x="3294610" y="3172691"/>
            <a:ext cx="1294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8B45534-4FDF-455C-9D9E-F54D8881DAD6}"/>
              </a:ext>
            </a:extLst>
          </p:cNvPr>
          <p:cNvCxnSpPr>
            <a:cxnSpLocks/>
          </p:cNvCxnSpPr>
          <p:nvPr/>
        </p:nvCxnSpPr>
        <p:spPr>
          <a:xfrm>
            <a:off x="3294610" y="5076306"/>
            <a:ext cx="1294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738847E-190D-4E61-A07B-EC71860628AF}"/>
              </a:ext>
            </a:extLst>
          </p:cNvPr>
          <p:cNvCxnSpPr>
            <a:cxnSpLocks/>
          </p:cNvCxnSpPr>
          <p:nvPr/>
        </p:nvCxnSpPr>
        <p:spPr>
          <a:xfrm>
            <a:off x="1845425" y="5647114"/>
            <a:ext cx="1449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453651-4303-4613-9AFA-BECA93E06DC1}"/>
              </a:ext>
            </a:extLst>
          </p:cNvPr>
          <p:cNvCxnSpPr>
            <a:cxnSpLocks/>
          </p:cNvCxnSpPr>
          <p:nvPr/>
        </p:nvCxnSpPr>
        <p:spPr>
          <a:xfrm>
            <a:off x="5882640" y="3172691"/>
            <a:ext cx="0" cy="1903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30B5DB6-CFDB-4B38-A550-D1E76007C191}"/>
              </a:ext>
            </a:extLst>
          </p:cNvPr>
          <p:cNvCxnSpPr>
            <a:cxnSpLocks/>
          </p:cNvCxnSpPr>
          <p:nvPr/>
        </p:nvCxnSpPr>
        <p:spPr>
          <a:xfrm>
            <a:off x="4588625" y="3172691"/>
            <a:ext cx="12940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C35334-659C-4E6A-968A-B42073D42E1C}"/>
              </a:ext>
            </a:extLst>
          </p:cNvPr>
          <p:cNvCxnSpPr>
            <a:cxnSpLocks/>
          </p:cNvCxnSpPr>
          <p:nvPr/>
        </p:nvCxnSpPr>
        <p:spPr>
          <a:xfrm>
            <a:off x="4588625" y="5076306"/>
            <a:ext cx="129401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E5812F-0E32-491F-A397-BECBA1A1FDFA}"/>
              </a:ext>
            </a:extLst>
          </p:cNvPr>
          <p:cNvSpPr txBox="1"/>
          <p:nvPr/>
        </p:nvSpPr>
        <p:spPr>
          <a:xfrm>
            <a:off x="2621279" y="2488599"/>
            <a:ext cx="13466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run()</a:t>
            </a:r>
          </a:p>
        </p:txBody>
      </p:sp>
      <p:sp>
        <p:nvSpPr>
          <p:cNvPr id="39" name="TextBox 38">
            <a:extLst>
              <a:ext uri="{FF2B5EF4-FFF2-40B4-BE49-F238E27FC236}">
                <a16:creationId xmlns:a16="http://schemas.microsoft.com/office/drawing/2014/main" id="{EC5A9389-8895-4E46-987B-5B16A265EF4E}"/>
              </a:ext>
            </a:extLst>
          </p:cNvPr>
          <p:cNvSpPr txBox="1"/>
          <p:nvPr/>
        </p:nvSpPr>
        <p:spPr>
          <a:xfrm>
            <a:off x="4538749" y="3664449"/>
            <a:ext cx="5264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41" name="TextBox 40">
            <a:extLst>
              <a:ext uri="{FF2B5EF4-FFF2-40B4-BE49-F238E27FC236}">
                <a16:creationId xmlns:a16="http://schemas.microsoft.com/office/drawing/2014/main" id="{4E947993-3A9B-4FBB-9D0B-000887D15357}"/>
              </a:ext>
            </a:extLst>
          </p:cNvPr>
          <p:cNvSpPr txBox="1"/>
          <p:nvPr/>
        </p:nvSpPr>
        <p:spPr>
          <a:xfrm>
            <a:off x="5832764" y="3672039"/>
            <a:ext cx="5264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cxnSp>
        <p:nvCxnSpPr>
          <p:cNvPr id="43" name="Straight Connector 42">
            <a:extLst>
              <a:ext uri="{FF2B5EF4-FFF2-40B4-BE49-F238E27FC236}">
                <a16:creationId xmlns:a16="http://schemas.microsoft.com/office/drawing/2014/main" id="{55891C52-3757-44E6-8527-85C880E2C6F0}"/>
              </a:ext>
            </a:extLst>
          </p:cNvPr>
          <p:cNvCxnSpPr>
            <a:cxnSpLocks/>
          </p:cNvCxnSpPr>
          <p:nvPr/>
        </p:nvCxnSpPr>
        <p:spPr>
          <a:xfrm>
            <a:off x="1856508" y="5644342"/>
            <a:ext cx="0" cy="856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DD6D83-53F9-4A83-AECD-CBC03CE5875B}"/>
              </a:ext>
            </a:extLst>
          </p:cNvPr>
          <p:cNvCxnSpPr>
            <a:cxnSpLocks/>
          </p:cNvCxnSpPr>
          <p:nvPr/>
        </p:nvCxnSpPr>
        <p:spPr>
          <a:xfrm>
            <a:off x="3283525" y="5076306"/>
            <a:ext cx="0" cy="5680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108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3B5D-F452-2452-F7E4-40048E87A056}"/>
              </a:ext>
            </a:extLst>
          </p:cNvPr>
          <p:cNvSpPr>
            <a:spLocks noGrp="1"/>
          </p:cNvSpPr>
          <p:nvPr>
            <p:ph type="title"/>
          </p:nvPr>
        </p:nvSpPr>
        <p:spPr>
          <a:xfrm>
            <a:off x="838200" y="365125"/>
            <a:ext cx="10515600" cy="1325563"/>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a:noAutofit/>
          </a:bodyPr>
          <a:lstStyle/>
          <a:p>
            <a:r>
              <a:rPr lang="en-US" sz="3200" b="0" i="0" dirty="0">
                <a:solidFill>
                  <a:srgbClr val="202122"/>
                </a:solidFill>
                <a:effectLst/>
                <a:latin typeface="Lato" panose="020F0502020204030203" pitchFamily="34" charset="0"/>
              </a:rPr>
              <a:t>Explain why it is the TIGHT BINDING is a negative design pattern the Model View Controller architectural pattern:</a:t>
            </a:r>
            <a:endParaRPr lang="en-CA" sz="3200" dirty="0"/>
          </a:p>
        </p:txBody>
      </p:sp>
      <p:sp>
        <p:nvSpPr>
          <p:cNvPr id="3" name="Content Placeholder 2">
            <a:extLst>
              <a:ext uri="{FF2B5EF4-FFF2-40B4-BE49-F238E27FC236}">
                <a16:creationId xmlns:a16="http://schemas.microsoft.com/office/drawing/2014/main" id="{7B97475B-384D-DD37-1652-1C3E7F879F09}"/>
              </a:ext>
            </a:extLst>
          </p:cNvPr>
          <p:cNvSpPr>
            <a:spLocks noGrp="1"/>
          </p:cNvSpPr>
          <p:nvPr>
            <p:ph idx="1"/>
          </p:nvPr>
        </p:nvSpPr>
        <p:spPr>
          <a:xfrm>
            <a:off x="838200" y="1693745"/>
            <a:ext cx="10515600" cy="4351338"/>
          </a:xfrm>
          <a:solidFill>
            <a:schemeClr val="accent3">
              <a:lumMod val="20000"/>
              <a:lumOff val="80000"/>
            </a:schemeClr>
          </a:solidFill>
        </p:spPr>
        <p:txBody>
          <a:bodyPr>
            <a:normAutofit fontScale="70000" lnSpcReduction="20000"/>
          </a:bodyPr>
          <a:lstStyle/>
          <a:p>
            <a:pPr algn="l"/>
            <a:r>
              <a:rPr lang="en-US" b="0" i="0" dirty="0">
                <a:solidFill>
                  <a:srgbClr val="002060"/>
                </a:solidFill>
                <a:effectLst/>
                <a:latin typeface="Abadi" panose="020B0604020104020204" pitchFamily="34" charset="0"/>
              </a:rPr>
              <a:t>Tight coupling is generally undesirable because it limits the flexibility and reusability of the code, makes changes considerably more challenging, hinders testability, etc.</a:t>
            </a:r>
          </a:p>
          <a:p>
            <a:pPr algn="l"/>
            <a:r>
              <a:rPr lang="en-US" b="0" i="0" dirty="0">
                <a:solidFill>
                  <a:srgbClr val="002060"/>
                </a:solidFill>
                <a:effectLst/>
                <a:latin typeface="Abadi" panose="020B0604020104020204" pitchFamily="34" charset="0"/>
              </a:rPr>
              <a:t>Tightly Coupled Objects are objects that depend heavily on each other's interfaces and need to know a lot about one another. In a small program, we can clearly recognize the changes and there is little opportunity to miss anything. </a:t>
            </a:r>
          </a:p>
          <a:p>
            <a:pPr algn="l"/>
            <a:r>
              <a:rPr lang="en-US" b="0" i="0" dirty="0">
                <a:solidFill>
                  <a:srgbClr val="002060"/>
                </a:solidFill>
                <a:effectLst/>
                <a:latin typeface="Abadi" panose="020B0604020104020204" pitchFamily="34" charset="0"/>
              </a:rPr>
              <a:t>In a tightly connected application, changing one object frequently necessitates changing a number of other objects. However, not every programmer is aware of these interdependencies in large projects, and there is a potential that modifications could be missed. However, no two sets of loosely connected items are interdependent.</a:t>
            </a:r>
          </a:p>
          <a:p>
            <a:pPr algn="l"/>
            <a:r>
              <a:rPr lang="en-US" b="0" i="0" dirty="0">
                <a:solidFill>
                  <a:srgbClr val="002060"/>
                </a:solidFill>
                <a:effectLst/>
                <a:latin typeface="Abadi" panose="020B0604020104020204" pitchFamily="34" charset="0"/>
              </a:rPr>
              <a:t>In order to lessen the likelihood that modifications to one component may necessitate changes to any other component, loose coupling is a design objective that aims to </a:t>
            </a:r>
            <a:r>
              <a:rPr lang="en-US" b="0" i="0" dirty="0" err="1">
                <a:solidFill>
                  <a:srgbClr val="002060"/>
                </a:solidFill>
                <a:effectLst/>
                <a:latin typeface="Abadi" panose="020B0604020104020204" pitchFamily="34" charset="0"/>
              </a:rPr>
              <a:t>minimise</a:t>
            </a:r>
            <a:r>
              <a:rPr lang="en-US" b="0" i="0" dirty="0">
                <a:solidFill>
                  <a:srgbClr val="002060"/>
                </a:solidFill>
                <a:effectLst/>
                <a:latin typeface="Abadi" panose="020B0604020104020204" pitchFamily="34" charset="0"/>
              </a:rPr>
              <a:t> the interdependencies between system components. A far more general idea known as "loose coupling" aims to boost a system's adaptability, make it easier to maintain, and make the entire framework more "stable."</a:t>
            </a:r>
          </a:p>
          <a:p>
            <a:pPr algn="l"/>
            <a:r>
              <a:rPr lang="en-US" b="0" i="0" dirty="0">
                <a:solidFill>
                  <a:srgbClr val="002060"/>
                </a:solidFill>
                <a:effectLst/>
                <a:latin typeface="Abadi" panose="020B0604020104020204" pitchFamily="34" charset="0"/>
              </a:rPr>
              <a:t>The degree of direct knowledge that one element has about another is referred to as coupling. A and B, for instance, only alter their behaviours when A does the same. It is simple to decompose a loosely linked system into discrete parts.</a:t>
            </a:r>
          </a:p>
        </p:txBody>
      </p:sp>
    </p:spTree>
    <p:extLst>
      <p:ext uri="{BB962C8B-B14F-4D97-AF65-F5344CB8AC3E}">
        <p14:creationId xmlns:p14="http://schemas.microsoft.com/office/powerpoint/2010/main" val="236772356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EE40C-9F4E-45E2-85FF-89134BD312A8}"/>
              </a:ext>
            </a:extLst>
          </p:cNvPr>
          <p:cNvSpPr>
            <a:spLocks noGrp="1"/>
          </p:cNvSpPr>
          <p:nvPr>
            <p:ph type="title"/>
          </p:nvPr>
        </p:nvSpPr>
        <p:spPr>
          <a:xfrm>
            <a:off x="838200" y="365125"/>
            <a:ext cx="10515600" cy="566053"/>
          </a:xfrm>
          <a:solidFill>
            <a:schemeClr val="bg2"/>
          </a:solidFill>
        </p:spPr>
        <p:txBody>
          <a:bodyPr>
            <a:normAutofit fontScale="90000"/>
          </a:bodyPr>
          <a:lstStyle/>
          <a:p>
            <a:r>
              <a:rPr lang="en-CA" dirty="0"/>
              <a:t>Other Resources:</a:t>
            </a:r>
          </a:p>
        </p:txBody>
      </p:sp>
      <p:sp>
        <p:nvSpPr>
          <p:cNvPr id="3" name="Content Placeholder 2">
            <a:extLst>
              <a:ext uri="{FF2B5EF4-FFF2-40B4-BE49-F238E27FC236}">
                <a16:creationId xmlns:a16="http://schemas.microsoft.com/office/drawing/2014/main" id="{8472971A-451A-452E-A6EB-236B5ACC337D}"/>
              </a:ext>
            </a:extLst>
          </p:cNvPr>
          <p:cNvSpPr>
            <a:spLocks noGrp="1"/>
          </p:cNvSpPr>
          <p:nvPr>
            <p:ph idx="1"/>
          </p:nvPr>
        </p:nvSpPr>
        <p:spPr>
          <a:xfrm>
            <a:off x="838200" y="1107347"/>
            <a:ext cx="10515600" cy="5069616"/>
          </a:xfrm>
        </p:spPr>
        <p:txBody>
          <a:bodyPr/>
          <a:lstStyle/>
          <a:p>
            <a:r>
              <a:rPr lang="en-CA" dirty="0"/>
              <a:t>Create your programming language:</a:t>
            </a:r>
          </a:p>
          <a:p>
            <a:r>
              <a:rPr lang="en-CA" sz="1400" dirty="0">
                <a:hlinkClick r:id="rId2"/>
              </a:rPr>
              <a:t>https://www.dropbox.com/s/p6k0exh6dwozm5u/Create%20Your%20Own%20Programming%20Language.pdf?dl=0</a:t>
            </a:r>
            <a:r>
              <a:rPr lang="en-CA" sz="1400" dirty="0"/>
              <a:t>     </a:t>
            </a:r>
          </a:p>
          <a:p>
            <a:r>
              <a:rPr lang="en-CA" sz="1400" b="1" u="sng" dirty="0"/>
              <a:t>Programming Paradigms:</a:t>
            </a:r>
          </a:p>
          <a:p>
            <a:r>
              <a:rPr lang="en-CA" sz="1400" dirty="0">
                <a:hlinkClick r:id="rId3"/>
              </a:rPr>
              <a:t>https://www.dropbox.com/sh/hakwtimfiflwmf4/AACgeiblfCam8dKrMRuNEx6ga?dl=0</a:t>
            </a:r>
            <a:r>
              <a:rPr lang="en-CA" sz="1400" dirty="0"/>
              <a:t> </a:t>
            </a:r>
          </a:p>
          <a:p>
            <a:endParaRPr lang="en-CA" sz="1400" dirty="0"/>
          </a:p>
          <a:p>
            <a:r>
              <a:rPr lang="en-CA" sz="1400" b="1" u="sng" dirty="0"/>
              <a:t>Java Programming (Peter’s Book):</a:t>
            </a:r>
          </a:p>
          <a:p>
            <a:r>
              <a:rPr lang="en-CA" sz="1400" dirty="0">
                <a:hlinkClick r:id="rId4"/>
              </a:rPr>
              <a:t>https://share.mindmanager.com/#publish/KjLnAlJ2W8jEOouWjlIR517PwhOaw-4m3zO4flpD</a:t>
            </a:r>
            <a:r>
              <a:rPr lang="en-CA" sz="1400" dirty="0"/>
              <a:t> </a:t>
            </a:r>
          </a:p>
        </p:txBody>
      </p:sp>
    </p:spTree>
    <p:extLst>
      <p:ext uri="{BB962C8B-B14F-4D97-AF65-F5344CB8AC3E}">
        <p14:creationId xmlns:p14="http://schemas.microsoft.com/office/powerpoint/2010/main" val="339850242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BCE76B-9506-4CA2-96D3-834758AC7DD3}"/>
              </a:ext>
            </a:extLst>
          </p:cNvPr>
          <p:cNvSpPr>
            <a:spLocks noGrp="1"/>
          </p:cNvSpPr>
          <p:nvPr>
            <p:ph idx="1"/>
          </p:nvPr>
        </p:nvSpPr>
        <p:spPr>
          <a:xfrm>
            <a:off x="838200" y="1400961"/>
            <a:ext cx="10515600" cy="4834724"/>
          </a:xfrm>
        </p:spPr>
        <p:txBody>
          <a:bodyPr>
            <a:normAutofit/>
          </a:bodyPr>
          <a:lstStyle/>
          <a:p>
            <a:pPr marL="0" indent="0">
              <a:buNone/>
            </a:pPr>
            <a:r>
              <a:rPr lang="en-CA" sz="6600" dirty="0">
                <a:latin typeface="Abadi" panose="020B0604020104020204" pitchFamily="34" charset="0"/>
              </a:rPr>
              <a:t>People will never understand the need for a solution. </a:t>
            </a:r>
          </a:p>
          <a:p>
            <a:pPr marL="0" indent="0">
              <a:buNone/>
            </a:pPr>
            <a:r>
              <a:rPr lang="en-CA" sz="6600" dirty="0">
                <a:solidFill>
                  <a:schemeClr val="accent1">
                    <a:lumMod val="75000"/>
                  </a:schemeClr>
                </a:solidFill>
                <a:latin typeface="Abadi" panose="020B0604020104020204" pitchFamily="34" charset="0"/>
              </a:rPr>
              <a:t>Until they understand how bad the problem is.</a:t>
            </a:r>
          </a:p>
        </p:txBody>
      </p:sp>
      <p:sp>
        <p:nvSpPr>
          <p:cNvPr id="2" name="TextBox 1">
            <a:extLst>
              <a:ext uri="{FF2B5EF4-FFF2-40B4-BE49-F238E27FC236}">
                <a16:creationId xmlns:a16="http://schemas.microsoft.com/office/drawing/2014/main" id="{9F58457E-F94C-4485-BEC9-0189017793B1}"/>
              </a:ext>
            </a:extLst>
          </p:cNvPr>
          <p:cNvSpPr txBox="1"/>
          <p:nvPr/>
        </p:nvSpPr>
        <p:spPr>
          <a:xfrm>
            <a:off x="838200" y="369333"/>
            <a:ext cx="10515600" cy="769441"/>
          </a:xfrm>
          <a:prstGeom prst="rect">
            <a:avLst/>
          </a:prstGeom>
          <a:solidFill>
            <a:schemeClr val="tx2"/>
          </a:solidFill>
        </p:spPr>
        <p:txBody>
          <a:bodyPr wrap="square" rtlCol="0">
            <a:spAutoFit/>
          </a:bodyPr>
          <a:lstStyle/>
          <a:p>
            <a:r>
              <a:rPr lang="en-CA" sz="4400" dirty="0">
                <a:solidFill>
                  <a:schemeClr val="accent1">
                    <a:lumMod val="40000"/>
                    <a:lumOff val="60000"/>
                  </a:schemeClr>
                </a:solidFill>
              </a:rPr>
              <a:t>The Big WHY for Enterprise Modelling</a:t>
            </a:r>
          </a:p>
        </p:txBody>
      </p:sp>
    </p:spTree>
    <p:extLst>
      <p:ext uri="{BB962C8B-B14F-4D97-AF65-F5344CB8AC3E}">
        <p14:creationId xmlns:p14="http://schemas.microsoft.com/office/powerpoint/2010/main" val="24218651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4DB17C-4ABD-45EE-9F26-AA681E3C73EB}"/>
              </a:ext>
            </a:extLst>
          </p:cNvPr>
          <p:cNvPicPr>
            <a:picLocks noChangeAspect="1"/>
          </p:cNvPicPr>
          <p:nvPr/>
        </p:nvPicPr>
        <p:blipFill>
          <a:blip r:embed="rId2"/>
          <a:stretch>
            <a:fillRect/>
          </a:stretch>
        </p:blipFill>
        <p:spPr>
          <a:xfrm>
            <a:off x="4491470" y="1625659"/>
            <a:ext cx="7426694" cy="4940367"/>
          </a:xfrm>
          <a:prstGeom prst="rect">
            <a:avLst/>
          </a:prstGeom>
        </p:spPr>
      </p:pic>
      <p:sp>
        <p:nvSpPr>
          <p:cNvPr id="6" name="TextBox 5">
            <a:extLst>
              <a:ext uri="{FF2B5EF4-FFF2-40B4-BE49-F238E27FC236}">
                <a16:creationId xmlns:a16="http://schemas.microsoft.com/office/drawing/2014/main" id="{DD52237A-CF6E-490B-A63C-2ADEE7A025D6}"/>
              </a:ext>
            </a:extLst>
          </p:cNvPr>
          <p:cNvSpPr txBox="1"/>
          <p:nvPr/>
        </p:nvSpPr>
        <p:spPr>
          <a:xfrm>
            <a:off x="1030778" y="55999"/>
            <a:ext cx="9543011" cy="1569660"/>
          </a:xfrm>
          <a:prstGeom prst="rect">
            <a:avLst/>
          </a:prstGeom>
          <a:noFill/>
        </p:spPr>
        <p:txBody>
          <a:bodyPr wrap="square" rtlCol="0">
            <a:spAutoFit/>
          </a:bodyPr>
          <a:lstStyle/>
          <a:p>
            <a:pPr algn="ctr"/>
            <a:r>
              <a:rPr lang="en-CA" sz="4800" dirty="0"/>
              <a:t>Welcome to the Future you will be working in.</a:t>
            </a:r>
          </a:p>
        </p:txBody>
      </p:sp>
      <p:sp>
        <p:nvSpPr>
          <p:cNvPr id="2" name="TextBox 1">
            <a:extLst>
              <a:ext uri="{FF2B5EF4-FFF2-40B4-BE49-F238E27FC236}">
                <a16:creationId xmlns:a16="http://schemas.microsoft.com/office/drawing/2014/main" id="{7897545F-0810-4775-9AE2-DDF940E0BA96}"/>
              </a:ext>
            </a:extLst>
          </p:cNvPr>
          <p:cNvSpPr txBox="1"/>
          <p:nvPr/>
        </p:nvSpPr>
        <p:spPr>
          <a:xfrm>
            <a:off x="645952" y="1625659"/>
            <a:ext cx="3598877" cy="2800767"/>
          </a:xfrm>
          <a:prstGeom prst="rect">
            <a:avLst/>
          </a:prstGeom>
          <a:noFill/>
        </p:spPr>
        <p:txBody>
          <a:bodyPr wrap="square" rtlCol="0">
            <a:spAutoFit/>
          </a:bodyPr>
          <a:lstStyle/>
          <a:p>
            <a:r>
              <a:rPr lang="en-CA" sz="4400" dirty="0"/>
              <a:t>What is the problem we are solutioning in this course?</a:t>
            </a:r>
          </a:p>
        </p:txBody>
      </p:sp>
    </p:spTree>
    <p:extLst>
      <p:ext uri="{BB962C8B-B14F-4D97-AF65-F5344CB8AC3E}">
        <p14:creationId xmlns:p14="http://schemas.microsoft.com/office/powerpoint/2010/main" val="351588310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6265-65F0-482B-8FBA-00643C354919}"/>
              </a:ext>
            </a:extLst>
          </p:cNvPr>
          <p:cNvSpPr>
            <a:spLocks noGrp="1"/>
          </p:cNvSpPr>
          <p:nvPr>
            <p:ph type="title"/>
          </p:nvPr>
        </p:nvSpPr>
        <p:spPr>
          <a:xfrm>
            <a:off x="427839" y="365125"/>
            <a:ext cx="11568418" cy="1325563"/>
          </a:xfrm>
        </p:spPr>
        <p:txBody>
          <a:bodyPr>
            <a:normAutofit/>
          </a:bodyPr>
          <a:lstStyle/>
          <a:p>
            <a:r>
              <a:rPr lang="en-CA" sz="3200" dirty="0">
                <a:solidFill>
                  <a:srgbClr val="FF0000"/>
                </a:solidFill>
                <a:latin typeface="Abadi" panose="020B0604020104020204" pitchFamily="34" charset="0"/>
              </a:rPr>
              <a:t>What has been the big problem that technologies of the type we have been studying were designed to solve?</a:t>
            </a:r>
          </a:p>
        </p:txBody>
      </p:sp>
      <p:sp>
        <p:nvSpPr>
          <p:cNvPr id="3" name="Content Placeholder 2">
            <a:extLst>
              <a:ext uri="{FF2B5EF4-FFF2-40B4-BE49-F238E27FC236}">
                <a16:creationId xmlns:a16="http://schemas.microsoft.com/office/drawing/2014/main" id="{C4ACB422-ECD3-4054-BCDD-CA78D46F25A8}"/>
              </a:ext>
            </a:extLst>
          </p:cNvPr>
          <p:cNvSpPr>
            <a:spLocks noGrp="1"/>
          </p:cNvSpPr>
          <p:nvPr>
            <p:ph idx="1"/>
          </p:nvPr>
        </p:nvSpPr>
        <p:spPr>
          <a:xfrm>
            <a:off x="536895" y="1518407"/>
            <a:ext cx="10816905" cy="4658556"/>
          </a:xfrm>
        </p:spPr>
        <p:txBody>
          <a:bodyPr/>
          <a:lstStyle/>
          <a:p>
            <a:r>
              <a:rPr lang="en-CA" b="1" dirty="0"/>
              <a:t>The end goal of our work has been to do: </a:t>
            </a:r>
          </a:p>
          <a:p>
            <a:pPr lvl="1"/>
            <a:r>
              <a:rPr lang="en-CA" b="1" dirty="0"/>
              <a:t>Enterprise Application Integration</a:t>
            </a:r>
          </a:p>
          <a:p>
            <a:r>
              <a:rPr lang="en-CA" dirty="0"/>
              <a:t>The Why?</a:t>
            </a:r>
          </a:p>
          <a:p>
            <a:r>
              <a:rPr lang="en-CA" dirty="0"/>
              <a:t>As new computer systems have been developed since the 1950s, they were introduced with no long term vision as to what they would do, or how.</a:t>
            </a:r>
          </a:p>
          <a:p>
            <a:r>
              <a:rPr lang="en-CA" dirty="0"/>
              <a:t>In the mid 1990s: The Internet changed everything.</a:t>
            </a:r>
          </a:p>
          <a:p>
            <a:r>
              <a:rPr lang="en-CA" dirty="0"/>
              <a:t>We needed a PLAN to connect all these business systems from all around the world. And organize them to deliver business value.</a:t>
            </a:r>
          </a:p>
        </p:txBody>
      </p:sp>
    </p:spTree>
    <p:extLst>
      <p:ext uri="{BB962C8B-B14F-4D97-AF65-F5344CB8AC3E}">
        <p14:creationId xmlns:p14="http://schemas.microsoft.com/office/powerpoint/2010/main" val="167401686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2DD8-ECB4-4443-917A-F0559ECA7BF5}"/>
              </a:ext>
            </a:extLst>
          </p:cNvPr>
          <p:cNvSpPr>
            <a:spLocks noGrp="1"/>
          </p:cNvSpPr>
          <p:nvPr>
            <p:ph type="title"/>
          </p:nvPr>
        </p:nvSpPr>
        <p:spPr>
          <a:xfrm>
            <a:off x="838200" y="264457"/>
            <a:ext cx="10515600" cy="676639"/>
          </a:xfrm>
          <a:solidFill>
            <a:schemeClr val="accent4"/>
          </a:solidFill>
        </p:spPr>
        <p:txBody>
          <a:bodyPr>
            <a:normAutofit fontScale="90000"/>
          </a:bodyPr>
          <a:lstStyle/>
          <a:p>
            <a:r>
              <a:rPr lang="en-CA" dirty="0"/>
              <a:t>Some of our Tools</a:t>
            </a:r>
          </a:p>
        </p:txBody>
      </p:sp>
      <p:sp>
        <p:nvSpPr>
          <p:cNvPr id="3" name="Content Placeholder 2">
            <a:extLst>
              <a:ext uri="{FF2B5EF4-FFF2-40B4-BE49-F238E27FC236}">
                <a16:creationId xmlns:a16="http://schemas.microsoft.com/office/drawing/2014/main" id="{6BB9D633-DA4B-4629-8D5D-4463EC9FF2A8}"/>
              </a:ext>
            </a:extLst>
          </p:cNvPr>
          <p:cNvSpPr>
            <a:spLocks noGrp="1"/>
          </p:cNvSpPr>
          <p:nvPr>
            <p:ph idx="1"/>
          </p:nvPr>
        </p:nvSpPr>
        <p:spPr>
          <a:xfrm>
            <a:off x="838200" y="1041764"/>
            <a:ext cx="10788941" cy="5359036"/>
          </a:xfrm>
        </p:spPr>
        <p:txBody>
          <a:bodyPr>
            <a:normAutofit/>
          </a:bodyPr>
          <a:lstStyle/>
          <a:p>
            <a:r>
              <a:rPr lang="en-CA" dirty="0"/>
              <a:t>Unified Process </a:t>
            </a:r>
          </a:p>
          <a:p>
            <a:r>
              <a:rPr lang="en-CA" dirty="0"/>
              <a:t>Unified Modeling Language: A notational system to provide the PLANNING TOOL to connect all of these little boxes of information together to squeeze of all the value we can, out of them.</a:t>
            </a:r>
          </a:p>
          <a:p>
            <a:r>
              <a:rPr lang="en-CA" dirty="0"/>
              <a:t>Organize our DATA</a:t>
            </a:r>
          </a:p>
          <a:p>
            <a:r>
              <a:rPr lang="en-CA" dirty="0"/>
              <a:t>Organize our Processes: Because Processes are what run the Business.</a:t>
            </a:r>
          </a:p>
          <a:p>
            <a:r>
              <a:rPr lang="en-CA" dirty="0"/>
              <a:t>Goal: Create Data-Driven Business Processes.</a:t>
            </a:r>
          </a:p>
          <a:p>
            <a:r>
              <a:rPr lang="en-CA" dirty="0"/>
              <a:t>Knowledge and Data about WHAT?</a:t>
            </a:r>
          </a:p>
          <a:p>
            <a:r>
              <a:rPr lang="en-CA" dirty="0"/>
              <a:t>How are customer do things, what they value</a:t>
            </a:r>
          </a:p>
          <a:p>
            <a:r>
              <a:rPr lang="en-CA" dirty="0"/>
              <a:t>How are OWN company is doing things.</a:t>
            </a:r>
          </a:p>
          <a:p>
            <a:pPr marL="0" indent="0">
              <a:buNone/>
            </a:pPr>
            <a:endParaRPr lang="en-CA" dirty="0"/>
          </a:p>
        </p:txBody>
      </p:sp>
    </p:spTree>
    <p:extLst>
      <p:ext uri="{BB962C8B-B14F-4D97-AF65-F5344CB8AC3E}">
        <p14:creationId xmlns:p14="http://schemas.microsoft.com/office/powerpoint/2010/main" val="27863975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1AC7D-B898-4265-8F66-374B6E815834}"/>
              </a:ext>
            </a:extLst>
          </p:cNvPr>
          <p:cNvSpPr>
            <a:spLocks noGrp="1"/>
          </p:cNvSpPr>
          <p:nvPr>
            <p:ph idx="1"/>
          </p:nvPr>
        </p:nvSpPr>
        <p:spPr>
          <a:xfrm>
            <a:off x="838200" y="74814"/>
            <a:ext cx="10515600" cy="6192981"/>
          </a:xfrm>
        </p:spPr>
        <p:txBody>
          <a:bodyPr>
            <a:normAutofit fontScale="92500" lnSpcReduction="10000"/>
          </a:bodyPr>
          <a:lstStyle/>
          <a:p>
            <a:pPr marL="0" indent="0">
              <a:lnSpc>
                <a:spcPct val="107000"/>
              </a:lnSpc>
              <a:spcAft>
                <a:spcPts val="800"/>
              </a:spcAft>
              <a:buNone/>
            </a:pPr>
            <a:r>
              <a:rPr lang="en-CA" dirty="0">
                <a:effectLst/>
                <a:latin typeface="Calibri" panose="020F0502020204030204" pitchFamily="34" charset="0"/>
                <a:ea typeface="Calibri" panose="020F0502020204030204" pitchFamily="34" charset="0"/>
                <a:cs typeface="Times New Roman" panose="02020603050405020304" pitchFamily="18" charset="0"/>
              </a:rPr>
              <a:t>10 years from now</a:t>
            </a:r>
          </a:p>
          <a:p>
            <a:pPr marL="0" indent="0">
              <a:lnSpc>
                <a:spcPct val="107000"/>
              </a:lnSpc>
              <a:spcAft>
                <a:spcPts val="800"/>
              </a:spcAft>
              <a:buNone/>
            </a:pPr>
            <a:r>
              <a:rPr lang="en-CA" dirty="0">
                <a:effectLst/>
                <a:latin typeface="Calibri" panose="020F0502020204030204" pitchFamily="34" charset="0"/>
                <a:ea typeface="Calibri" panose="020F0502020204030204" pitchFamily="34" charset="0"/>
                <a:cs typeface="Times New Roman" panose="02020603050405020304" pitchFamily="18" charset="0"/>
              </a:rPr>
              <a:t>Do you want to be anything more</a:t>
            </a:r>
          </a:p>
          <a:p>
            <a:pPr marL="0" indent="0">
              <a:lnSpc>
                <a:spcPct val="107000"/>
              </a:lnSpc>
              <a:spcAft>
                <a:spcPts val="800"/>
              </a:spcAft>
              <a:buNone/>
            </a:pPr>
            <a:r>
              <a:rPr lang="en-CA" dirty="0">
                <a:effectLst/>
                <a:latin typeface="Calibri" panose="020F0502020204030204" pitchFamily="34" charset="0"/>
                <a:ea typeface="Calibri" panose="020F0502020204030204" pitchFamily="34" charset="0"/>
                <a:cs typeface="Times New Roman" panose="02020603050405020304" pitchFamily="18" charset="0"/>
              </a:rPr>
              <a:t>than just </a:t>
            </a:r>
          </a:p>
          <a:p>
            <a:pPr marL="0" indent="0">
              <a:lnSpc>
                <a:spcPct val="107000"/>
              </a:lnSpc>
              <a:spcAft>
                <a:spcPts val="800"/>
              </a:spcAft>
              <a:buNone/>
            </a:pPr>
            <a:r>
              <a:rPr lang="en-CA" dirty="0">
                <a:effectLst/>
                <a:latin typeface="Calibri" panose="020F0502020204030204" pitchFamily="34" charset="0"/>
                <a:ea typeface="Calibri" panose="020F0502020204030204" pitchFamily="34" charset="0"/>
                <a:cs typeface="Times New Roman" panose="02020603050405020304" pitchFamily="18" charset="0"/>
              </a:rPr>
              <a:t>10 years older:</a:t>
            </a:r>
            <a:br>
              <a:rPr lang="en-CA" dirty="0">
                <a:effectLst/>
                <a:latin typeface="Calibri" panose="020F0502020204030204" pitchFamily="34" charset="0"/>
                <a:ea typeface="Calibri" panose="020F0502020204030204" pitchFamily="34" charset="0"/>
                <a:cs typeface="Times New Roman" panose="02020603050405020304" pitchFamily="18" charset="0"/>
              </a:rPr>
            </a:br>
            <a:r>
              <a:rPr lang="en-CA" dirty="0">
                <a:effectLst/>
                <a:latin typeface="Calibri" panose="020F0502020204030204" pitchFamily="34" charset="0"/>
                <a:ea typeface="Calibri" panose="020F0502020204030204" pitchFamily="34" charset="0"/>
                <a:cs typeface="Times New Roman" panose="02020603050405020304" pitchFamily="18" charset="0"/>
              </a:rPr>
              <a:t>Choose important and </a:t>
            </a:r>
            <a:r>
              <a:rPr lang="en-CA" dirty="0">
                <a:solidFill>
                  <a:srgbClr val="2F5597"/>
                </a:solidFill>
                <a:effectLst/>
                <a:latin typeface="Calibri" panose="020F0502020204030204" pitchFamily="34" charset="0"/>
                <a:ea typeface="Calibri" panose="020F0502020204030204" pitchFamily="34" charset="0"/>
                <a:cs typeface="Times New Roman" panose="02020603050405020304" pitchFamily="18" charset="0"/>
              </a:rPr>
              <a:t>worthy things to invest your time and efforts in: What will you choose to invest your time and love into, Today?</a:t>
            </a:r>
          </a:p>
          <a:p>
            <a:pPr marL="0" indent="0">
              <a:lnSpc>
                <a:spcPct val="107000"/>
              </a:lnSpc>
              <a:spcAft>
                <a:spcPts val="800"/>
              </a:spcAft>
              <a:buNone/>
            </a:pPr>
            <a:r>
              <a:rPr lang="en-CA" dirty="0">
                <a:solidFill>
                  <a:srgbClr val="2F5597"/>
                </a:solidFill>
                <a:latin typeface="Calibri" panose="020F0502020204030204" pitchFamily="34" charset="0"/>
                <a:ea typeface="Calibri" panose="020F0502020204030204" pitchFamily="34" charset="0"/>
                <a:cs typeface="Times New Roman" panose="02020603050405020304" pitchFamily="18" charset="0"/>
              </a:rPr>
              <a:t>The ONLY difference between what you are NOW, and what you will be 20 years from now, is the books you read and the people you interact with.</a:t>
            </a:r>
          </a:p>
          <a:p>
            <a:pPr marL="0" indent="0">
              <a:lnSpc>
                <a:spcPct val="107000"/>
              </a:lnSpc>
              <a:spcAft>
                <a:spcPts val="800"/>
              </a:spcAft>
              <a:buNone/>
            </a:pPr>
            <a:r>
              <a:rPr lang="en-CA" dirty="0">
                <a:solidFill>
                  <a:srgbClr val="2F5597"/>
                </a:solidFill>
                <a:effectLst/>
                <a:latin typeface="Calibri" panose="020F0502020204030204" pitchFamily="34" charset="0"/>
                <a:ea typeface="Calibri" panose="020F0502020204030204" pitchFamily="34" charset="0"/>
                <a:cs typeface="Times New Roman" panose="02020603050405020304" pitchFamily="18" charset="0"/>
              </a:rPr>
              <a:t>Interact with worthwhile people and read worthwhile books!</a:t>
            </a:r>
          </a:p>
          <a:p>
            <a:pPr marL="0" indent="0">
              <a:lnSpc>
                <a:spcPct val="107000"/>
              </a:lnSpc>
              <a:spcAft>
                <a:spcPts val="800"/>
              </a:spcAft>
              <a:buNone/>
            </a:pPr>
            <a:r>
              <a:rPr lang="en-CA" dirty="0">
                <a:solidFill>
                  <a:srgbClr val="2F5597"/>
                </a:solidFill>
                <a:latin typeface="Calibri" panose="020F0502020204030204" pitchFamily="34" charset="0"/>
                <a:ea typeface="Calibri" panose="020F0502020204030204" pitchFamily="34" charset="0"/>
                <a:cs typeface="Times New Roman" panose="02020603050405020304" pitchFamily="18" charset="0"/>
              </a:rPr>
              <a:t>Your income and your standard of living will be the average of the 5 people who spend the most time with.</a:t>
            </a:r>
            <a:endParaRPr lang="en-CA" dirty="0">
              <a:solidFill>
                <a:srgbClr val="2F5597"/>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CA"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31524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AC114C-C10E-4412-9433-5FB5B1F726C5}"/>
              </a:ext>
            </a:extLst>
          </p:cNvPr>
          <p:cNvSpPr>
            <a:spLocks noGrp="1"/>
          </p:cNvSpPr>
          <p:nvPr>
            <p:ph idx="1"/>
          </p:nvPr>
        </p:nvSpPr>
        <p:spPr>
          <a:xfrm>
            <a:off x="838200" y="440574"/>
            <a:ext cx="10515600" cy="5536883"/>
          </a:xfrm>
        </p:spPr>
        <p:txBody>
          <a:bodyPr>
            <a:normAutofit/>
          </a:bodyPr>
          <a:lstStyle/>
          <a:p>
            <a:pPr marL="0" indent="0">
              <a:buNone/>
            </a:pPr>
            <a:r>
              <a:rPr lang="en-CA" sz="6000" dirty="0"/>
              <a:t>If you bring forth that which is within you, it will save you.</a:t>
            </a:r>
          </a:p>
          <a:p>
            <a:pPr marL="0" indent="0">
              <a:buNone/>
            </a:pPr>
            <a:r>
              <a:rPr lang="en-CA" sz="6000" dirty="0"/>
              <a:t>If you do not bring forth what is inside you, it will destroy you.</a:t>
            </a:r>
          </a:p>
        </p:txBody>
      </p:sp>
    </p:spTree>
    <p:extLst>
      <p:ext uri="{BB962C8B-B14F-4D97-AF65-F5344CB8AC3E}">
        <p14:creationId xmlns:p14="http://schemas.microsoft.com/office/powerpoint/2010/main" val="35962076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FE37-B39B-4087-B7D4-BB7FBA98AC34}"/>
              </a:ext>
            </a:extLst>
          </p:cNvPr>
          <p:cNvSpPr>
            <a:spLocks noGrp="1"/>
          </p:cNvSpPr>
          <p:nvPr>
            <p:ph type="title"/>
          </p:nvPr>
        </p:nvSpPr>
        <p:spPr>
          <a:xfrm>
            <a:off x="838200" y="93070"/>
            <a:ext cx="10515600" cy="1325563"/>
          </a:xfrm>
          <a:solidFill>
            <a:schemeClr val="accent2">
              <a:lumMod val="20000"/>
              <a:lumOff val="80000"/>
            </a:schemeClr>
          </a:solidFill>
        </p:spPr>
        <p:txBody>
          <a:bodyPr/>
          <a:lstStyle/>
          <a:p>
            <a:pPr algn="ctr"/>
            <a:r>
              <a:rPr lang="en-CA" dirty="0"/>
              <a:t>Why do we want a </a:t>
            </a:r>
            <a:br>
              <a:rPr lang="en-CA" dirty="0"/>
            </a:br>
            <a:r>
              <a:rPr lang="en-CA" dirty="0"/>
              <a:t>“Service Oriented Architecture”?</a:t>
            </a:r>
          </a:p>
        </p:txBody>
      </p:sp>
      <p:sp>
        <p:nvSpPr>
          <p:cNvPr id="3" name="Content Placeholder 2">
            <a:extLst>
              <a:ext uri="{FF2B5EF4-FFF2-40B4-BE49-F238E27FC236}">
                <a16:creationId xmlns:a16="http://schemas.microsoft.com/office/drawing/2014/main" id="{31CCC97E-62F7-466C-ADE2-6338AAA6F5B8}"/>
              </a:ext>
            </a:extLst>
          </p:cNvPr>
          <p:cNvSpPr>
            <a:spLocks noGrp="1"/>
          </p:cNvSpPr>
          <p:nvPr>
            <p:ph idx="1"/>
          </p:nvPr>
        </p:nvSpPr>
        <p:spPr>
          <a:xfrm>
            <a:off x="838200" y="1750810"/>
            <a:ext cx="4490258" cy="4351338"/>
          </a:xfrm>
          <a:ln w="38100">
            <a:solidFill>
              <a:schemeClr val="tx1"/>
            </a:solidFill>
          </a:ln>
        </p:spPr>
        <p:txBody>
          <a:bodyPr>
            <a:normAutofit lnSpcReduction="10000"/>
          </a:bodyPr>
          <a:lstStyle/>
          <a:p>
            <a:r>
              <a:rPr lang="en-CA" dirty="0"/>
              <a:t>In the old days:</a:t>
            </a:r>
          </a:p>
          <a:p>
            <a:r>
              <a:rPr lang="en-CA" dirty="0"/>
              <a:t>We worked with </a:t>
            </a:r>
            <a:r>
              <a:rPr lang="en-CA" dirty="0">
                <a:highlight>
                  <a:srgbClr val="FFFF00"/>
                </a:highlight>
              </a:rPr>
              <a:t>CODE-oriented Architectures</a:t>
            </a:r>
          </a:p>
          <a:p>
            <a:r>
              <a:rPr lang="en-CA" dirty="0"/>
              <a:t>NOT: </a:t>
            </a:r>
          </a:p>
          <a:p>
            <a:r>
              <a:rPr lang="en-CA" dirty="0"/>
              <a:t>Very slow to adapt to changes</a:t>
            </a:r>
          </a:p>
          <a:p>
            <a:r>
              <a:rPr lang="en-CA" dirty="0"/>
              <a:t>dynamic: we cannot change the way our business processes operate by changing the programming</a:t>
            </a:r>
          </a:p>
        </p:txBody>
      </p:sp>
      <p:sp>
        <p:nvSpPr>
          <p:cNvPr id="4" name="Content Placeholder 2">
            <a:extLst>
              <a:ext uri="{FF2B5EF4-FFF2-40B4-BE49-F238E27FC236}">
                <a16:creationId xmlns:a16="http://schemas.microsoft.com/office/drawing/2014/main" id="{9E4FA5E0-D16A-4B80-A309-24F8AD42888E}"/>
              </a:ext>
            </a:extLst>
          </p:cNvPr>
          <p:cNvSpPr txBox="1">
            <a:spLocks/>
          </p:cNvSpPr>
          <p:nvPr/>
        </p:nvSpPr>
        <p:spPr>
          <a:xfrm>
            <a:off x="5802284" y="1750810"/>
            <a:ext cx="4783974" cy="4351338"/>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Today:</a:t>
            </a:r>
          </a:p>
          <a:p>
            <a:r>
              <a:rPr lang="en-CA" dirty="0"/>
              <a:t>Business is very dynamic</a:t>
            </a:r>
          </a:p>
          <a:p>
            <a:r>
              <a:rPr lang="en-CA" dirty="0"/>
              <a:t>Customers demand “real time” responsiveness!</a:t>
            </a:r>
          </a:p>
          <a:p>
            <a:r>
              <a:rPr lang="en-CA" dirty="0"/>
              <a:t>Drivers/creators of business service demands:</a:t>
            </a:r>
          </a:p>
          <a:p>
            <a:r>
              <a:rPr lang="en-CA" dirty="0"/>
              <a:t>Ubiquitous (everywhere available) Internet</a:t>
            </a:r>
          </a:p>
          <a:p>
            <a:r>
              <a:rPr lang="en-CA" dirty="0"/>
              <a:t>Pervasive computing</a:t>
            </a:r>
          </a:p>
        </p:txBody>
      </p:sp>
    </p:spTree>
    <p:extLst>
      <p:ext uri="{BB962C8B-B14F-4D97-AF65-F5344CB8AC3E}">
        <p14:creationId xmlns:p14="http://schemas.microsoft.com/office/powerpoint/2010/main" val="63405337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0046-B9FD-4A67-8B0D-74019B3E78E9}"/>
              </a:ext>
            </a:extLst>
          </p:cNvPr>
          <p:cNvSpPr>
            <a:spLocks noGrp="1"/>
          </p:cNvSpPr>
          <p:nvPr>
            <p:ph type="title"/>
          </p:nvPr>
        </p:nvSpPr>
        <p:spPr>
          <a:xfrm>
            <a:off x="838200" y="306936"/>
            <a:ext cx="10515600" cy="1325563"/>
          </a:xfrm>
        </p:spPr>
        <p:txBody>
          <a:bodyPr>
            <a:normAutofit fontScale="90000"/>
          </a:bodyPr>
          <a:lstStyle/>
          <a:p>
            <a:r>
              <a:rPr lang="en-CA" sz="3600" dirty="0">
                <a:latin typeface="Aparajita" panose="02020603050405020304" pitchFamily="18" charset="0"/>
                <a:cs typeface="Aparajita" panose="02020603050405020304" pitchFamily="18" charset="0"/>
              </a:rPr>
              <a:t>With the Advent of the (publicly available) Internet in the 1992, the World shifted over to the PLATFORM model of the Economy: these businesses run on processing information.</a:t>
            </a:r>
            <a:endParaRPr lang="en-CA" dirty="0"/>
          </a:p>
        </p:txBody>
      </p:sp>
      <p:sp>
        <p:nvSpPr>
          <p:cNvPr id="3" name="Content Placeholder 2">
            <a:extLst>
              <a:ext uri="{FF2B5EF4-FFF2-40B4-BE49-F238E27FC236}">
                <a16:creationId xmlns:a16="http://schemas.microsoft.com/office/drawing/2014/main" id="{23C92F01-4558-436B-9EFB-E5AA7AD41E49}"/>
              </a:ext>
            </a:extLst>
          </p:cNvPr>
          <p:cNvSpPr>
            <a:spLocks noGrp="1"/>
          </p:cNvSpPr>
          <p:nvPr>
            <p:ph idx="1"/>
          </p:nvPr>
        </p:nvSpPr>
        <p:spPr/>
        <p:txBody>
          <a:bodyPr/>
          <a:lstStyle/>
          <a:p>
            <a:r>
              <a:rPr lang="en-CA" dirty="0"/>
              <a:t>Everything we have learned in this course have been the skills to create Platform Businesses, and how to do the Business Process Re-engineering to turn PIPELINE Businesses INTO PLATFORM Businesses.</a:t>
            </a:r>
          </a:p>
          <a:p>
            <a:endParaRPr lang="en-CA" dirty="0"/>
          </a:p>
          <a:p>
            <a:r>
              <a:rPr lang="en-CA" u="sng" dirty="0"/>
              <a:t>Let’s remember: </a:t>
            </a:r>
          </a:p>
          <a:p>
            <a:r>
              <a:rPr lang="en-CA" dirty="0"/>
              <a:t>Platform is another word for what we have been calling the Enterprise Domain.</a:t>
            </a:r>
          </a:p>
          <a:p>
            <a:r>
              <a:rPr lang="en-CA" dirty="0"/>
              <a:t>Platform provide services. A service is just a METHOD CALL on a properly constructed Java Class.</a:t>
            </a:r>
          </a:p>
        </p:txBody>
      </p:sp>
    </p:spTree>
    <p:extLst>
      <p:ext uri="{BB962C8B-B14F-4D97-AF65-F5344CB8AC3E}">
        <p14:creationId xmlns:p14="http://schemas.microsoft.com/office/powerpoint/2010/main" val="228394445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3CA0-A079-4FEF-B204-4AF98BFCEFC5}"/>
              </a:ext>
            </a:extLst>
          </p:cNvPr>
          <p:cNvSpPr>
            <a:spLocks noGrp="1"/>
          </p:cNvSpPr>
          <p:nvPr>
            <p:ph type="title"/>
          </p:nvPr>
        </p:nvSpPr>
        <p:spPr>
          <a:xfrm>
            <a:off x="838200" y="85225"/>
            <a:ext cx="10515600" cy="657340"/>
          </a:xfrm>
          <a:solidFill>
            <a:schemeClr val="accent1">
              <a:lumMod val="20000"/>
              <a:lumOff val="80000"/>
            </a:schemeClr>
          </a:solidFill>
        </p:spPr>
        <p:txBody>
          <a:bodyPr>
            <a:normAutofit fontScale="90000"/>
          </a:bodyPr>
          <a:lstStyle/>
          <a:p>
            <a:pPr algn="ctr"/>
            <a:r>
              <a:rPr lang="en-CA" dirty="0"/>
              <a:t>Enterprise Domain = The Platform: </a:t>
            </a:r>
          </a:p>
        </p:txBody>
      </p:sp>
      <p:sp>
        <p:nvSpPr>
          <p:cNvPr id="3" name="Content Placeholder 2">
            <a:extLst>
              <a:ext uri="{FF2B5EF4-FFF2-40B4-BE49-F238E27FC236}">
                <a16:creationId xmlns:a16="http://schemas.microsoft.com/office/drawing/2014/main" id="{EB9B2B01-10A3-4DC1-8543-FAA7CDB93EEB}"/>
              </a:ext>
            </a:extLst>
          </p:cNvPr>
          <p:cNvSpPr>
            <a:spLocks noGrp="1"/>
          </p:cNvSpPr>
          <p:nvPr>
            <p:ph idx="1"/>
          </p:nvPr>
        </p:nvSpPr>
        <p:spPr>
          <a:xfrm>
            <a:off x="459971" y="785923"/>
            <a:ext cx="11272058" cy="538609"/>
          </a:xfrm>
        </p:spPr>
        <p:txBody>
          <a:bodyPr/>
          <a:lstStyle/>
          <a:p>
            <a:pPr marL="0" indent="0" algn="ctr">
              <a:buNone/>
            </a:pPr>
            <a:r>
              <a:rPr lang="en-CA" sz="2400" dirty="0"/>
              <a:t>What 2 things does it give us, as BIA business analysts and Informatics Developers?</a:t>
            </a:r>
          </a:p>
          <a:p>
            <a:pPr marL="0" indent="0">
              <a:buNone/>
            </a:pPr>
            <a:endParaRPr lang="en-CA" dirty="0"/>
          </a:p>
        </p:txBody>
      </p:sp>
      <p:sp>
        <p:nvSpPr>
          <p:cNvPr id="5" name="TextBox 4">
            <a:extLst>
              <a:ext uri="{FF2B5EF4-FFF2-40B4-BE49-F238E27FC236}">
                <a16:creationId xmlns:a16="http://schemas.microsoft.com/office/drawing/2014/main" id="{EA1E354C-1C61-4575-9682-A1D531C6C2EF}"/>
              </a:ext>
            </a:extLst>
          </p:cNvPr>
          <p:cNvSpPr txBox="1"/>
          <p:nvPr/>
        </p:nvSpPr>
        <p:spPr>
          <a:xfrm>
            <a:off x="58190" y="1370744"/>
            <a:ext cx="3707475" cy="3416320"/>
          </a:xfrm>
          <a:prstGeom prst="rect">
            <a:avLst/>
          </a:prstGeom>
          <a:solidFill>
            <a:schemeClr val="tx2">
              <a:lumMod val="40000"/>
              <a:lumOff val="60000"/>
            </a:schemeClr>
          </a:solidFill>
        </p:spPr>
        <p:txBody>
          <a:bodyPr wrap="square">
            <a:spAutoFit/>
          </a:bodyPr>
          <a:lstStyle/>
          <a:p>
            <a:r>
              <a:rPr lang="en-CA" sz="3600" u="sng" dirty="0">
                <a:latin typeface="Arial Nova" panose="020B0504020202020204" pitchFamily="34" charset="0"/>
              </a:rPr>
              <a:t>Services</a:t>
            </a:r>
            <a:r>
              <a:rPr lang="en-CA" sz="3600" dirty="0">
                <a:latin typeface="Arial Nova" panose="020B0504020202020204" pitchFamily="34" charset="0"/>
              </a:rPr>
              <a:t>: Java Application Code which delivers/realizes BUSINESS PROCESSES</a:t>
            </a:r>
          </a:p>
        </p:txBody>
      </p:sp>
      <p:sp>
        <p:nvSpPr>
          <p:cNvPr id="6" name="TextBox 5">
            <a:extLst>
              <a:ext uri="{FF2B5EF4-FFF2-40B4-BE49-F238E27FC236}">
                <a16:creationId xmlns:a16="http://schemas.microsoft.com/office/drawing/2014/main" id="{B94AD461-353D-40F0-830B-92E970744738}"/>
              </a:ext>
            </a:extLst>
          </p:cNvPr>
          <p:cNvSpPr txBox="1"/>
          <p:nvPr/>
        </p:nvSpPr>
        <p:spPr>
          <a:xfrm>
            <a:off x="6434051" y="1309189"/>
            <a:ext cx="5699758" cy="3539430"/>
          </a:xfrm>
          <a:prstGeom prst="rect">
            <a:avLst/>
          </a:prstGeom>
          <a:solidFill>
            <a:schemeClr val="tx2">
              <a:lumMod val="40000"/>
              <a:lumOff val="60000"/>
            </a:schemeClr>
          </a:solidFill>
        </p:spPr>
        <p:txBody>
          <a:bodyPr wrap="square">
            <a:spAutoFit/>
          </a:bodyPr>
          <a:lstStyle/>
          <a:p>
            <a:r>
              <a:rPr lang="en-CA" sz="3200" u="sng" dirty="0">
                <a:latin typeface="Arial Nova" panose="020B0504020202020204" pitchFamily="34" charset="0"/>
              </a:rPr>
              <a:t>Components</a:t>
            </a:r>
            <a:r>
              <a:rPr lang="en-CA" sz="3200" dirty="0">
                <a:latin typeface="Arial Nova" panose="020B0504020202020204" pitchFamily="34" charset="0"/>
              </a:rPr>
              <a:t>: to realize those services.</a:t>
            </a:r>
          </a:p>
          <a:p>
            <a:endParaRPr lang="en-CA" sz="3200" dirty="0">
              <a:latin typeface="Arial Nova" panose="020B0504020202020204" pitchFamily="34" charset="0"/>
            </a:endParaRPr>
          </a:p>
          <a:p>
            <a:r>
              <a:rPr lang="en-CA" sz="3200" dirty="0">
                <a:latin typeface="Arial Nova" panose="020B0504020202020204" pitchFamily="34" charset="0"/>
              </a:rPr>
              <a:t>All the hardware, servers, middleware, networking, Software Code (lives on the hardware)</a:t>
            </a:r>
          </a:p>
        </p:txBody>
      </p:sp>
      <p:sp>
        <p:nvSpPr>
          <p:cNvPr id="7" name="TextBox 6">
            <a:extLst>
              <a:ext uri="{FF2B5EF4-FFF2-40B4-BE49-F238E27FC236}">
                <a16:creationId xmlns:a16="http://schemas.microsoft.com/office/drawing/2014/main" id="{43A1C834-B747-494A-83BE-6942CC042642}"/>
              </a:ext>
            </a:extLst>
          </p:cNvPr>
          <p:cNvSpPr txBox="1"/>
          <p:nvPr/>
        </p:nvSpPr>
        <p:spPr>
          <a:xfrm>
            <a:off x="1145239" y="4829591"/>
            <a:ext cx="9706493" cy="1077218"/>
          </a:xfrm>
          <a:prstGeom prst="rect">
            <a:avLst/>
          </a:prstGeom>
          <a:solidFill>
            <a:srgbClr val="FFC000"/>
          </a:solidFill>
        </p:spPr>
        <p:txBody>
          <a:bodyPr wrap="square" rtlCol="0">
            <a:spAutoFit/>
          </a:bodyPr>
          <a:lstStyle/>
          <a:p>
            <a:r>
              <a:rPr lang="en-CA" sz="3200" dirty="0">
                <a:latin typeface="Arial Nova" panose="020B0504020202020204" pitchFamily="34" charset="0"/>
              </a:rPr>
              <a:t>This IS the Enterprise Architecture. All the Skills we have learned has been to make this happen! </a:t>
            </a:r>
          </a:p>
        </p:txBody>
      </p:sp>
      <p:sp>
        <p:nvSpPr>
          <p:cNvPr id="8" name="TextBox 7">
            <a:extLst>
              <a:ext uri="{FF2B5EF4-FFF2-40B4-BE49-F238E27FC236}">
                <a16:creationId xmlns:a16="http://schemas.microsoft.com/office/drawing/2014/main" id="{8559033C-E84E-4319-A7D5-6CAC0B182EC2}"/>
              </a:ext>
            </a:extLst>
          </p:cNvPr>
          <p:cNvSpPr txBox="1"/>
          <p:nvPr/>
        </p:nvSpPr>
        <p:spPr>
          <a:xfrm>
            <a:off x="3798916" y="1367890"/>
            <a:ext cx="2576946" cy="400110"/>
          </a:xfrm>
          <a:prstGeom prst="rect">
            <a:avLst/>
          </a:prstGeom>
          <a:solidFill>
            <a:schemeClr val="accent2"/>
          </a:solidFill>
        </p:spPr>
        <p:txBody>
          <a:bodyPr wrap="square" rtlCol="0">
            <a:spAutoFit/>
          </a:bodyPr>
          <a:lstStyle/>
          <a:p>
            <a:pPr algn="ctr"/>
            <a:r>
              <a:rPr lang="en-CA" sz="2000" b="1" dirty="0">
                <a:solidFill>
                  <a:schemeClr val="bg1"/>
                </a:solidFill>
              </a:rPr>
              <a:t>Exchange Messages</a:t>
            </a:r>
          </a:p>
        </p:txBody>
      </p:sp>
      <p:sp>
        <p:nvSpPr>
          <p:cNvPr id="9" name="TextBox 8">
            <a:extLst>
              <a:ext uri="{FF2B5EF4-FFF2-40B4-BE49-F238E27FC236}">
                <a16:creationId xmlns:a16="http://schemas.microsoft.com/office/drawing/2014/main" id="{85F406B8-2FE7-4743-9A6E-FA09D8E7459D}"/>
              </a:ext>
            </a:extLst>
          </p:cNvPr>
          <p:cNvSpPr txBox="1"/>
          <p:nvPr/>
        </p:nvSpPr>
        <p:spPr>
          <a:xfrm>
            <a:off x="3811385" y="1948809"/>
            <a:ext cx="2576946" cy="400110"/>
          </a:xfrm>
          <a:prstGeom prst="rect">
            <a:avLst/>
          </a:prstGeom>
          <a:solidFill>
            <a:schemeClr val="accent2"/>
          </a:solidFill>
        </p:spPr>
        <p:txBody>
          <a:bodyPr wrap="square" rtlCol="0">
            <a:spAutoFit/>
          </a:bodyPr>
          <a:lstStyle/>
          <a:p>
            <a:pPr algn="ctr"/>
            <a:r>
              <a:rPr lang="en-CA" sz="2000" b="1" dirty="0">
                <a:solidFill>
                  <a:schemeClr val="bg1"/>
                </a:solidFill>
              </a:rPr>
              <a:t>Enterprise Service Bus</a:t>
            </a:r>
          </a:p>
        </p:txBody>
      </p:sp>
      <p:sp>
        <p:nvSpPr>
          <p:cNvPr id="4" name="Rectangle 3">
            <a:extLst>
              <a:ext uri="{FF2B5EF4-FFF2-40B4-BE49-F238E27FC236}">
                <a16:creationId xmlns:a16="http://schemas.microsoft.com/office/drawing/2014/main" id="{3F82E260-CDBC-9C37-FEB1-DB0E511564D0}"/>
              </a:ext>
            </a:extLst>
          </p:cNvPr>
          <p:cNvSpPr/>
          <p:nvPr/>
        </p:nvSpPr>
        <p:spPr>
          <a:xfrm>
            <a:off x="3817619" y="2655246"/>
            <a:ext cx="2564477" cy="15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The “services” in SOA are just METHOD calls on Java Classes: running in different JVMs connected by an HTTP Stream over a TCP PIPE</a:t>
            </a:r>
          </a:p>
        </p:txBody>
      </p:sp>
      <p:sp>
        <p:nvSpPr>
          <p:cNvPr id="10" name="TextBox 9">
            <a:extLst>
              <a:ext uri="{FF2B5EF4-FFF2-40B4-BE49-F238E27FC236}">
                <a16:creationId xmlns:a16="http://schemas.microsoft.com/office/drawing/2014/main" id="{C46C9656-7C48-04FF-0A29-5759634B3E3D}"/>
              </a:ext>
            </a:extLst>
          </p:cNvPr>
          <p:cNvSpPr txBox="1"/>
          <p:nvPr/>
        </p:nvSpPr>
        <p:spPr>
          <a:xfrm>
            <a:off x="747346" y="6049108"/>
            <a:ext cx="10606454" cy="369332"/>
          </a:xfrm>
          <a:prstGeom prst="rect">
            <a:avLst/>
          </a:prstGeom>
          <a:noFill/>
        </p:spPr>
        <p:txBody>
          <a:bodyPr wrap="square" rtlCol="0">
            <a:spAutoFit/>
          </a:bodyPr>
          <a:lstStyle/>
          <a:p>
            <a:pPr algn="ctr"/>
            <a:r>
              <a:rPr lang="en-CA" dirty="0"/>
              <a:t>An ESB can be considered as a standardized protocol for connecting SOA Components.</a:t>
            </a:r>
          </a:p>
        </p:txBody>
      </p:sp>
    </p:spTree>
    <p:extLst>
      <p:ext uri="{BB962C8B-B14F-4D97-AF65-F5344CB8AC3E}">
        <p14:creationId xmlns:p14="http://schemas.microsoft.com/office/powerpoint/2010/main" val="1997349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1549A-E507-8B8A-BEE3-C9D6F4EA2BBD}"/>
              </a:ext>
            </a:extLst>
          </p:cNvPr>
          <p:cNvSpPr txBox="1"/>
          <p:nvPr/>
        </p:nvSpPr>
        <p:spPr>
          <a:xfrm>
            <a:off x="571500" y="211015"/>
            <a:ext cx="10594731" cy="584775"/>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black"/>
                </a:solidFill>
                <a:effectLst/>
                <a:uLnTx/>
                <a:uFillTx/>
                <a:latin typeface="Arvo" panose="02000000000000000000" pitchFamily="2" charset="0"/>
                <a:ea typeface="+mn-ea"/>
                <a:cs typeface="+mn-cs"/>
              </a:rPr>
              <a:t>What is The Business?</a:t>
            </a:r>
          </a:p>
        </p:txBody>
      </p:sp>
      <p:sp>
        <p:nvSpPr>
          <p:cNvPr id="3" name="Rectangle 2">
            <a:extLst>
              <a:ext uri="{FF2B5EF4-FFF2-40B4-BE49-F238E27FC236}">
                <a16:creationId xmlns:a16="http://schemas.microsoft.com/office/drawing/2014/main" id="{DFBD7069-EC61-336B-DCE5-06D32DEFDA33}"/>
              </a:ext>
            </a:extLst>
          </p:cNvPr>
          <p:cNvSpPr/>
          <p:nvPr/>
        </p:nvSpPr>
        <p:spPr>
          <a:xfrm>
            <a:off x="571500" y="1310053"/>
            <a:ext cx="2584938" cy="1899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The set of all the Activities it takes to run the business: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Workflows</a:t>
            </a:r>
          </a:p>
        </p:txBody>
      </p:sp>
      <p:sp>
        <p:nvSpPr>
          <p:cNvPr id="4" name="Oval 3">
            <a:extLst>
              <a:ext uri="{FF2B5EF4-FFF2-40B4-BE49-F238E27FC236}">
                <a16:creationId xmlns:a16="http://schemas.microsoft.com/office/drawing/2014/main" id="{9F147000-6731-A684-0B01-5C4B2F26D324}"/>
              </a:ext>
            </a:extLst>
          </p:cNvPr>
          <p:cNvSpPr/>
          <p:nvPr/>
        </p:nvSpPr>
        <p:spPr>
          <a:xfrm>
            <a:off x="3713285" y="940776"/>
            <a:ext cx="2382715" cy="1899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The Business Domain</a:t>
            </a:r>
          </a:p>
        </p:txBody>
      </p:sp>
      <p:sp>
        <p:nvSpPr>
          <p:cNvPr id="5" name="Rectangle 4">
            <a:extLst>
              <a:ext uri="{FF2B5EF4-FFF2-40B4-BE49-F238E27FC236}">
                <a16:creationId xmlns:a16="http://schemas.microsoft.com/office/drawing/2014/main" id="{9F0274FF-2ACE-5C56-1A23-289B716D5E67}"/>
              </a:ext>
            </a:extLst>
          </p:cNvPr>
          <p:cNvSpPr/>
          <p:nvPr/>
        </p:nvSpPr>
        <p:spPr>
          <a:xfrm>
            <a:off x="571500" y="3700009"/>
            <a:ext cx="2584938" cy="1899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Hardware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Software: Application Software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Data, Data formats,</a:t>
            </a:r>
          </a:p>
        </p:txBody>
      </p:sp>
      <p:sp>
        <p:nvSpPr>
          <p:cNvPr id="6" name="Oval 5">
            <a:extLst>
              <a:ext uri="{FF2B5EF4-FFF2-40B4-BE49-F238E27FC236}">
                <a16:creationId xmlns:a16="http://schemas.microsoft.com/office/drawing/2014/main" id="{16247620-D07E-6DBC-2CD4-81218619B7A7}"/>
              </a:ext>
            </a:extLst>
          </p:cNvPr>
          <p:cNvSpPr/>
          <p:nvPr/>
        </p:nvSpPr>
        <p:spPr>
          <a:xfrm>
            <a:off x="3842239" y="4570447"/>
            <a:ext cx="2382715" cy="18991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The Technology Platform</a:t>
            </a:r>
          </a:p>
        </p:txBody>
      </p:sp>
      <p:sp>
        <p:nvSpPr>
          <p:cNvPr id="7" name="Rectangle 6">
            <a:extLst>
              <a:ext uri="{FF2B5EF4-FFF2-40B4-BE49-F238E27FC236}">
                <a16:creationId xmlns:a16="http://schemas.microsoft.com/office/drawing/2014/main" id="{47AB4B1C-9DE5-A691-984C-655EE30683DB}"/>
              </a:ext>
            </a:extLst>
          </p:cNvPr>
          <p:cNvSpPr/>
          <p:nvPr/>
        </p:nvSpPr>
        <p:spPr>
          <a:xfrm>
            <a:off x="8695593" y="1126879"/>
            <a:ext cx="3050931" cy="1002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60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SOAP</a:t>
            </a:r>
          </a:p>
        </p:txBody>
      </p:sp>
      <p:sp>
        <p:nvSpPr>
          <p:cNvPr id="8" name="Rectangle 7">
            <a:extLst>
              <a:ext uri="{FF2B5EF4-FFF2-40B4-BE49-F238E27FC236}">
                <a16:creationId xmlns:a16="http://schemas.microsoft.com/office/drawing/2014/main" id="{E96EBE2A-A6FA-3BAC-98AF-2433665D7C12}"/>
              </a:ext>
            </a:extLst>
          </p:cNvPr>
          <p:cNvSpPr/>
          <p:nvPr/>
        </p:nvSpPr>
        <p:spPr>
          <a:xfrm>
            <a:off x="8695593" y="2266859"/>
            <a:ext cx="3050931" cy="386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Simple Object Access Protocol</a:t>
            </a:r>
          </a:p>
        </p:txBody>
      </p:sp>
      <p:sp>
        <p:nvSpPr>
          <p:cNvPr id="9" name="Arrow: Up-Down 8">
            <a:extLst>
              <a:ext uri="{FF2B5EF4-FFF2-40B4-BE49-F238E27FC236}">
                <a16:creationId xmlns:a16="http://schemas.microsoft.com/office/drawing/2014/main" id="{47218547-1908-C976-00D7-950F5E1EF140}"/>
              </a:ext>
            </a:extLst>
          </p:cNvPr>
          <p:cNvSpPr/>
          <p:nvPr/>
        </p:nvSpPr>
        <p:spPr>
          <a:xfrm>
            <a:off x="4607169" y="2653721"/>
            <a:ext cx="580293" cy="2278763"/>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1F501AB-B93F-D4DD-AC0F-ECCCFFD99A0E}"/>
              </a:ext>
            </a:extLst>
          </p:cNvPr>
          <p:cNvSpPr/>
          <p:nvPr/>
        </p:nvSpPr>
        <p:spPr>
          <a:xfrm>
            <a:off x="8634046" y="2839915"/>
            <a:ext cx="3112478" cy="1002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A SOAP Frame is a box you put business processes and data into</a:t>
            </a:r>
          </a:p>
        </p:txBody>
      </p:sp>
    </p:spTree>
    <p:extLst>
      <p:ext uri="{BB962C8B-B14F-4D97-AF65-F5344CB8AC3E}">
        <p14:creationId xmlns:p14="http://schemas.microsoft.com/office/powerpoint/2010/main" val="74125121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EF08-A6C3-4079-8A5B-6003A0540897}"/>
              </a:ext>
            </a:extLst>
          </p:cNvPr>
          <p:cNvSpPr>
            <a:spLocks noGrp="1"/>
          </p:cNvSpPr>
          <p:nvPr>
            <p:ph type="title"/>
          </p:nvPr>
        </p:nvSpPr>
        <p:spPr>
          <a:xfrm>
            <a:off x="838200" y="365125"/>
            <a:ext cx="10515600" cy="709531"/>
          </a:xfrm>
          <a:solidFill>
            <a:schemeClr val="bg2">
              <a:lumMod val="90000"/>
            </a:schemeClr>
          </a:solidFill>
        </p:spPr>
        <p:txBody>
          <a:bodyPr/>
          <a:lstStyle/>
          <a:p>
            <a:r>
              <a:rPr lang="en-CA" dirty="0"/>
              <a:t>Learning Resources:</a:t>
            </a:r>
          </a:p>
        </p:txBody>
      </p:sp>
      <p:sp>
        <p:nvSpPr>
          <p:cNvPr id="3" name="Content Placeholder 2">
            <a:extLst>
              <a:ext uri="{FF2B5EF4-FFF2-40B4-BE49-F238E27FC236}">
                <a16:creationId xmlns:a16="http://schemas.microsoft.com/office/drawing/2014/main" id="{704502E4-A286-45D5-995C-6B4ECD747D10}"/>
              </a:ext>
            </a:extLst>
          </p:cNvPr>
          <p:cNvSpPr>
            <a:spLocks noGrp="1"/>
          </p:cNvSpPr>
          <p:nvPr>
            <p:ph idx="1"/>
          </p:nvPr>
        </p:nvSpPr>
        <p:spPr>
          <a:xfrm>
            <a:off x="838200" y="1074656"/>
            <a:ext cx="10515600" cy="5102307"/>
          </a:xfrm>
        </p:spPr>
        <p:txBody>
          <a:bodyPr/>
          <a:lstStyle/>
          <a:p>
            <a:r>
              <a:rPr lang="en-CA" dirty="0">
                <a:hlinkClick r:id="rId2"/>
              </a:rPr>
              <a:t>Course Dropbox LINK:</a:t>
            </a:r>
          </a:p>
          <a:p>
            <a:r>
              <a:rPr lang="en-CA" sz="1400" dirty="0">
                <a:hlinkClick r:id="rId2"/>
              </a:rPr>
              <a:t>https://www.dropbox.com/sh/2eh5c7vjqip9o1y/AADwe2ZuPfp5cLeYkeYfG98xa?dl=0 </a:t>
            </a:r>
          </a:p>
          <a:p>
            <a:r>
              <a:rPr lang="en-CA" dirty="0">
                <a:hlinkClick r:id="rId2"/>
              </a:rPr>
              <a:t>Course Journal</a:t>
            </a:r>
          </a:p>
          <a:p>
            <a:r>
              <a:rPr lang="en-CA" sz="1400" dirty="0">
                <a:hlinkClick r:id="rId2"/>
              </a:rPr>
              <a:t>https://www.overleaf.com/read/kycvbdxqgfty</a:t>
            </a:r>
            <a:r>
              <a:rPr lang="en-CA" sz="1400" dirty="0"/>
              <a:t> 	</a:t>
            </a:r>
          </a:p>
          <a:p>
            <a:r>
              <a:rPr lang="en-CA" dirty="0"/>
              <a:t>SOA Certification Exam Information: </a:t>
            </a:r>
            <a:r>
              <a:rPr lang="en-CA" sz="1800" dirty="0">
                <a:hlinkClick r:id="rId3"/>
              </a:rPr>
              <a:t>https://www.dropbox.com/sh/2883jr2nvv3174t/AABeCrQ2Ktxc3Z_9vF2T_S7Fa?dl=0</a:t>
            </a:r>
            <a:endParaRPr lang="en-CA" sz="1800" dirty="0"/>
          </a:p>
          <a:p>
            <a:endParaRPr lang="en-CA" sz="1800" dirty="0"/>
          </a:p>
          <a:p>
            <a:r>
              <a:rPr lang="en-CA" sz="1800" dirty="0"/>
              <a:t>My </a:t>
            </a:r>
            <a:r>
              <a:rPr lang="en-CA" sz="1800" dirty="0" err="1"/>
              <a:t>Youtube</a:t>
            </a:r>
            <a:r>
              <a:rPr lang="en-CA" sz="1800" dirty="0"/>
              <a:t> Channel: </a:t>
            </a:r>
            <a:r>
              <a:rPr lang="en-CA" sz="1200" dirty="0">
                <a:hlinkClick r:id="rId4"/>
              </a:rPr>
              <a:t>https://www.youtube.com/channel/UC4CgwQujHFc90ujjWVeX_rw</a:t>
            </a:r>
            <a:endParaRPr lang="en-CA" sz="1200" dirty="0"/>
          </a:p>
          <a:p>
            <a:r>
              <a:rPr lang="en-CA" sz="1200" dirty="0"/>
              <a:t>Video on Lexical Analysis: </a:t>
            </a:r>
            <a:r>
              <a:rPr lang="en-CA" sz="1200" dirty="0">
                <a:hlinkClick r:id="rId5"/>
              </a:rPr>
              <a:t>https://youtu.be/DnCYcvRL9xg</a:t>
            </a:r>
            <a:r>
              <a:rPr lang="en-CA" sz="1200" dirty="0"/>
              <a:t> </a:t>
            </a:r>
          </a:p>
          <a:p>
            <a:r>
              <a:rPr lang="en-CA" sz="1800" dirty="0"/>
              <a:t> </a:t>
            </a:r>
          </a:p>
        </p:txBody>
      </p:sp>
    </p:spTree>
    <p:extLst>
      <p:ext uri="{BB962C8B-B14F-4D97-AF65-F5344CB8AC3E}">
        <p14:creationId xmlns:p14="http://schemas.microsoft.com/office/powerpoint/2010/main" val="75305466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2DAD-9B95-45C8-A1D9-2C89F4AE1C89}"/>
              </a:ext>
            </a:extLst>
          </p:cNvPr>
          <p:cNvSpPr>
            <a:spLocks noGrp="1"/>
          </p:cNvSpPr>
          <p:nvPr>
            <p:ph type="title"/>
          </p:nvPr>
        </p:nvSpPr>
        <p:spPr>
          <a:xfrm>
            <a:off x="838200" y="365125"/>
            <a:ext cx="10515600" cy="803799"/>
          </a:xfrm>
          <a:solidFill>
            <a:schemeClr val="tx2"/>
          </a:solidFill>
        </p:spPr>
        <p:txBody>
          <a:bodyPr/>
          <a:lstStyle/>
          <a:p>
            <a:r>
              <a:rPr lang="en-CA" dirty="0">
                <a:solidFill>
                  <a:schemeClr val="bg1"/>
                </a:solidFill>
              </a:rPr>
              <a:t>Java Spring Framework:</a:t>
            </a:r>
          </a:p>
        </p:txBody>
      </p:sp>
      <p:sp>
        <p:nvSpPr>
          <p:cNvPr id="3" name="Content Placeholder 2">
            <a:extLst>
              <a:ext uri="{FF2B5EF4-FFF2-40B4-BE49-F238E27FC236}">
                <a16:creationId xmlns:a16="http://schemas.microsoft.com/office/drawing/2014/main" id="{85B73297-7C17-4C31-B3DA-4A9C4515760B}"/>
              </a:ext>
            </a:extLst>
          </p:cNvPr>
          <p:cNvSpPr>
            <a:spLocks noGrp="1"/>
          </p:cNvSpPr>
          <p:nvPr>
            <p:ph idx="1"/>
          </p:nvPr>
        </p:nvSpPr>
        <p:spPr>
          <a:xfrm>
            <a:off x="838200" y="1404594"/>
            <a:ext cx="10515600" cy="4772369"/>
          </a:xfrm>
        </p:spPr>
        <p:txBody>
          <a:bodyPr/>
          <a:lstStyle/>
          <a:p>
            <a:r>
              <a:rPr lang="en-CA" dirty="0"/>
              <a:t>What is a microservice-based architecture? </a:t>
            </a:r>
          </a:p>
          <a:p>
            <a:r>
              <a:rPr lang="en-CA" dirty="0"/>
              <a:t>Challenges with microservices </a:t>
            </a:r>
          </a:p>
          <a:p>
            <a:r>
              <a:rPr lang="en-CA" dirty="0"/>
              <a:t>Design patterns for handling challenges</a:t>
            </a:r>
          </a:p>
          <a:p>
            <a:endParaRPr lang="en-CA" dirty="0"/>
          </a:p>
        </p:txBody>
      </p:sp>
    </p:spTree>
    <p:extLst>
      <p:ext uri="{BB962C8B-B14F-4D97-AF65-F5344CB8AC3E}">
        <p14:creationId xmlns:p14="http://schemas.microsoft.com/office/powerpoint/2010/main" val="97443151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DB37-F1F4-A7FB-E902-B932F8E7EE74}"/>
              </a:ext>
            </a:extLst>
          </p:cNvPr>
          <p:cNvSpPr>
            <a:spLocks noGrp="1"/>
          </p:cNvSpPr>
          <p:nvPr>
            <p:ph type="title"/>
          </p:nvPr>
        </p:nvSpPr>
        <p:spPr>
          <a:solidFill>
            <a:schemeClr val="accent2"/>
          </a:solidFill>
        </p:spPr>
        <p:txBody>
          <a:bodyPr/>
          <a:lstStyle/>
          <a:p>
            <a:r>
              <a:rPr lang="en-CA" dirty="0"/>
              <a:t>Code-oriented Architecture versus </a:t>
            </a:r>
            <a:br>
              <a:rPr lang="en-CA" dirty="0"/>
            </a:br>
            <a:r>
              <a:rPr lang="en-CA" dirty="0"/>
              <a:t>Service Oriented Architecture</a:t>
            </a:r>
          </a:p>
        </p:txBody>
      </p:sp>
      <p:sp>
        <p:nvSpPr>
          <p:cNvPr id="3" name="Content Placeholder 2">
            <a:extLst>
              <a:ext uri="{FF2B5EF4-FFF2-40B4-BE49-F238E27FC236}">
                <a16:creationId xmlns:a16="http://schemas.microsoft.com/office/drawing/2014/main" id="{8644C8CD-1BA4-CD0B-0149-DEAAC9A1DDF8}"/>
              </a:ext>
            </a:extLst>
          </p:cNvPr>
          <p:cNvSpPr>
            <a:spLocks noGrp="1"/>
          </p:cNvSpPr>
          <p:nvPr>
            <p:ph idx="1"/>
          </p:nvPr>
        </p:nvSpPr>
        <p:spPr/>
        <p:txBody>
          <a:bodyPr/>
          <a:lstStyle/>
          <a:p>
            <a:r>
              <a:rPr lang="en-CA" dirty="0"/>
              <a:t>COA : MONOLITH : “one stone” all business algorithms and processes are welded together into one clump</a:t>
            </a:r>
          </a:p>
          <a:p>
            <a:r>
              <a:rPr lang="en-CA" dirty="0"/>
              <a:t>COA = Model View Controller (controller is the monolith)</a:t>
            </a:r>
          </a:p>
          <a:p>
            <a:endParaRPr lang="en-CA" dirty="0"/>
          </a:p>
          <a:p>
            <a:r>
              <a:rPr lang="en-CA" dirty="0"/>
              <a:t>SOA : tapestry = many threads woven together</a:t>
            </a:r>
          </a:p>
        </p:txBody>
      </p:sp>
    </p:spTree>
    <p:extLst>
      <p:ext uri="{BB962C8B-B14F-4D97-AF65-F5344CB8AC3E}">
        <p14:creationId xmlns:p14="http://schemas.microsoft.com/office/powerpoint/2010/main" val="9910393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D090-42B9-4C62-B75A-9BF19A61ED67}"/>
              </a:ext>
            </a:extLst>
          </p:cNvPr>
          <p:cNvSpPr>
            <a:spLocks noGrp="1"/>
          </p:cNvSpPr>
          <p:nvPr>
            <p:ph type="title"/>
          </p:nvPr>
        </p:nvSpPr>
        <p:spPr>
          <a:xfrm>
            <a:off x="838200" y="365126"/>
            <a:ext cx="10515600" cy="634116"/>
          </a:xfrm>
        </p:spPr>
        <p:txBody>
          <a:bodyPr>
            <a:normAutofit fontScale="90000"/>
          </a:bodyPr>
          <a:lstStyle/>
          <a:p>
            <a:r>
              <a:rPr lang="en-US" dirty="0"/>
              <a:t>Defining a microservice </a:t>
            </a:r>
            <a:endParaRPr lang="en-CA" dirty="0"/>
          </a:p>
        </p:txBody>
      </p:sp>
      <p:sp>
        <p:nvSpPr>
          <p:cNvPr id="3" name="Content Placeholder 2">
            <a:extLst>
              <a:ext uri="{FF2B5EF4-FFF2-40B4-BE49-F238E27FC236}">
                <a16:creationId xmlns:a16="http://schemas.microsoft.com/office/drawing/2014/main" id="{887950BC-34B5-4857-B40A-EAD2127849BD}"/>
              </a:ext>
            </a:extLst>
          </p:cNvPr>
          <p:cNvSpPr>
            <a:spLocks noGrp="1"/>
          </p:cNvSpPr>
          <p:nvPr>
            <p:ph idx="1"/>
          </p:nvPr>
        </p:nvSpPr>
        <p:spPr>
          <a:xfrm>
            <a:off x="838200" y="999242"/>
            <a:ext cx="10515600" cy="5177721"/>
          </a:xfrm>
        </p:spPr>
        <p:txBody>
          <a:bodyPr>
            <a:normAutofit fontScale="92500" lnSpcReduction="20000"/>
          </a:bodyPr>
          <a:lstStyle/>
          <a:p>
            <a:r>
              <a:rPr lang="en-US" dirty="0"/>
              <a:t>a microservice architecture is about splitting up monolithic applications into smaller components, which achieves two major goals: Faster development, enabling continuous deployments Easier to scale, manually or automatically A microservice is essentially an autonomous software component that is independently upgradeable and scalable. To be able to act as an autonomous component, it must fulfill certain criteria as follows:  It must conform to a shared-nothing architecture; that is, microservices don't share data in databases with each other! It must only communicate through well-defined interfaces, for example, using synchronous services or preferably by sending messages to each other using APIs and message formats that are stable, well-documented, and evolve by following a defined versioning strategy. It must be deployed as separate runtime processes. Each instance of a microservice runs in a separate runtime process, for example, a Docker container. Microservice instances are stateless so that incoming requests to a microservice can be handled by any of its instances. Using a set of microservices, we can deploy to a number of smaller servers instead of being forced to deploy to a single big server, like we have to do when deploying a monolithic application.</a:t>
            </a:r>
          </a:p>
          <a:p>
            <a:endParaRPr lang="en-US" dirty="0"/>
          </a:p>
        </p:txBody>
      </p:sp>
    </p:spTree>
    <p:extLst>
      <p:ext uri="{BB962C8B-B14F-4D97-AF65-F5344CB8AC3E}">
        <p14:creationId xmlns:p14="http://schemas.microsoft.com/office/powerpoint/2010/main" val="180245772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B85F-9AB7-4437-A1FF-54524B761A65}"/>
              </a:ext>
            </a:extLst>
          </p:cNvPr>
          <p:cNvSpPr>
            <a:spLocks noGrp="1"/>
          </p:cNvSpPr>
          <p:nvPr>
            <p:ph type="title"/>
          </p:nvPr>
        </p:nvSpPr>
        <p:spPr>
          <a:xfrm>
            <a:off x="838200" y="148310"/>
            <a:ext cx="10515600" cy="605836"/>
          </a:xfrm>
          <a:solidFill>
            <a:schemeClr val="accent3"/>
          </a:solidFill>
        </p:spPr>
        <p:txBody>
          <a:bodyPr>
            <a:normAutofit fontScale="90000"/>
          </a:bodyPr>
          <a:lstStyle/>
          <a:p>
            <a:r>
              <a:rPr lang="en-CA" dirty="0">
                <a:solidFill>
                  <a:schemeClr val="bg1"/>
                </a:solidFill>
              </a:rPr>
              <a:t>Challenges with Microservices:</a:t>
            </a:r>
          </a:p>
        </p:txBody>
      </p:sp>
      <p:sp>
        <p:nvSpPr>
          <p:cNvPr id="3" name="Content Placeholder 2">
            <a:extLst>
              <a:ext uri="{FF2B5EF4-FFF2-40B4-BE49-F238E27FC236}">
                <a16:creationId xmlns:a16="http://schemas.microsoft.com/office/drawing/2014/main" id="{8A478CB0-6C52-4DB0-8990-9161CA9BEF3A}"/>
              </a:ext>
            </a:extLst>
          </p:cNvPr>
          <p:cNvSpPr>
            <a:spLocks noGrp="1"/>
          </p:cNvSpPr>
          <p:nvPr>
            <p:ph idx="1"/>
          </p:nvPr>
        </p:nvSpPr>
        <p:spPr>
          <a:xfrm>
            <a:off x="838200" y="848412"/>
            <a:ext cx="10515600" cy="5618376"/>
          </a:xfrm>
        </p:spPr>
        <p:txBody>
          <a:bodyPr>
            <a:normAutofit fontScale="77500" lnSpcReduction="20000"/>
          </a:bodyPr>
          <a:lstStyle/>
          <a:p>
            <a:r>
              <a:rPr lang="en-US" dirty="0"/>
              <a:t>In the Challenges with autonomous software components section, we have already seen some of the challenges that autonomous software components can bring (and they all apply to microservices as well) as follows: </a:t>
            </a:r>
          </a:p>
          <a:p>
            <a:r>
              <a:rPr lang="en-US" dirty="0"/>
              <a:t>Many small components that use synchronous communication can cause a chain of failure problem, especially under high load. </a:t>
            </a:r>
          </a:p>
          <a:p>
            <a:r>
              <a:rPr lang="en-US" dirty="0"/>
              <a:t>Keeping the configuration up to date for many small components can be challenging. </a:t>
            </a:r>
          </a:p>
          <a:p>
            <a:r>
              <a:rPr lang="en-US" dirty="0"/>
              <a:t>It's hard to track a request that's being processed and involves many components, for example, when performing root cause analysis, where each component stores log events locally. </a:t>
            </a:r>
          </a:p>
          <a:p>
            <a:r>
              <a:rPr lang="en-US" dirty="0"/>
              <a:t>Analyzing the usage of hardware resources on a component level can be challenging as well. </a:t>
            </a:r>
          </a:p>
          <a:p>
            <a:r>
              <a:rPr lang="en-US" dirty="0"/>
              <a:t>Manual configuration and management of many small components can become costly and error-prone. </a:t>
            </a:r>
          </a:p>
          <a:p>
            <a:r>
              <a:rPr lang="en-US" dirty="0"/>
              <a:t>Another downside (but not always obvious initially) of decomposing an application into a group of </a:t>
            </a:r>
            <a:r>
              <a:rPr lang="en-US" b="1" dirty="0">
                <a:highlight>
                  <a:srgbClr val="FFFF00"/>
                </a:highlight>
              </a:rPr>
              <a:t>autonomous components </a:t>
            </a:r>
            <a:r>
              <a:rPr lang="en-US" dirty="0"/>
              <a:t>is that they form a distributed system. </a:t>
            </a:r>
          </a:p>
          <a:p>
            <a:r>
              <a:rPr lang="en-US" dirty="0"/>
              <a:t>Distributed systems are known to be, by their nature, very hard to deal with. This has been known for many years (but in many cases neglected until proven differently). </a:t>
            </a:r>
          </a:p>
        </p:txBody>
      </p:sp>
    </p:spTree>
    <p:extLst>
      <p:ext uri="{BB962C8B-B14F-4D97-AF65-F5344CB8AC3E}">
        <p14:creationId xmlns:p14="http://schemas.microsoft.com/office/powerpoint/2010/main" val="203876084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310B-8D01-47EC-AB2B-BFB12C7C52C8}"/>
              </a:ext>
            </a:extLst>
          </p:cNvPr>
          <p:cNvSpPr>
            <a:spLocks noGrp="1"/>
          </p:cNvSpPr>
          <p:nvPr>
            <p:ph type="title"/>
          </p:nvPr>
        </p:nvSpPr>
        <p:spPr>
          <a:xfrm>
            <a:off x="838200" y="101174"/>
            <a:ext cx="10515600" cy="483287"/>
          </a:xfrm>
        </p:spPr>
        <p:txBody>
          <a:bodyPr>
            <a:normAutofit/>
          </a:bodyPr>
          <a:lstStyle/>
          <a:p>
            <a:r>
              <a:rPr lang="en-CA" sz="2000" dirty="0">
                <a:latin typeface="Abadi" panose="020B0604020104020204" pitchFamily="34" charset="0"/>
              </a:rPr>
              <a:t>The 8 Thinking Mistakes about distributed systems:</a:t>
            </a:r>
          </a:p>
        </p:txBody>
      </p:sp>
      <p:sp>
        <p:nvSpPr>
          <p:cNvPr id="3" name="Content Placeholder 2">
            <a:extLst>
              <a:ext uri="{FF2B5EF4-FFF2-40B4-BE49-F238E27FC236}">
                <a16:creationId xmlns:a16="http://schemas.microsoft.com/office/drawing/2014/main" id="{D2411718-9517-4AAA-8243-B67271BD230B}"/>
              </a:ext>
            </a:extLst>
          </p:cNvPr>
          <p:cNvSpPr>
            <a:spLocks noGrp="1"/>
          </p:cNvSpPr>
          <p:nvPr>
            <p:ph idx="1"/>
          </p:nvPr>
        </p:nvSpPr>
        <p:spPr>
          <a:xfrm>
            <a:off x="838200" y="584461"/>
            <a:ext cx="10515600" cy="5592502"/>
          </a:xfrm>
        </p:spPr>
        <p:txBody>
          <a:bodyPr>
            <a:normAutofit lnSpcReduction="10000"/>
          </a:bodyPr>
          <a:lstStyle/>
          <a:p>
            <a:r>
              <a:rPr lang="en-US" dirty="0"/>
              <a:t>Peter Deutsch who, back in 1994, stated the following: The 8 fallacies of distributed computing: Essentially everyone, when they first build a distributed application, makes the following eight assumptions. All prove to be false in the long run and all cause big trouble and painful learning experiences: </a:t>
            </a:r>
          </a:p>
          <a:p>
            <a:r>
              <a:rPr lang="en-US" dirty="0"/>
              <a:t>The network is reliable </a:t>
            </a:r>
          </a:p>
          <a:p>
            <a:r>
              <a:rPr lang="en-US" dirty="0"/>
              <a:t>Latency is zero </a:t>
            </a:r>
          </a:p>
          <a:p>
            <a:r>
              <a:rPr lang="en-US" dirty="0"/>
              <a:t>Bandwidth is infinite </a:t>
            </a:r>
          </a:p>
          <a:p>
            <a:r>
              <a:rPr lang="en-US" dirty="0"/>
              <a:t>The network is secure </a:t>
            </a:r>
          </a:p>
          <a:p>
            <a:r>
              <a:rPr lang="en-US" dirty="0"/>
              <a:t>Topology doesn't change  </a:t>
            </a:r>
          </a:p>
          <a:p>
            <a:r>
              <a:rPr lang="en-US" dirty="0"/>
              <a:t>There is one administrator </a:t>
            </a:r>
          </a:p>
          <a:p>
            <a:r>
              <a:rPr lang="en-US" dirty="0"/>
              <a:t>Transport cost is zero </a:t>
            </a:r>
          </a:p>
          <a:p>
            <a:r>
              <a:rPr lang="en-US" dirty="0"/>
              <a:t>The network is homogeneous</a:t>
            </a:r>
          </a:p>
          <a:p>
            <a:endParaRPr lang="en-US" dirty="0"/>
          </a:p>
          <a:p>
            <a:endParaRPr lang="en-CA" dirty="0"/>
          </a:p>
        </p:txBody>
      </p:sp>
    </p:spTree>
    <p:extLst>
      <p:ext uri="{BB962C8B-B14F-4D97-AF65-F5344CB8AC3E}">
        <p14:creationId xmlns:p14="http://schemas.microsoft.com/office/powerpoint/2010/main" val="140598984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12B536-3969-4E2E-8C77-28EA1B3694D4}"/>
              </a:ext>
            </a:extLst>
          </p:cNvPr>
          <p:cNvSpPr>
            <a:spLocks noGrp="1"/>
          </p:cNvSpPr>
          <p:nvPr>
            <p:ph idx="1"/>
          </p:nvPr>
        </p:nvSpPr>
        <p:spPr>
          <a:xfrm>
            <a:off x="838200" y="179109"/>
            <a:ext cx="10515600" cy="2469823"/>
          </a:xfrm>
        </p:spPr>
        <p:txBody>
          <a:bodyPr>
            <a:normAutofit lnSpcReduction="10000"/>
          </a:bodyPr>
          <a:lstStyle/>
          <a:p>
            <a:pPr marL="0" indent="0">
              <a:buNone/>
            </a:pPr>
            <a:r>
              <a:rPr lang="en-US" sz="8800" dirty="0">
                <a:latin typeface="Abadi" panose="020B0604020104020204" pitchFamily="34" charset="0"/>
              </a:rPr>
              <a:t>Design patterns for microservices</a:t>
            </a:r>
            <a:endParaRPr lang="en-CA" sz="8800" dirty="0">
              <a:latin typeface="Abadi" panose="020B0604020104020204" pitchFamily="34" charset="0"/>
            </a:endParaRPr>
          </a:p>
        </p:txBody>
      </p:sp>
      <p:sp>
        <p:nvSpPr>
          <p:cNvPr id="4" name="TextBox 3">
            <a:extLst>
              <a:ext uri="{FF2B5EF4-FFF2-40B4-BE49-F238E27FC236}">
                <a16:creationId xmlns:a16="http://schemas.microsoft.com/office/drawing/2014/main" id="{1F65B7F0-2D05-44B3-AAC1-EEBAA099D420}"/>
              </a:ext>
            </a:extLst>
          </p:cNvPr>
          <p:cNvSpPr txBox="1"/>
          <p:nvPr/>
        </p:nvSpPr>
        <p:spPr>
          <a:xfrm>
            <a:off x="1008668" y="2564091"/>
            <a:ext cx="9756742" cy="3046988"/>
          </a:xfrm>
          <a:prstGeom prst="rect">
            <a:avLst/>
          </a:prstGeom>
          <a:noFill/>
        </p:spPr>
        <p:txBody>
          <a:bodyPr wrap="square" rtlCol="0">
            <a:spAutoFit/>
          </a:bodyPr>
          <a:lstStyle/>
          <a:p>
            <a:r>
              <a:rPr lang="en-CA" sz="3200" dirty="0">
                <a:latin typeface="Arial Narrow" panose="020B0606020202030204" pitchFamily="34" charset="0"/>
              </a:rPr>
              <a:t>A Design Pattern is just a way of doing things that expert practioneers have developed through experience to do the good in a good way.</a:t>
            </a:r>
          </a:p>
          <a:p>
            <a:endParaRPr lang="en-CA" sz="3200" dirty="0">
              <a:latin typeface="Arial Narrow" panose="020B0606020202030204" pitchFamily="34" charset="0"/>
            </a:endParaRPr>
          </a:p>
          <a:p>
            <a:r>
              <a:rPr lang="en-CA" sz="3200" dirty="0">
                <a:latin typeface="Arial Narrow" panose="020B0606020202030204" pitchFamily="34" charset="0"/>
              </a:rPr>
              <a:t>ANTI-Patterns: They appear to be a good idea, but are known from experience to not yield effective results. </a:t>
            </a:r>
          </a:p>
        </p:txBody>
      </p:sp>
    </p:spTree>
    <p:extLst>
      <p:ext uri="{BB962C8B-B14F-4D97-AF65-F5344CB8AC3E}">
        <p14:creationId xmlns:p14="http://schemas.microsoft.com/office/powerpoint/2010/main" val="275536131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F266-4C91-430E-B951-B5562F91174C}"/>
              </a:ext>
            </a:extLst>
          </p:cNvPr>
          <p:cNvSpPr>
            <a:spLocks noGrp="1"/>
          </p:cNvSpPr>
          <p:nvPr>
            <p:ph type="title"/>
          </p:nvPr>
        </p:nvSpPr>
        <p:spPr>
          <a:xfrm>
            <a:off x="838200" y="365125"/>
            <a:ext cx="10515600" cy="568129"/>
          </a:xfrm>
        </p:spPr>
        <p:txBody>
          <a:bodyPr>
            <a:normAutofit fontScale="90000"/>
          </a:bodyPr>
          <a:lstStyle/>
          <a:p>
            <a:r>
              <a:rPr lang="en-CA" sz="3600" dirty="0"/>
              <a:t>The design patterns we will cover are as follows:  </a:t>
            </a:r>
          </a:p>
        </p:txBody>
      </p:sp>
      <p:sp>
        <p:nvSpPr>
          <p:cNvPr id="3" name="Content Placeholder 2">
            <a:extLst>
              <a:ext uri="{FF2B5EF4-FFF2-40B4-BE49-F238E27FC236}">
                <a16:creationId xmlns:a16="http://schemas.microsoft.com/office/drawing/2014/main" id="{DBC826D1-BE68-4778-89A4-4D474AC47DDF}"/>
              </a:ext>
            </a:extLst>
          </p:cNvPr>
          <p:cNvSpPr>
            <a:spLocks noGrp="1"/>
          </p:cNvSpPr>
          <p:nvPr>
            <p:ph idx="1"/>
          </p:nvPr>
        </p:nvSpPr>
        <p:spPr>
          <a:xfrm>
            <a:off x="838200" y="1033773"/>
            <a:ext cx="10515600" cy="4351338"/>
          </a:xfrm>
          <a:solidFill>
            <a:schemeClr val="accent4"/>
          </a:solidFill>
        </p:spPr>
        <p:txBody>
          <a:bodyPr>
            <a:normAutofit lnSpcReduction="10000"/>
          </a:bodyPr>
          <a:lstStyle/>
          <a:p>
            <a:r>
              <a:rPr lang="en-CA" dirty="0"/>
              <a:t>Service discovery </a:t>
            </a:r>
          </a:p>
          <a:p>
            <a:r>
              <a:rPr lang="en-CA" dirty="0"/>
              <a:t>Edge server </a:t>
            </a:r>
          </a:p>
          <a:p>
            <a:r>
              <a:rPr lang="en-CA" dirty="0"/>
              <a:t>Reactive microservices </a:t>
            </a:r>
          </a:p>
          <a:p>
            <a:r>
              <a:rPr lang="en-CA" dirty="0"/>
              <a:t>Central configuration </a:t>
            </a:r>
          </a:p>
          <a:p>
            <a:r>
              <a:rPr lang="en-CA" dirty="0"/>
              <a:t>Centralized log analysis </a:t>
            </a:r>
          </a:p>
          <a:p>
            <a:r>
              <a:rPr lang="en-CA" dirty="0"/>
              <a:t>Distributed tracing </a:t>
            </a:r>
          </a:p>
          <a:p>
            <a:r>
              <a:rPr lang="en-CA" dirty="0"/>
              <a:t>Circuit Breaker </a:t>
            </a:r>
          </a:p>
          <a:p>
            <a:r>
              <a:rPr lang="en-CA" dirty="0"/>
              <a:t>Control loop </a:t>
            </a:r>
          </a:p>
          <a:p>
            <a:r>
              <a:rPr lang="en-CA" dirty="0"/>
              <a:t>Centralized monitoring and alarms</a:t>
            </a:r>
          </a:p>
        </p:txBody>
      </p:sp>
    </p:spTree>
    <p:extLst>
      <p:ext uri="{BB962C8B-B14F-4D97-AF65-F5344CB8AC3E}">
        <p14:creationId xmlns:p14="http://schemas.microsoft.com/office/powerpoint/2010/main" val="1862558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022B-FAA4-4762-8ADC-DFE07B3DC6B8}"/>
              </a:ext>
            </a:extLst>
          </p:cNvPr>
          <p:cNvSpPr>
            <a:spLocks noGrp="1"/>
          </p:cNvSpPr>
          <p:nvPr>
            <p:ph type="title"/>
          </p:nvPr>
        </p:nvSpPr>
        <p:spPr>
          <a:xfrm>
            <a:off x="838200" y="365126"/>
            <a:ext cx="10515600" cy="1030042"/>
          </a:xfrm>
        </p:spPr>
        <p:txBody>
          <a:bodyPr/>
          <a:lstStyle/>
          <a:p>
            <a:r>
              <a:rPr lang="en-CA" dirty="0"/>
              <a:t>Enterprise Service Bus (Message Broker)</a:t>
            </a:r>
          </a:p>
        </p:txBody>
      </p:sp>
      <p:sp>
        <p:nvSpPr>
          <p:cNvPr id="3" name="Content Placeholder 2">
            <a:extLst>
              <a:ext uri="{FF2B5EF4-FFF2-40B4-BE49-F238E27FC236}">
                <a16:creationId xmlns:a16="http://schemas.microsoft.com/office/drawing/2014/main" id="{E975E012-5395-4BE9-9D50-D9ABE0B47F5F}"/>
              </a:ext>
            </a:extLst>
          </p:cNvPr>
          <p:cNvSpPr>
            <a:spLocks noGrp="1"/>
          </p:cNvSpPr>
          <p:nvPr>
            <p:ph idx="1"/>
          </p:nvPr>
        </p:nvSpPr>
        <p:spPr>
          <a:xfrm>
            <a:off x="838200" y="1395168"/>
            <a:ext cx="10515600" cy="4781795"/>
          </a:xfrm>
        </p:spPr>
        <p:txBody>
          <a:bodyPr/>
          <a:lstStyle/>
          <a:p>
            <a:r>
              <a:rPr lang="en-US" dirty="0"/>
              <a:t>The context for these design patterns is a system landscape of cooperating microservices where </a:t>
            </a:r>
          </a:p>
          <a:p>
            <a:endParaRPr lang="en-US" dirty="0"/>
          </a:p>
          <a:p>
            <a:r>
              <a:rPr lang="en-US" dirty="0"/>
              <a:t>the microservices communicate with each other using either synchronous requests (for example, using HTTP) </a:t>
            </a:r>
          </a:p>
          <a:p>
            <a:endParaRPr lang="en-US" dirty="0"/>
          </a:p>
          <a:p>
            <a:r>
              <a:rPr lang="en-US" dirty="0"/>
              <a:t>or by sending asynchronous messages (for example, using a message broker).</a:t>
            </a:r>
          </a:p>
        </p:txBody>
      </p:sp>
    </p:spTree>
    <p:extLst>
      <p:ext uri="{BB962C8B-B14F-4D97-AF65-F5344CB8AC3E}">
        <p14:creationId xmlns:p14="http://schemas.microsoft.com/office/powerpoint/2010/main" val="19959831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C5A2B-33C7-480B-BF7C-9CA25EC119F9}"/>
              </a:ext>
            </a:extLst>
          </p:cNvPr>
          <p:cNvSpPr>
            <a:spLocks noGrp="1"/>
          </p:cNvSpPr>
          <p:nvPr>
            <p:ph type="title"/>
          </p:nvPr>
        </p:nvSpPr>
        <p:spPr>
          <a:xfrm>
            <a:off x="423420" y="233150"/>
            <a:ext cx="10515600" cy="690677"/>
          </a:xfrm>
        </p:spPr>
        <p:txBody>
          <a:bodyPr>
            <a:normAutofit/>
          </a:bodyPr>
          <a:lstStyle/>
          <a:p>
            <a:r>
              <a:rPr lang="en-US" sz="1600" dirty="0">
                <a:latin typeface="Abadi" panose="020B0604020104020204" pitchFamily="34" charset="0"/>
              </a:rPr>
              <a:t>In general, building microservices-based on these false assumptions leads to solutions that are prone to both temporary network glitches and problems that occur in other microservice instances. </a:t>
            </a:r>
            <a:endParaRPr lang="en-CA" sz="1600" dirty="0">
              <a:latin typeface="Abadi" panose="020B0604020104020204" pitchFamily="34" charset="0"/>
            </a:endParaRPr>
          </a:p>
        </p:txBody>
      </p:sp>
      <p:sp>
        <p:nvSpPr>
          <p:cNvPr id="3" name="Content Placeholder 2">
            <a:extLst>
              <a:ext uri="{FF2B5EF4-FFF2-40B4-BE49-F238E27FC236}">
                <a16:creationId xmlns:a16="http://schemas.microsoft.com/office/drawing/2014/main" id="{A4E307B3-9926-431F-97AF-3B5362170CD8}"/>
              </a:ext>
            </a:extLst>
          </p:cNvPr>
          <p:cNvSpPr>
            <a:spLocks noGrp="1"/>
          </p:cNvSpPr>
          <p:nvPr>
            <p:ph idx="1"/>
          </p:nvPr>
        </p:nvSpPr>
        <p:spPr>
          <a:xfrm>
            <a:off x="423420" y="912043"/>
            <a:ext cx="9559566" cy="5712807"/>
          </a:xfrm>
        </p:spPr>
        <p:txBody>
          <a:bodyPr>
            <a:normAutofit/>
          </a:bodyPr>
          <a:lstStyle/>
          <a:p>
            <a:r>
              <a:rPr lang="en-US" dirty="0"/>
              <a:t>When the number of microservices in a system landscape increases, the likelihood of problems also goes up. </a:t>
            </a:r>
          </a:p>
          <a:p>
            <a:r>
              <a:rPr lang="en-US" dirty="0"/>
              <a:t>A good HEURISTIC is to design your microservice architecture based on the assumption that there is always something going wrong in the system landscape. </a:t>
            </a:r>
          </a:p>
          <a:p>
            <a:r>
              <a:rPr lang="en-US" dirty="0"/>
              <a:t>The microservice architecture needs to be designed to handle this, in terms of detecting problems and restarting failed components (Nanny Monitors) but also on the client-side so that requests are not sent to failed microservice instances. </a:t>
            </a:r>
          </a:p>
          <a:p>
            <a:r>
              <a:rPr lang="en-US" dirty="0"/>
              <a:t>When problems are corrected, requests to the previously failing microservice should be resumed; that is, microservice clients need to be resilient. </a:t>
            </a:r>
          </a:p>
        </p:txBody>
      </p:sp>
      <p:sp>
        <p:nvSpPr>
          <p:cNvPr id="4" name="TextBox 3">
            <a:extLst>
              <a:ext uri="{FF2B5EF4-FFF2-40B4-BE49-F238E27FC236}">
                <a16:creationId xmlns:a16="http://schemas.microsoft.com/office/drawing/2014/main" id="{DEFF7AE1-71C5-4ADB-B026-394338CAD7DA}"/>
              </a:ext>
            </a:extLst>
          </p:cNvPr>
          <p:cNvSpPr txBox="1"/>
          <p:nvPr/>
        </p:nvSpPr>
        <p:spPr>
          <a:xfrm>
            <a:off x="10114961" y="1036948"/>
            <a:ext cx="1772239" cy="2031325"/>
          </a:xfrm>
          <a:prstGeom prst="rect">
            <a:avLst/>
          </a:prstGeom>
          <a:solidFill>
            <a:schemeClr val="tx2">
              <a:lumMod val="20000"/>
              <a:lumOff val="80000"/>
            </a:schemeClr>
          </a:solidFill>
        </p:spPr>
        <p:txBody>
          <a:bodyPr wrap="square" rtlCol="0">
            <a:spAutoFit/>
          </a:bodyPr>
          <a:lstStyle/>
          <a:p>
            <a:r>
              <a:rPr lang="en-CA" dirty="0"/>
              <a:t>Maintain a local queue of the messages you sent to a remote microservice in class you need to send it again.</a:t>
            </a:r>
          </a:p>
        </p:txBody>
      </p:sp>
    </p:spTree>
    <p:extLst>
      <p:ext uri="{BB962C8B-B14F-4D97-AF65-F5344CB8AC3E}">
        <p14:creationId xmlns:p14="http://schemas.microsoft.com/office/powerpoint/2010/main" val="183738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812393-2B7F-5136-5FE9-39A835563F73}"/>
              </a:ext>
            </a:extLst>
          </p:cNvPr>
          <p:cNvSpPr/>
          <p:nvPr/>
        </p:nvSpPr>
        <p:spPr>
          <a:xfrm>
            <a:off x="2259623" y="1538750"/>
            <a:ext cx="9267092" cy="108135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BBC0F4-9DB6-8E49-DD32-23C6F3B909CA}"/>
              </a:ext>
            </a:extLst>
          </p:cNvPr>
          <p:cNvSpPr>
            <a:spLocks noGrp="1"/>
          </p:cNvSpPr>
          <p:nvPr>
            <p:ph type="title"/>
          </p:nvPr>
        </p:nvSpPr>
        <p:spPr>
          <a:xfrm>
            <a:off x="413238" y="101478"/>
            <a:ext cx="10940562" cy="593237"/>
          </a:xfrm>
          <a:solidFill>
            <a:schemeClr val="tx2">
              <a:lumMod val="40000"/>
              <a:lumOff val="60000"/>
            </a:schemeClr>
          </a:solidFill>
        </p:spPr>
        <p:txBody>
          <a:bodyPr>
            <a:normAutofit/>
          </a:bodyPr>
          <a:lstStyle/>
          <a:p>
            <a:r>
              <a:rPr lang="en-CA" sz="2400" dirty="0">
                <a:latin typeface="Arvo" panose="02000000000000000000" pitchFamily="2" charset="0"/>
              </a:rPr>
              <a:t>The Core Theme of this Course: How to </a:t>
            </a:r>
            <a:r>
              <a:rPr lang="en-CA" sz="2400" b="1" dirty="0">
                <a:solidFill>
                  <a:srgbClr val="C00000"/>
                </a:solidFill>
                <a:latin typeface="Arvo" panose="02000000000000000000" pitchFamily="2" charset="0"/>
              </a:rPr>
              <a:t>Platformize</a:t>
            </a:r>
            <a:r>
              <a:rPr lang="en-CA" sz="2400" dirty="0">
                <a:latin typeface="Arvo" panose="02000000000000000000" pitchFamily="2" charset="0"/>
              </a:rPr>
              <a:t> the Enterprise </a:t>
            </a:r>
          </a:p>
        </p:txBody>
      </p:sp>
      <p:sp>
        <p:nvSpPr>
          <p:cNvPr id="4" name="Rectangle 3">
            <a:extLst>
              <a:ext uri="{FF2B5EF4-FFF2-40B4-BE49-F238E27FC236}">
                <a16:creationId xmlns:a16="http://schemas.microsoft.com/office/drawing/2014/main" id="{16ECB8FC-79FA-2094-E5AE-8FBA3A62055E}"/>
              </a:ext>
            </a:extLst>
          </p:cNvPr>
          <p:cNvSpPr/>
          <p:nvPr/>
        </p:nvSpPr>
        <p:spPr>
          <a:xfrm>
            <a:off x="838200" y="4554415"/>
            <a:ext cx="4454769" cy="1938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white"/>
                </a:solidFill>
                <a:effectLst/>
                <a:uLnTx/>
                <a:uFillTx/>
                <a:latin typeface="Arial Nova" panose="020B0504020202020204" pitchFamily="34" charset="0"/>
                <a:ea typeface="+mn-ea"/>
                <a:cs typeface="+mn-cs"/>
              </a:rPr>
              <a:t>The Enterprise = The Company’s IT Operating </a:t>
            </a:r>
            <a:r>
              <a:rPr kumimoji="0" lang="en-CA" sz="3200" b="1" i="0" u="none" strike="noStrike" kern="1200" cap="none" spc="0" normalizeH="0" baseline="0" noProof="0" dirty="0">
                <a:ln>
                  <a:noFill/>
                </a:ln>
                <a:solidFill>
                  <a:prstClr val="black">
                    <a:lumMod val="95000"/>
                    <a:lumOff val="5000"/>
                  </a:prstClr>
                </a:solidFill>
                <a:effectLst/>
                <a:highlight>
                  <a:srgbClr val="FFFF00"/>
                </a:highlight>
                <a:uLnTx/>
                <a:uFillTx/>
                <a:latin typeface="Arial Nova" panose="020B0504020202020204" pitchFamily="34" charset="0"/>
                <a:ea typeface="+mn-ea"/>
                <a:cs typeface="+mn-cs"/>
              </a:rPr>
              <a:t>Platform</a:t>
            </a:r>
          </a:p>
        </p:txBody>
      </p:sp>
      <p:sp>
        <p:nvSpPr>
          <p:cNvPr id="5" name="Rectangle 4">
            <a:extLst>
              <a:ext uri="{FF2B5EF4-FFF2-40B4-BE49-F238E27FC236}">
                <a16:creationId xmlns:a16="http://schemas.microsoft.com/office/drawing/2014/main" id="{E8FF00D2-FDD0-52BC-CCCD-375567B1E5B1}"/>
              </a:ext>
            </a:extLst>
          </p:cNvPr>
          <p:cNvSpPr/>
          <p:nvPr/>
        </p:nvSpPr>
        <p:spPr>
          <a:xfrm>
            <a:off x="5389685" y="4528038"/>
            <a:ext cx="1811215" cy="1964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All of the stuff it takes to run the company IS the Platform</a:t>
            </a:r>
          </a:p>
        </p:txBody>
      </p:sp>
      <p:sp>
        <p:nvSpPr>
          <p:cNvPr id="6" name="Rectangle 5">
            <a:extLst>
              <a:ext uri="{FF2B5EF4-FFF2-40B4-BE49-F238E27FC236}">
                <a16:creationId xmlns:a16="http://schemas.microsoft.com/office/drawing/2014/main" id="{D0CC64DB-7152-1DF0-7B12-F36FC4F34C68}"/>
              </a:ext>
            </a:extLst>
          </p:cNvPr>
          <p:cNvSpPr/>
          <p:nvPr/>
        </p:nvSpPr>
        <p:spPr>
          <a:xfrm>
            <a:off x="838200" y="4396154"/>
            <a:ext cx="6362700" cy="1318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72255A1-CB0D-77C0-0F7A-E5E5807FFA52}"/>
              </a:ext>
            </a:extLst>
          </p:cNvPr>
          <p:cNvSpPr txBox="1"/>
          <p:nvPr/>
        </p:nvSpPr>
        <p:spPr>
          <a:xfrm>
            <a:off x="7297616" y="4985239"/>
            <a:ext cx="200464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3 Things we need to operate a Business IT System</a:t>
            </a:r>
          </a:p>
        </p:txBody>
      </p:sp>
      <p:sp>
        <p:nvSpPr>
          <p:cNvPr id="8" name="Rectangle 7">
            <a:extLst>
              <a:ext uri="{FF2B5EF4-FFF2-40B4-BE49-F238E27FC236}">
                <a16:creationId xmlns:a16="http://schemas.microsoft.com/office/drawing/2014/main" id="{55417561-830B-14EA-027A-59898B93902A}"/>
              </a:ext>
            </a:extLst>
          </p:cNvPr>
          <p:cNvSpPr/>
          <p:nvPr/>
        </p:nvSpPr>
        <p:spPr>
          <a:xfrm>
            <a:off x="838200" y="3429000"/>
            <a:ext cx="1808285" cy="808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Data</a:t>
            </a:r>
          </a:p>
        </p:txBody>
      </p:sp>
      <p:sp>
        <p:nvSpPr>
          <p:cNvPr id="9" name="Rectangle 8">
            <a:extLst>
              <a:ext uri="{FF2B5EF4-FFF2-40B4-BE49-F238E27FC236}">
                <a16:creationId xmlns:a16="http://schemas.microsoft.com/office/drawing/2014/main" id="{B04F7493-883E-A13E-58DA-326678B138D8}"/>
              </a:ext>
            </a:extLst>
          </p:cNvPr>
          <p:cNvSpPr/>
          <p:nvPr/>
        </p:nvSpPr>
        <p:spPr>
          <a:xfrm>
            <a:off x="2798885" y="3431931"/>
            <a:ext cx="1808285" cy="808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Hardware</a:t>
            </a:r>
          </a:p>
        </p:txBody>
      </p:sp>
      <p:sp>
        <p:nvSpPr>
          <p:cNvPr id="10" name="Rectangle 9">
            <a:extLst>
              <a:ext uri="{FF2B5EF4-FFF2-40B4-BE49-F238E27FC236}">
                <a16:creationId xmlns:a16="http://schemas.microsoft.com/office/drawing/2014/main" id="{3BF8570F-4863-0F04-09B7-2AE1D38C88C7}"/>
              </a:ext>
            </a:extLst>
          </p:cNvPr>
          <p:cNvSpPr/>
          <p:nvPr/>
        </p:nvSpPr>
        <p:spPr>
          <a:xfrm>
            <a:off x="4759570" y="3429000"/>
            <a:ext cx="1808285" cy="808892"/>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Business Processes</a:t>
            </a:r>
          </a:p>
        </p:txBody>
      </p:sp>
      <p:sp>
        <p:nvSpPr>
          <p:cNvPr id="11" name="TextBox 10">
            <a:extLst>
              <a:ext uri="{FF2B5EF4-FFF2-40B4-BE49-F238E27FC236}">
                <a16:creationId xmlns:a16="http://schemas.microsoft.com/office/drawing/2014/main" id="{8CC0550F-1784-3A71-B95B-8EF6FD22D1BA}"/>
              </a:ext>
            </a:extLst>
          </p:cNvPr>
          <p:cNvSpPr txBox="1"/>
          <p:nvPr/>
        </p:nvSpPr>
        <p:spPr>
          <a:xfrm>
            <a:off x="6644055" y="3376105"/>
            <a:ext cx="1881553" cy="954107"/>
          </a:xfrm>
          <a:prstGeom prst="rect">
            <a:avLst/>
          </a:prstGeom>
          <a:solidFill>
            <a:srgbClr val="FFFF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1200" cap="none" spc="0" normalizeH="0" baseline="0" noProof="0" dirty="0">
                <a:ln>
                  <a:noFill/>
                </a:ln>
                <a:solidFill>
                  <a:prstClr val="black"/>
                </a:solidFill>
                <a:effectLst/>
                <a:uLnTx/>
                <a:uFillTx/>
                <a:latin typeface="Bahnschrift" panose="020B0502040204020203" pitchFamily="34" charset="0"/>
                <a:ea typeface="+mn-ea"/>
                <a:cs typeface="+mn-cs"/>
              </a:rPr>
              <a:t>Knowledge and instructions on what to do to run the business</a:t>
            </a:r>
          </a:p>
        </p:txBody>
      </p:sp>
      <p:sp>
        <p:nvSpPr>
          <p:cNvPr id="12" name="TextBox 11">
            <a:extLst>
              <a:ext uri="{FF2B5EF4-FFF2-40B4-BE49-F238E27FC236}">
                <a16:creationId xmlns:a16="http://schemas.microsoft.com/office/drawing/2014/main" id="{A70F65B8-D650-B757-358A-AC32B8AC1C06}"/>
              </a:ext>
            </a:extLst>
          </p:cNvPr>
          <p:cNvSpPr txBox="1"/>
          <p:nvPr/>
        </p:nvSpPr>
        <p:spPr>
          <a:xfrm rot="16200000">
            <a:off x="-1382526" y="4424579"/>
            <a:ext cx="3767261" cy="369332"/>
          </a:xfrm>
          <a:prstGeom prst="rect">
            <a:avLst/>
          </a:prstGeom>
          <a:solidFill>
            <a:srgbClr val="92D0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Business Model</a:t>
            </a:r>
          </a:p>
        </p:txBody>
      </p:sp>
      <p:sp>
        <p:nvSpPr>
          <p:cNvPr id="13" name="Arrow: Right 12">
            <a:extLst>
              <a:ext uri="{FF2B5EF4-FFF2-40B4-BE49-F238E27FC236}">
                <a16:creationId xmlns:a16="http://schemas.microsoft.com/office/drawing/2014/main" id="{EBBC02A8-C87B-6FFA-E932-966E43877E4C}"/>
              </a:ext>
            </a:extLst>
          </p:cNvPr>
          <p:cNvSpPr/>
          <p:nvPr/>
        </p:nvSpPr>
        <p:spPr>
          <a:xfrm>
            <a:off x="571500" y="2514600"/>
            <a:ext cx="8484577" cy="888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SOA is a set of Instructions on HOW to “Platformize” the Business Model </a:t>
            </a:r>
          </a:p>
        </p:txBody>
      </p:sp>
      <p:sp>
        <p:nvSpPr>
          <p:cNvPr id="14" name="TextBox 13">
            <a:extLst>
              <a:ext uri="{FF2B5EF4-FFF2-40B4-BE49-F238E27FC236}">
                <a16:creationId xmlns:a16="http://schemas.microsoft.com/office/drawing/2014/main" id="{6538FDD0-6AD6-14D5-AC09-119479F4A2E8}"/>
              </a:ext>
            </a:extLst>
          </p:cNvPr>
          <p:cNvSpPr txBox="1"/>
          <p:nvPr/>
        </p:nvSpPr>
        <p:spPr>
          <a:xfrm>
            <a:off x="413238" y="826477"/>
            <a:ext cx="10940562" cy="646331"/>
          </a:xfrm>
          <a:prstGeom prst="rect">
            <a:avLst/>
          </a:prstGeom>
          <a:solidFill>
            <a:schemeClr val="accent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Microservices is the enabling technology for Implementing Service Oriented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Watch this Video: </a:t>
            </a:r>
            <a:r>
              <a:rPr kumimoji="0" lang="en-CA" sz="1800" b="0" i="0" u="none" strike="noStrike" kern="1200" cap="none" spc="0" normalizeH="0" baseline="0" noProof="0" dirty="0">
                <a:ln>
                  <a:noFill/>
                </a:ln>
                <a:solidFill>
                  <a:srgbClr val="000000"/>
                </a:solidFill>
                <a:effectLst/>
                <a:uLnTx/>
                <a:uFillTx/>
                <a:latin typeface="proxima-nova"/>
                <a:ea typeface="+mn-ea"/>
                <a:cs typeface="+mn-cs"/>
                <a:hlinkClick r:id="rId2"/>
              </a:rPr>
              <a:t>https://app.knowmia.com/oBHo</a:t>
            </a:r>
            <a:r>
              <a:rPr kumimoji="0" lang="en-CA" sz="1800" b="0" i="0" u="none" strike="noStrike" kern="1200" cap="none" spc="0" normalizeH="0" baseline="0" noProof="0" dirty="0">
                <a:ln>
                  <a:noFill/>
                </a:ln>
                <a:solidFill>
                  <a:srgbClr val="000000"/>
                </a:solidFill>
                <a:effectLst/>
                <a:uLnTx/>
                <a:uFillTx/>
                <a:latin typeface="proxima-nova"/>
                <a:ea typeface="+mn-ea"/>
                <a:cs typeface="+mn-cs"/>
              </a:rPr>
              <a:t>  </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E90F183-1FE4-339D-486F-697B81B0F95F}"/>
              </a:ext>
            </a:extLst>
          </p:cNvPr>
          <p:cNvSpPr/>
          <p:nvPr/>
        </p:nvSpPr>
        <p:spPr>
          <a:xfrm>
            <a:off x="5240215" y="1560635"/>
            <a:ext cx="1808285" cy="298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Data</a:t>
            </a:r>
          </a:p>
        </p:txBody>
      </p:sp>
      <p:sp>
        <p:nvSpPr>
          <p:cNvPr id="16" name="Rectangle 15">
            <a:extLst>
              <a:ext uri="{FF2B5EF4-FFF2-40B4-BE49-F238E27FC236}">
                <a16:creationId xmlns:a16="http://schemas.microsoft.com/office/drawing/2014/main" id="{C75334C4-9D02-5F9D-47F6-76D104C706F6}"/>
              </a:ext>
            </a:extLst>
          </p:cNvPr>
          <p:cNvSpPr/>
          <p:nvPr/>
        </p:nvSpPr>
        <p:spPr>
          <a:xfrm>
            <a:off x="7200900" y="1362808"/>
            <a:ext cx="1808285" cy="7650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How to model Hardware in a UML Diagram</a:t>
            </a:r>
          </a:p>
        </p:txBody>
      </p:sp>
      <p:sp>
        <p:nvSpPr>
          <p:cNvPr id="17" name="Rectangle 16">
            <a:extLst>
              <a:ext uri="{FF2B5EF4-FFF2-40B4-BE49-F238E27FC236}">
                <a16:creationId xmlns:a16="http://schemas.microsoft.com/office/drawing/2014/main" id="{218C9C51-5B11-8561-9F86-C695712CFDD5}"/>
              </a:ext>
            </a:extLst>
          </p:cNvPr>
          <p:cNvSpPr/>
          <p:nvPr/>
        </p:nvSpPr>
        <p:spPr>
          <a:xfrm>
            <a:off x="9161585" y="1560635"/>
            <a:ext cx="2039815" cy="303334"/>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Business Processes</a:t>
            </a:r>
          </a:p>
        </p:txBody>
      </p:sp>
      <p:sp>
        <p:nvSpPr>
          <p:cNvPr id="18" name="TextBox 17">
            <a:extLst>
              <a:ext uri="{FF2B5EF4-FFF2-40B4-BE49-F238E27FC236}">
                <a16:creationId xmlns:a16="http://schemas.microsoft.com/office/drawing/2014/main" id="{DAC40ABF-30C3-AA00-7E96-B917BB3C46AD}"/>
              </a:ext>
            </a:extLst>
          </p:cNvPr>
          <p:cNvSpPr txBox="1"/>
          <p:nvPr/>
        </p:nvSpPr>
        <p:spPr>
          <a:xfrm>
            <a:off x="2646485" y="1604570"/>
            <a:ext cx="250580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How do we make an SOA Architecture out of this stuff?</a:t>
            </a:r>
          </a:p>
        </p:txBody>
      </p:sp>
      <p:sp>
        <p:nvSpPr>
          <p:cNvPr id="20" name="Rectangle 19">
            <a:extLst>
              <a:ext uri="{FF2B5EF4-FFF2-40B4-BE49-F238E27FC236}">
                <a16:creationId xmlns:a16="http://schemas.microsoft.com/office/drawing/2014/main" id="{38F0F1EC-89FD-399E-411D-782E8FA15E7E}"/>
              </a:ext>
            </a:extLst>
          </p:cNvPr>
          <p:cNvSpPr/>
          <p:nvPr/>
        </p:nvSpPr>
        <p:spPr>
          <a:xfrm>
            <a:off x="9161585" y="1920469"/>
            <a:ext cx="2039815" cy="643139"/>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Write Java Classes to execute business processes</a:t>
            </a:r>
          </a:p>
        </p:txBody>
      </p:sp>
      <p:sp>
        <p:nvSpPr>
          <p:cNvPr id="21" name="Rectangle 20">
            <a:extLst>
              <a:ext uri="{FF2B5EF4-FFF2-40B4-BE49-F238E27FC236}">
                <a16:creationId xmlns:a16="http://schemas.microsoft.com/office/drawing/2014/main" id="{1060ABCE-2847-F340-533C-57AE1D5B222A}"/>
              </a:ext>
            </a:extLst>
          </p:cNvPr>
          <p:cNvSpPr/>
          <p:nvPr/>
        </p:nvSpPr>
        <p:spPr>
          <a:xfrm>
            <a:off x="5257800" y="1987062"/>
            <a:ext cx="1808285" cy="298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Database</a:t>
            </a:r>
          </a:p>
        </p:txBody>
      </p:sp>
      <p:sp>
        <p:nvSpPr>
          <p:cNvPr id="22" name="TextBox 21">
            <a:extLst>
              <a:ext uri="{FF2B5EF4-FFF2-40B4-BE49-F238E27FC236}">
                <a16:creationId xmlns:a16="http://schemas.microsoft.com/office/drawing/2014/main" id="{972CE5BB-7999-778B-765F-8C0B9DC2F714}"/>
              </a:ext>
            </a:extLst>
          </p:cNvPr>
          <p:cNvSpPr txBox="1"/>
          <p:nvPr/>
        </p:nvSpPr>
        <p:spPr>
          <a:xfrm>
            <a:off x="175846" y="1604570"/>
            <a:ext cx="19782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First goal = MODEL business processes in Software (Java)</a:t>
            </a:r>
          </a:p>
        </p:txBody>
      </p:sp>
      <p:sp>
        <p:nvSpPr>
          <p:cNvPr id="23" name="Rectangle 22">
            <a:extLst>
              <a:ext uri="{FF2B5EF4-FFF2-40B4-BE49-F238E27FC236}">
                <a16:creationId xmlns:a16="http://schemas.microsoft.com/office/drawing/2014/main" id="{6453A3A0-B5CB-11F4-4B6C-EE73A19B6035}"/>
              </a:ext>
            </a:extLst>
          </p:cNvPr>
          <p:cNvSpPr/>
          <p:nvPr/>
        </p:nvSpPr>
        <p:spPr>
          <a:xfrm>
            <a:off x="7200900" y="2178701"/>
            <a:ext cx="1808285" cy="5250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Arvo" panose="02000000000000000000" pitchFamily="2" charset="0"/>
                <a:ea typeface="+mn-ea"/>
                <a:cs typeface="+mn-cs"/>
              </a:rPr>
              <a:t>Mediator Design Pattern</a:t>
            </a:r>
          </a:p>
        </p:txBody>
      </p:sp>
      <p:sp>
        <p:nvSpPr>
          <p:cNvPr id="3" name="Oval 2">
            <a:extLst>
              <a:ext uri="{FF2B5EF4-FFF2-40B4-BE49-F238E27FC236}">
                <a16:creationId xmlns:a16="http://schemas.microsoft.com/office/drawing/2014/main" id="{2FB38343-AC06-F7EC-3BE3-08AEBC75D127}"/>
              </a:ext>
            </a:extLst>
          </p:cNvPr>
          <p:cNvSpPr/>
          <p:nvPr/>
        </p:nvSpPr>
        <p:spPr>
          <a:xfrm>
            <a:off x="9372600" y="4330212"/>
            <a:ext cx="2379785" cy="655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4" name="Oval 23">
            <a:extLst>
              <a:ext uri="{FF2B5EF4-FFF2-40B4-BE49-F238E27FC236}">
                <a16:creationId xmlns:a16="http://schemas.microsoft.com/office/drawing/2014/main" id="{FD7E5346-C556-0D17-4C62-1B92433FCBAD}"/>
              </a:ext>
            </a:extLst>
          </p:cNvPr>
          <p:cNvSpPr/>
          <p:nvPr/>
        </p:nvSpPr>
        <p:spPr>
          <a:xfrm>
            <a:off x="9398978" y="5017110"/>
            <a:ext cx="2379785" cy="655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25" name="Oval 24">
            <a:extLst>
              <a:ext uri="{FF2B5EF4-FFF2-40B4-BE49-F238E27FC236}">
                <a16:creationId xmlns:a16="http://schemas.microsoft.com/office/drawing/2014/main" id="{A8EE13F2-0F2B-AAAF-103F-B40F565A537E}"/>
              </a:ext>
            </a:extLst>
          </p:cNvPr>
          <p:cNvSpPr/>
          <p:nvPr/>
        </p:nvSpPr>
        <p:spPr>
          <a:xfrm>
            <a:off x="9398978" y="5704009"/>
            <a:ext cx="2379785" cy="655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hardware</a:t>
            </a:r>
          </a:p>
        </p:txBody>
      </p:sp>
      <p:sp>
        <p:nvSpPr>
          <p:cNvPr id="26" name="TextBox 25">
            <a:extLst>
              <a:ext uri="{FF2B5EF4-FFF2-40B4-BE49-F238E27FC236}">
                <a16:creationId xmlns:a16="http://schemas.microsoft.com/office/drawing/2014/main" id="{DA43D0F7-9CF3-84D1-2877-9B2245FB4677}"/>
              </a:ext>
            </a:extLst>
          </p:cNvPr>
          <p:cNvSpPr txBox="1"/>
          <p:nvPr/>
        </p:nvSpPr>
        <p:spPr>
          <a:xfrm>
            <a:off x="9102970" y="2958611"/>
            <a:ext cx="2517530" cy="1200329"/>
          </a:xfrm>
          <a:prstGeom prst="rect">
            <a:avLst/>
          </a:prstGeom>
          <a:solidFill>
            <a:srgbClr val="FFFF00"/>
          </a:solidFill>
        </p:spPr>
        <p:txBody>
          <a:bodyPr wrap="square" rtlCol="0">
            <a:spAutoFit/>
          </a:bodyPr>
          <a:lstStyle/>
          <a:p>
            <a:r>
              <a:rPr lang="en-CA" dirty="0"/>
              <a:t>SOA is a technology and business practice set to Platformize the Enterprise.</a:t>
            </a:r>
          </a:p>
        </p:txBody>
      </p:sp>
      <p:sp>
        <p:nvSpPr>
          <p:cNvPr id="27" name="TextBox 26">
            <a:extLst>
              <a:ext uri="{FF2B5EF4-FFF2-40B4-BE49-F238E27FC236}">
                <a16:creationId xmlns:a16="http://schemas.microsoft.com/office/drawing/2014/main" id="{7983CF5E-59E8-D559-30FD-62210F9D8999}"/>
              </a:ext>
            </a:extLst>
          </p:cNvPr>
          <p:cNvSpPr txBox="1"/>
          <p:nvPr/>
        </p:nvSpPr>
        <p:spPr>
          <a:xfrm>
            <a:off x="413237" y="6492875"/>
            <a:ext cx="6652847" cy="369332"/>
          </a:xfrm>
          <a:prstGeom prst="rect">
            <a:avLst/>
          </a:prstGeom>
          <a:noFill/>
        </p:spPr>
        <p:txBody>
          <a:bodyPr wrap="square" rtlCol="0">
            <a:spAutoFit/>
          </a:bodyPr>
          <a:lstStyle/>
          <a:p>
            <a:r>
              <a:rPr lang="en-CA" dirty="0">
                <a:solidFill>
                  <a:srgbClr val="0070C0"/>
                </a:solidFill>
              </a:rPr>
              <a:t>Copyright: Peter Sigurdson Technology Training Services</a:t>
            </a:r>
          </a:p>
        </p:txBody>
      </p:sp>
    </p:spTree>
    <p:extLst>
      <p:ext uri="{BB962C8B-B14F-4D97-AF65-F5344CB8AC3E}">
        <p14:creationId xmlns:p14="http://schemas.microsoft.com/office/powerpoint/2010/main" val="20415616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78D73-A0D6-433B-9F2E-B43758ACB8AA}"/>
              </a:ext>
            </a:extLst>
          </p:cNvPr>
          <p:cNvSpPr>
            <a:spLocks noGrp="1"/>
          </p:cNvSpPr>
          <p:nvPr>
            <p:ph type="title"/>
          </p:nvPr>
        </p:nvSpPr>
        <p:spPr>
          <a:xfrm>
            <a:off x="838200" y="365125"/>
            <a:ext cx="10515600" cy="577555"/>
          </a:xfrm>
          <a:solidFill>
            <a:schemeClr val="accent1"/>
          </a:solidFill>
        </p:spPr>
        <p:txBody>
          <a:bodyPr>
            <a:normAutofit fontScale="90000"/>
          </a:bodyPr>
          <a:lstStyle/>
          <a:p>
            <a:r>
              <a:rPr lang="en-CA" sz="3600" b="0" i="0" u="none" strike="noStrike" baseline="0" dirty="0">
                <a:solidFill>
                  <a:schemeClr val="bg1"/>
                </a:solidFill>
                <a:latin typeface="Arial" panose="020B0604020202020204" pitchFamily="34" charset="0"/>
              </a:rPr>
              <a:t>Purpose of </a:t>
            </a:r>
            <a:r>
              <a:rPr lang="en-CA" sz="3600" dirty="0">
                <a:solidFill>
                  <a:schemeClr val="bg1"/>
                </a:solidFill>
                <a:latin typeface="Arial" panose="020B0604020202020204" pitchFamily="34" charset="0"/>
              </a:rPr>
              <a:t>constructing </a:t>
            </a:r>
            <a:r>
              <a:rPr lang="en-CA" sz="3600" b="0" i="0" u="none" strike="noStrike" baseline="0" dirty="0">
                <a:solidFill>
                  <a:schemeClr val="bg1"/>
                </a:solidFill>
                <a:latin typeface="Arial" panose="020B0604020202020204" pitchFamily="34" charset="0"/>
              </a:rPr>
              <a:t>Service Oriented </a:t>
            </a:r>
            <a:r>
              <a:rPr lang="en-US" sz="3600" b="0" i="0" u="none" strike="noStrike" baseline="0" dirty="0">
                <a:solidFill>
                  <a:schemeClr val="bg1"/>
                </a:solidFill>
                <a:latin typeface="Arial" panose="020B0604020202020204" pitchFamily="34" charset="0"/>
              </a:rPr>
              <a:t>Architectures</a:t>
            </a:r>
            <a:endParaRPr lang="en-CA" sz="3600" dirty="0">
              <a:solidFill>
                <a:schemeClr val="bg1"/>
              </a:solidFill>
            </a:endParaRPr>
          </a:p>
        </p:txBody>
      </p:sp>
      <p:sp>
        <p:nvSpPr>
          <p:cNvPr id="3" name="Content Placeholder 2">
            <a:extLst>
              <a:ext uri="{FF2B5EF4-FFF2-40B4-BE49-F238E27FC236}">
                <a16:creationId xmlns:a16="http://schemas.microsoft.com/office/drawing/2014/main" id="{CF5BABDC-6C74-4C81-AC59-6B29CED7C0B7}"/>
              </a:ext>
            </a:extLst>
          </p:cNvPr>
          <p:cNvSpPr>
            <a:spLocks noGrp="1"/>
          </p:cNvSpPr>
          <p:nvPr>
            <p:ph idx="1"/>
          </p:nvPr>
        </p:nvSpPr>
        <p:spPr>
          <a:xfrm>
            <a:off x="838200" y="1046375"/>
            <a:ext cx="10515600" cy="5026893"/>
          </a:xfrm>
        </p:spPr>
        <p:txBody>
          <a:bodyPr>
            <a:normAutofit/>
          </a:bodyPr>
          <a:lstStyle/>
          <a:p>
            <a:r>
              <a:rPr lang="en-CA" dirty="0"/>
              <a:t>In a Service Oriented Architecture application:</a:t>
            </a:r>
          </a:p>
          <a:p>
            <a:r>
              <a:rPr lang="en-CA" dirty="0"/>
              <a:t>We are working with Microservices</a:t>
            </a:r>
          </a:p>
          <a:p>
            <a:r>
              <a:rPr lang="en-CA" dirty="0"/>
              <a:t>We construct an ecosystem of Services </a:t>
            </a:r>
          </a:p>
          <a:p>
            <a:r>
              <a:rPr lang="en-CA" dirty="0"/>
              <a:t>Consider this example:</a:t>
            </a:r>
          </a:p>
          <a:p>
            <a:r>
              <a:rPr lang="en-CA" dirty="0"/>
              <a:t>You want to construct an APP: For a store</a:t>
            </a:r>
          </a:p>
          <a:p>
            <a:r>
              <a:rPr lang="en-CA" dirty="0"/>
              <a:t>Provide driving directions and curb side pickup support:</a:t>
            </a:r>
          </a:p>
          <a:p>
            <a:r>
              <a:rPr lang="en-CA" dirty="0"/>
              <a:t>Google Maps API: (free version/paid version needed for business use)</a:t>
            </a:r>
          </a:p>
          <a:p>
            <a:r>
              <a:rPr lang="en-CA" dirty="0"/>
              <a:t>Real Time Traffic Information API:</a:t>
            </a:r>
          </a:p>
          <a:p>
            <a:r>
              <a:rPr lang="en-CA" dirty="0"/>
              <a:t>Weather information: API from Environment Canada</a:t>
            </a:r>
          </a:p>
        </p:txBody>
      </p:sp>
    </p:spTree>
    <p:extLst>
      <p:ext uri="{BB962C8B-B14F-4D97-AF65-F5344CB8AC3E}">
        <p14:creationId xmlns:p14="http://schemas.microsoft.com/office/powerpoint/2010/main" val="177701709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0A3F0E-7F47-4C52-8965-2361ADD8AD6B}"/>
              </a:ext>
            </a:extLst>
          </p:cNvPr>
          <p:cNvSpPr/>
          <p:nvPr/>
        </p:nvSpPr>
        <p:spPr>
          <a:xfrm>
            <a:off x="145087" y="1305098"/>
            <a:ext cx="5320146" cy="4247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CA" dirty="0"/>
              <a:t>Mediator Pattern: JAVA : we connect to the Functions in COBOL using APIs (C language)</a:t>
            </a:r>
            <a:br>
              <a:rPr lang="en-CA" dirty="0"/>
            </a:br>
            <a:r>
              <a:rPr lang="en-CA" dirty="0"/>
              <a:t>Java Services code which connects to the COBOL function</a:t>
            </a:r>
          </a:p>
          <a:p>
            <a:pPr algn="ctr"/>
            <a:r>
              <a:rPr lang="en-CA" dirty="0"/>
              <a:t>CORBA</a:t>
            </a:r>
          </a:p>
          <a:p>
            <a:pPr algn="ctr"/>
            <a:r>
              <a:rPr lang="en-CA" dirty="0"/>
              <a:t>REST</a:t>
            </a:r>
          </a:p>
        </p:txBody>
      </p:sp>
      <p:sp>
        <p:nvSpPr>
          <p:cNvPr id="2" name="Title 1">
            <a:extLst>
              <a:ext uri="{FF2B5EF4-FFF2-40B4-BE49-F238E27FC236}">
                <a16:creationId xmlns:a16="http://schemas.microsoft.com/office/drawing/2014/main" id="{7C378D73-A0D6-433B-9F2E-B43758ACB8AA}"/>
              </a:ext>
            </a:extLst>
          </p:cNvPr>
          <p:cNvSpPr>
            <a:spLocks noGrp="1"/>
          </p:cNvSpPr>
          <p:nvPr>
            <p:ph type="title"/>
          </p:nvPr>
        </p:nvSpPr>
        <p:spPr>
          <a:xfrm>
            <a:off x="838200" y="124056"/>
            <a:ext cx="10515600" cy="549275"/>
          </a:xfrm>
          <a:solidFill>
            <a:schemeClr val="accent2"/>
          </a:solidFill>
        </p:spPr>
        <p:txBody>
          <a:bodyPr>
            <a:normAutofit fontScale="90000"/>
          </a:bodyPr>
          <a:lstStyle/>
          <a:p>
            <a:r>
              <a:rPr lang="en-US" sz="3600" b="0" i="0" u="none" strike="noStrike" baseline="0" dirty="0">
                <a:latin typeface="Arial" panose="020B0604020202020204" pitchFamily="34" charset="0"/>
              </a:rPr>
              <a:t>What are web services: Why do we need them?</a:t>
            </a:r>
            <a:endParaRPr lang="en-CA" sz="3600" dirty="0"/>
          </a:p>
        </p:txBody>
      </p:sp>
      <p:sp>
        <p:nvSpPr>
          <p:cNvPr id="4" name="Rectangle 3">
            <a:extLst>
              <a:ext uri="{FF2B5EF4-FFF2-40B4-BE49-F238E27FC236}">
                <a16:creationId xmlns:a16="http://schemas.microsoft.com/office/drawing/2014/main" id="{AA79DDC2-CF27-4AF7-9DC7-05F825BEAB47}"/>
              </a:ext>
            </a:extLst>
          </p:cNvPr>
          <p:cNvSpPr/>
          <p:nvPr/>
        </p:nvSpPr>
        <p:spPr>
          <a:xfrm>
            <a:off x="358219" y="3214540"/>
            <a:ext cx="2709949" cy="21978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tx1"/>
                </a:solidFill>
              </a:rPr>
              <a:t>Bank customers want web access:</a:t>
            </a:r>
          </a:p>
          <a:p>
            <a:pPr algn="ctr"/>
            <a:r>
              <a:rPr lang="en-CA" dirty="0">
                <a:solidFill>
                  <a:schemeClr val="tx1"/>
                </a:solidFill>
              </a:rPr>
              <a:t>90% of the software running the world</a:t>
            </a:r>
          </a:p>
          <a:p>
            <a:pPr algn="ctr"/>
            <a:r>
              <a:rPr lang="en-CA" dirty="0">
                <a:solidFill>
                  <a:schemeClr val="tx1"/>
                </a:solidFill>
              </a:rPr>
              <a:t>Written in COBOL</a:t>
            </a:r>
          </a:p>
          <a:p>
            <a:pPr algn="ctr"/>
            <a:r>
              <a:rPr lang="en-CA" dirty="0">
                <a:solidFill>
                  <a:schemeClr val="tx1"/>
                </a:solidFill>
              </a:rPr>
              <a:t>1960s</a:t>
            </a:r>
          </a:p>
          <a:p>
            <a:pPr algn="ctr"/>
            <a:r>
              <a:rPr lang="en-CA" dirty="0">
                <a:solidFill>
                  <a:schemeClr val="tx1"/>
                </a:solidFill>
              </a:rPr>
              <a:t>COBOL function</a:t>
            </a:r>
          </a:p>
          <a:p>
            <a:pPr algn="ctr"/>
            <a:r>
              <a:rPr lang="en-CA" dirty="0">
                <a:solidFill>
                  <a:schemeClr val="tx1"/>
                </a:solidFill>
              </a:rPr>
              <a:t>(3</a:t>
            </a:r>
            <a:r>
              <a:rPr lang="en-CA" baseline="30000" dirty="0">
                <a:solidFill>
                  <a:schemeClr val="tx1"/>
                </a:solidFill>
              </a:rPr>
              <a:t>rd</a:t>
            </a:r>
            <a:r>
              <a:rPr lang="en-CA" dirty="0">
                <a:solidFill>
                  <a:schemeClr val="tx1"/>
                </a:solidFill>
              </a:rPr>
              <a:t>  gen lang)</a:t>
            </a:r>
          </a:p>
        </p:txBody>
      </p:sp>
      <p:sp>
        <p:nvSpPr>
          <p:cNvPr id="5" name="Oval 4">
            <a:extLst>
              <a:ext uri="{FF2B5EF4-FFF2-40B4-BE49-F238E27FC236}">
                <a16:creationId xmlns:a16="http://schemas.microsoft.com/office/drawing/2014/main" id="{CBC6F1E5-1486-43C6-84E6-98E78DD59EAC}"/>
              </a:ext>
            </a:extLst>
          </p:cNvPr>
          <p:cNvSpPr/>
          <p:nvPr/>
        </p:nvSpPr>
        <p:spPr>
          <a:xfrm>
            <a:off x="8170811" y="2006434"/>
            <a:ext cx="2967644" cy="2685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How to access via HTTP/ MOBILE TECH?</a:t>
            </a:r>
          </a:p>
        </p:txBody>
      </p:sp>
      <p:sp>
        <p:nvSpPr>
          <p:cNvPr id="8" name="Rectangle 7">
            <a:extLst>
              <a:ext uri="{FF2B5EF4-FFF2-40B4-BE49-F238E27FC236}">
                <a16:creationId xmlns:a16="http://schemas.microsoft.com/office/drawing/2014/main" id="{09998B26-2F92-48E0-8A61-2DF155933349}"/>
              </a:ext>
            </a:extLst>
          </p:cNvPr>
          <p:cNvSpPr/>
          <p:nvPr/>
        </p:nvSpPr>
        <p:spPr>
          <a:xfrm>
            <a:off x="358219" y="5712643"/>
            <a:ext cx="5656082"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Web server</a:t>
            </a:r>
          </a:p>
        </p:txBody>
      </p:sp>
      <p:sp>
        <p:nvSpPr>
          <p:cNvPr id="9" name="Arrow: Right 8">
            <a:extLst>
              <a:ext uri="{FF2B5EF4-FFF2-40B4-BE49-F238E27FC236}">
                <a16:creationId xmlns:a16="http://schemas.microsoft.com/office/drawing/2014/main" id="{A63C1331-269F-4EB3-AD2A-F0103EA87F21}"/>
              </a:ext>
            </a:extLst>
          </p:cNvPr>
          <p:cNvSpPr/>
          <p:nvPr/>
        </p:nvSpPr>
        <p:spPr>
          <a:xfrm rot="18898513">
            <a:off x="5310826" y="4966960"/>
            <a:ext cx="4053526" cy="39046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DCBCBA25-39F0-46BF-8CD4-0B8FE2A49A61}"/>
              </a:ext>
            </a:extLst>
          </p:cNvPr>
          <p:cNvSpPr txBox="1"/>
          <p:nvPr/>
        </p:nvSpPr>
        <p:spPr>
          <a:xfrm>
            <a:off x="838200" y="744718"/>
            <a:ext cx="10515600" cy="369332"/>
          </a:xfrm>
          <a:prstGeom prst="rect">
            <a:avLst/>
          </a:prstGeom>
          <a:noFill/>
        </p:spPr>
        <p:txBody>
          <a:bodyPr wrap="square" rtlCol="0">
            <a:spAutoFit/>
          </a:bodyPr>
          <a:lstStyle/>
          <a:p>
            <a:r>
              <a:rPr lang="en-CA" dirty="0"/>
              <a:t>We can write web services wrappers to old legacy code:</a:t>
            </a:r>
          </a:p>
        </p:txBody>
      </p:sp>
      <p:sp>
        <p:nvSpPr>
          <p:cNvPr id="11" name="TextBox 10">
            <a:extLst>
              <a:ext uri="{FF2B5EF4-FFF2-40B4-BE49-F238E27FC236}">
                <a16:creationId xmlns:a16="http://schemas.microsoft.com/office/drawing/2014/main" id="{5F025F02-0836-48D0-8C05-CC66084FD96D}"/>
              </a:ext>
            </a:extLst>
          </p:cNvPr>
          <p:cNvSpPr txBox="1"/>
          <p:nvPr/>
        </p:nvSpPr>
        <p:spPr>
          <a:xfrm>
            <a:off x="4104699" y="5651617"/>
            <a:ext cx="1991301" cy="923330"/>
          </a:xfrm>
          <a:prstGeom prst="rect">
            <a:avLst/>
          </a:prstGeom>
          <a:noFill/>
        </p:spPr>
        <p:txBody>
          <a:bodyPr wrap="square" rtlCol="0">
            <a:spAutoFit/>
          </a:bodyPr>
          <a:lstStyle/>
          <a:p>
            <a:r>
              <a:rPr lang="en-CA" dirty="0"/>
              <a:t>SOAP : Simple  Object Access Protocol</a:t>
            </a:r>
          </a:p>
        </p:txBody>
      </p:sp>
      <p:sp>
        <p:nvSpPr>
          <p:cNvPr id="7" name="Arrow: Left 6">
            <a:extLst>
              <a:ext uri="{FF2B5EF4-FFF2-40B4-BE49-F238E27FC236}">
                <a16:creationId xmlns:a16="http://schemas.microsoft.com/office/drawing/2014/main" id="{7CD7D97C-1E74-42CD-B737-B7D06ED1F6F9}"/>
              </a:ext>
            </a:extLst>
          </p:cNvPr>
          <p:cNvSpPr/>
          <p:nvPr/>
        </p:nvSpPr>
        <p:spPr>
          <a:xfrm rot="19048219">
            <a:off x="5196889" y="4481640"/>
            <a:ext cx="3638746" cy="62216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t>http://</a:t>
            </a:r>
          </a:p>
        </p:txBody>
      </p:sp>
      <p:sp>
        <p:nvSpPr>
          <p:cNvPr id="12" name="TextBox 11">
            <a:extLst>
              <a:ext uri="{FF2B5EF4-FFF2-40B4-BE49-F238E27FC236}">
                <a16:creationId xmlns:a16="http://schemas.microsoft.com/office/drawing/2014/main" id="{B1798331-726E-40EF-9B09-5BD1D3D8E29B}"/>
              </a:ext>
            </a:extLst>
          </p:cNvPr>
          <p:cNvSpPr txBox="1"/>
          <p:nvPr/>
        </p:nvSpPr>
        <p:spPr>
          <a:xfrm>
            <a:off x="6297105" y="739718"/>
            <a:ext cx="5056695" cy="1200329"/>
          </a:xfrm>
          <a:prstGeom prst="rect">
            <a:avLst/>
          </a:prstGeom>
          <a:noFill/>
        </p:spPr>
        <p:txBody>
          <a:bodyPr wrap="square" rtlCol="0">
            <a:spAutoFit/>
          </a:bodyPr>
          <a:lstStyle/>
          <a:p>
            <a:r>
              <a:rPr lang="en-CA" dirty="0"/>
              <a:t>A Web Service is what happens when you run a method of a program on a computer on the other end of an HTTP connect and get the result back in a SOAP Envelope.  Web Services APIs</a:t>
            </a:r>
          </a:p>
        </p:txBody>
      </p:sp>
    </p:spTree>
    <p:extLst>
      <p:ext uri="{BB962C8B-B14F-4D97-AF65-F5344CB8AC3E}">
        <p14:creationId xmlns:p14="http://schemas.microsoft.com/office/powerpoint/2010/main" val="60843962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0A3F0E-7F47-4C52-8965-2361ADD8AD6B}"/>
              </a:ext>
            </a:extLst>
          </p:cNvPr>
          <p:cNvSpPr/>
          <p:nvPr/>
        </p:nvSpPr>
        <p:spPr>
          <a:xfrm>
            <a:off x="145087" y="1305098"/>
            <a:ext cx="5320146" cy="4247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CA" dirty="0"/>
              <a:t>Mediator Pattern: JAVA : we connect to the Functions in COBOL using APIs (C language)</a:t>
            </a:r>
            <a:br>
              <a:rPr lang="en-CA" dirty="0"/>
            </a:br>
            <a:r>
              <a:rPr lang="en-CA" dirty="0"/>
              <a:t>Java Services code which connects to the COBOL function</a:t>
            </a:r>
          </a:p>
          <a:p>
            <a:pPr algn="ctr"/>
            <a:r>
              <a:rPr lang="en-CA" dirty="0"/>
              <a:t>CORBA: RMI (remote method invocation)</a:t>
            </a:r>
          </a:p>
          <a:p>
            <a:pPr algn="ctr"/>
            <a:r>
              <a:rPr lang="en-CA" dirty="0"/>
              <a:t>SOAP is the new CORBA</a:t>
            </a:r>
          </a:p>
        </p:txBody>
      </p:sp>
      <p:sp>
        <p:nvSpPr>
          <p:cNvPr id="2" name="Title 1">
            <a:extLst>
              <a:ext uri="{FF2B5EF4-FFF2-40B4-BE49-F238E27FC236}">
                <a16:creationId xmlns:a16="http://schemas.microsoft.com/office/drawing/2014/main" id="{7C378D73-A0D6-433B-9F2E-B43758ACB8AA}"/>
              </a:ext>
            </a:extLst>
          </p:cNvPr>
          <p:cNvSpPr>
            <a:spLocks noGrp="1"/>
          </p:cNvSpPr>
          <p:nvPr>
            <p:ph type="title"/>
          </p:nvPr>
        </p:nvSpPr>
        <p:spPr>
          <a:xfrm>
            <a:off x="838200" y="124056"/>
            <a:ext cx="10515600" cy="549275"/>
          </a:xfrm>
          <a:solidFill>
            <a:schemeClr val="accent2"/>
          </a:solidFill>
        </p:spPr>
        <p:txBody>
          <a:bodyPr>
            <a:normAutofit fontScale="90000"/>
          </a:bodyPr>
          <a:lstStyle/>
          <a:p>
            <a:r>
              <a:rPr lang="en-US" sz="3600" b="0" i="0" u="none" strike="noStrike" baseline="0" dirty="0">
                <a:latin typeface="Arial" panose="020B0604020202020204" pitchFamily="34" charset="0"/>
              </a:rPr>
              <a:t>Java SOA Web services: Why do we need them?</a:t>
            </a:r>
            <a:endParaRPr lang="en-CA" sz="3600" dirty="0"/>
          </a:p>
        </p:txBody>
      </p:sp>
      <p:sp>
        <p:nvSpPr>
          <p:cNvPr id="4" name="Rectangle 3">
            <a:extLst>
              <a:ext uri="{FF2B5EF4-FFF2-40B4-BE49-F238E27FC236}">
                <a16:creationId xmlns:a16="http://schemas.microsoft.com/office/drawing/2014/main" id="{AA79DDC2-CF27-4AF7-9DC7-05F825BEAB47}"/>
              </a:ext>
            </a:extLst>
          </p:cNvPr>
          <p:cNvSpPr/>
          <p:nvPr/>
        </p:nvSpPr>
        <p:spPr>
          <a:xfrm>
            <a:off x="358219" y="3214540"/>
            <a:ext cx="2709949" cy="21978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tx1"/>
                </a:solidFill>
              </a:rPr>
              <a:t>Bank customers want web access:</a:t>
            </a:r>
          </a:p>
          <a:p>
            <a:pPr algn="ctr"/>
            <a:r>
              <a:rPr lang="en-CA" dirty="0">
                <a:solidFill>
                  <a:schemeClr val="tx1"/>
                </a:solidFill>
              </a:rPr>
              <a:t>90% of the software running the world</a:t>
            </a:r>
          </a:p>
          <a:p>
            <a:pPr algn="ctr"/>
            <a:r>
              <a:rPr lang="en-CA" dirty="0">
                <a:solidFill>
                  <a:schemeClr val="tx1"/>
                </a:solidFill>
              </a:rPr>
              <a:t>Written in COBOL</a:t>
            </a:r>
          </a:p>
          <a:p>
            <a:pPr algn="ctr"/>
            <a:r>
              <a:rPr lang="en-CA" dirty="0">
                <a:solidFill>
                  <a:schemeClr val="tx1"/>
                </a:solidFill>
              </a:rPr>
              <a:t>1960s</a:t>
            </a:r>
          </a:p>
          <a:p>
            <a:pPr algn="ctr"/>
            <a:r>
              <a:rPr lang="en-CA" dirty="0">
                <a:solidFill>
                  <a:schemeClr val="tx1"/>
                </a:solidFill>
              </a:rPr>
              <a:t>COBOL function</a:t>
            </a:r>
          </a:p>
          <a:p>
            <a:pPr algn="ctr"/>
            <a:r>
              <a:rPr lang="en-CA" dirty="0">
                <a:solidFill>
                  <a:schemeClr val="tx1"/>
                </a:solidFill>
              </a:rPr>
              <a:t>(3</a:t>
            </a:r>
            <a:r>
              <a:rPr lang="en-CA" baseline="30000" dirty="0">
                <a:solidFill>
                  <a:schemeClr val="tx1"/>
                </a:solidFill>
              </a:rPr>
              <a:t>rd</a:t>
            </a:r>
            <a:r>
              <a:rPr lang="en-CA" dirty="0">
                <a:solidFill>
                  <a:schemeClr val="tx1"/>
                </a:solidFill>
              </a:rPr>
              <a:t>  gen lang)</a:t>
            </a:r>
          </a:p>
        </p:txBody>
      </p:sp>
      <p:sp>
        <p:nvSpPr>
          <p:cNvPr id="5" name="Oval 4">
            <a:extLst>
              <a:ext uri="{FF2B5EF4-FFF2-40B4-BE49-F238E27FC236}">
                <a16:creationId xmlns:a16="http://schemas.microsoft.com/office/drawing/2014/main" id="{CBC6F1E5-1486-43C6-84E6-98E78DD59EAC}"/>
              </a:ext>
            </a:extLst>
          </p:cNvPr>
          <p:cNvSpPr/>
          <p:nvPr/>
        </p:nvSpPr>
        <p:spPr>
          <a:xfrm>
            <a:off x="8246225" y="1753985"/>
            <a:ext cx="2967644" cy="2685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How to access via HTTP/ MOBILE TECH?</a:t>
            </a:r>
          </a:p>
        </p:txBody>
      </p:sp>
      <p:sp>
        <p:nvSpPr>
          <p:cNvPr id="7" name="Arrow: Left 6">
            <a:extLst>
              <a:ext uri="{FF2B5EF4-FFF2-40B4-BE49-F238E27FC236}">
                <a16:creationId xmlns:a16="http://schemas.microsoft.com/office/drawing/2014/main" id="{7CD7D97C-1E74-42CD-B737-B7D06ED1F6F9}"/>
              </a:ext>
            </a:extLst>
          </p:cNvPr>
          <p:cNvSpPr/>
          <p:nvPr/>
        </p:nvSpPr>
        <p:spPr>
          <a:xfrm rot="19048219">
            <a:off x="5196889" y="4481640"/>
            <a:ext cx="3638746" cy="62216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t>http://</a:t>
            </a:r>
          </a:p>
        </p:txBody>
      </p:sp>
      <p:sp>
        <p:nvSpPr>
          <p:cNvPr id="8" name="Rectangle 7">
            <a:extLst>
              <a:ext uri="{FF2B5EF4-FFF2-40B4-BE49-F238E27FC236}">
                <a16:creationId xmlns:a16="http://schemas.microsoft.com/office/drawing/2014/main" id="{09998B26-2F92-48E0-8A61-2DF155933349}"/>
              </a:ext>
            </a:extLst>
          </p:cNvPr>
          <p:cNvSpPr/>
          <p:nvPr/>
        </p:nvSpPr>
        <p:spPr>
          <a:xfrm>
            <a:off x="358219" y="5712643"/>
            <a:ext cx="5656082" cy="696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Web server</a:t>
            </a:r>
          </a:p>
        </p:txBody>
      </p:sp>
      <p:sp>
        <p:nvSpPr>
          <p:cNvPr id="9" name="Arrow: Right 8">
            <a:extLst>
              <a:ext uri="{FF2B5EF4-FFF2-40B4-BE49-F238E27FC236}">
                <a16:creationId xmlns:a16="http://schemas.microsoft.com/office/drawing/2014/main" id="{A63C1331-269F-4EB3-AD2A-F0103EA87F21}"/>
              </a:ext>
            </a:extLst>
          </p:cNvPr>
          <p:cNvSpPr/>
          <p:nvPr/>
        </p:nvSpPr>
        <p:spPr>
          <a:xfrm rot="18898513">
            <a:off x="5310826" y="4966960"/>
            <a:ext cx="4053526" cy="39046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DCBCBA25-39F0-46BF-8CD4-0B8FE2A49A61}"/>
              </a:ext>
            </a:extLst>
          </p:cNvPr>
          <p:cNvSpPr txBox="1"/>
          <p:nvPr/>
        </p:nvSpPr>
        <p:spPr>
          <a:xfrm>
            <a:off x="838200" y="744718"/>
            <a:ext cx="10515600" cy="369332"/>
          </a:xfrm>
          <a:prstGeom prst="rect">
            <a:avLst/>
          </a:prstGeom>
          <a:noFill/>
        </p:spPr>
        <p:txBody>
          <a:bodyPr wrap="square" rtlCol="0">
            <a:spAutoFit/>
          </a:bodyPr>
          <a:lstStyle/>
          <a:p>
            <a:r>
              <a:rPr lang="en-CA" dirty="0"/>
              <a:t>We can write web services wrappers to mediate access to old legacy code: (COBOL)</a:t>
            </a:r>
          </a:p>
        </p:txBody>
      </p:sp>
      <p:sp>
        <p:nvSpPr>
          <p:cNvPr id="11" name="TextBox 10">
            <a:extLst>
              <a:ext uri="{FF2B5EF4-FFF2-40B4-BE49-F238E27FC236}">
                <a16:creationId xmlns:a16="http://schemas.microsoft.com/office/drawing/2014/main" id="{5F025F02-0836-48D0-8C05-CC66084FD96D}"/>
              </a:ext>
            </a:extLst>
          </p:cNvPr>
          <p:cNvSpPr txBox="1"/>
          <p:nvPr/>
        </p:nvSpPr>
        <p:spPr>
          <a:xfrm>
            <a:off x="4193463" y="5585299"/>
            <a:ext cx="1991301" cy="923330"/>
          </a:xfrm>
          <a:prstGeom prst="rect">
            <a:avLst/>
          </a:prstGeom>
          <a:noFill/>
        </p:spPr>
        <p:txBody>
          <a:bodyPr wrap="square" rtlCol="0">
            <a:spAutoFit/>
          </a:bodyPr>
          <a:lstStyle/>
          <a:p>
            <a:r>
              <a:rPr lang="en-CA" dirty="0"/>
              <a:t>SOAP : Simple  Object Access Protocol</a:t>
            </a:r>
          </a:p>
        </p:txBody>
      </p:sp>
    </p:spTree>
    <p:extLst>
      <p:ext uri="{BB962C8B-B14F-4D97-AF65-F5344CB8AC3E}">
        <p14:creationId xmlns:p14="http://schemas.microsoft.com/office/powerpoint/2010/main" val="224351917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8AEF-E630-4BCD-A995-02379E4A031A}"/>
              </a:ext>
            </a:extLst>
          </p:cNvPr>
          <p:cNvSpPr>
            <a:spLocks noGrp="1"/>
          </p:cNvSpPr>
          <p:nvPr>
            <p:ph type="ctrTitle"/>
          </p:nvPr>
        </p:nvSpPr>
        <p:spPr>
          <a:xfrm>
            <a:off x="1524000" y="518681"/>
            <a:ext cx="9144000" cy="1656348"/>
          </a:xfrm>
          <a:solidFill>
            <a:schemeClr val="bg2"/>
          </a:solidFill>
        </p:spPr>
        <p:txBody>
          <a:bodyPr>
            <a:normAutofit fontScale="90000"/>
          </a:bodyPr>
          <a:lstStyle/>
          <a:p>
            <a:r>
              <a:rPr lang="en-CA" dirty="0"/>
              <a:t>How to Create Web Services with Java</a:t>
            </a:r>
          </a:p>
        </p:txBody>
      </p:sp>
      <p:graphicFrame>
        <p:nvGraphicFramePr>
          <p:cNvPr id="4" name="Table 3">
            <a:extLst>
              <a:ext uri="{FF2B5EF4-FFF2-40B4-BE49-F238E27FC236}">
                <a16:creationId xmlns:a16="http://schemas.microsoft.com/office/drawing/2014/main" id="{10FF1191-3790-4073-8B54-37AD188DB96F}"/>
              </a:ext>
            </a:extLst>
          </p:cNvPr>
          <p:cNvGraphicFramePr>
            <a:graphicFrameLocks noGrp="1"/>
          </p:cNvGraphicFramePr>
          <p:nvPr>
            <p:extLst>
              <p:ext uri="{D42A27DB-BD31-4B8C-83A1-F6EECF244321}">
                <p14:modId xmlns:p14="http://schemas.microsoft.com/office/powerpoint/2010/main" val="421342010"/>
              </p:ext>
            </p:extLst>
          </p:nvPr>
        </p:nvGraphicFramePr>
        <p:xfrm>
          <a:off x="1768136" y="2672179"/>
          <a:ext cx="8867313" cy="975804"/>
        </p:xfrm>
        <a:graphic>
          <a:graphicData uri="http://schemas.openxmlformats.org/drawingml/2006/table">
            <a:tbl>
              <a:tblPr>
                <a:tableStyleId>{5C22544A-7EE6-4342-B048-85BDC9FD1C3A}</a:tableStyleId>
              </a:tblPr>
              <a:tblGrid>
                <a:gridCol w="1312716">
                  <a:extLst>
                    <a:ext uri="{9D8B030D-6E8A-4147-A177-3AD203B41FA5}">
                      <a16:colId xmlns:a16="http://schemas.microsoft.com/office/drawing/2014/main" val="2361270230"/>
                    </a:ext>
                  </a:extLst>
                </a:gridCol>
                <a:gridCol w="1664339">
                  <a:extLst>
                    <a:ext uri="{9D8B030D-6E8A-4147-A177-3AD203B41FA5}">
                      <a16:colId xmlns:a16="http://schemas.microsoft.com/office/drawing/2014/main" val="3024601202"/>
                    </a:ext>
                  </a:extLst>
                </a:gridCol>
                <a:gridCol w="1054862">
                  <a:extLst>
                    <a:ext uri="{9D8B030D-6E8A-4147-A177-3AD203B41FA5}">
                      <a16:colId xmlns:a16="http://schemas.microsoft.com/office/drawing/2014/main" val="19546873"/>
                    </a:ext>
                  </a:extLst>
                </a:gridCol>
                <a:gridCol w="4835396">
                  <a:extLst>
                    <a:ext uri="{9D8B030D-6E8A-4147-A177-3AD203B41FA5}">
                      <a16:colId xmlns:a16="http://schemas.microsoft.com/office/drawing/2014/main" val="805774572"/>
                    </a:ext>
                  </a:extLst>
                </a:gridCol>
              </a:tblGrid>
              <a:tr h="487902">
                <a:tc>
                  <a:txBody>
                    <a:bodyPr/>
                    <a:lstStyle/>
                    <a:p>
                      <a:pPr algn="ctr" fontAlgn="b"/>
                      <a:r>
                        <a:rPr lang="en-CA" sz="1800" u="none" strike="noStrike">
                          <a:effectLst/>
                          <a:latin typeface="Abadi" panose="020B0604020104020204" pitchFamily="34" charset="0"/>
                        </a:rPr>
                        <a:t> PROGRAM</a:t>
                      </a:r>
                      <a:endParaRPr lang="en-CA" sz="1800" b="0" i="0" u="none" strike="noStrike">
                        <a:solidFill>
                          <a:srgbClr val="000000"/>
                        </a:solidFill>
                        <a:effectLst/>
                        <a:latin typeface="Abadi" panose="020B0604020104020204" pitchFamily="34" charset="0"/>
                      </a:endParaRPr>
                    </a:p>
                  </a:txBody>
                  <a:tcPr marL="9525" marR="9525" marT="9525" marB="0" anchor="b"/>
                </a:tc>
                <a:tc>
                  <a:txBody>
                    <a:bodyPr/>
                    <a:lstStyle/>
                    <a:p>
                      <a:pPr algn="ctr" fontAlgn="b"/>
                      <a:r>
                        <a:rPr lang="en-CA" sz="1800" u="none" strike="noStrike">
                          <a:effectLst/>
                          <a:latin typeface="Abadi" panose="020B0604020104020204" pitchFamily="34" charset="0"/>
                        </a:rPr>
                        <a:t>COURSE CODE</a:t>
                      </a:r>
                      <a:endParaRPr lang="en-CA" sz="1800" b="0" i="0" u="none" strike="noStrike">
                        <a:solidFill>
                          <a:srgbClr val="000000"/>
                        </a:solidFill>
                        <a:effectLst/>
                        <a:latin typeface="Abadi" panose="020B0604020104020204" pitchFamily="34" charset="0"/>
                      </a:endParaRPr>
                    </a:p>
                  </a:txBody>
                  <a:tcPr marL="9525" marR="9525" marT="9525" marB="0" anchor="b"/>
                </a:tc>
                <a:tc>
                  <a:txBody>
                    <a:bodyPr/>
                    <a:lstStyle/>
                    <a:p>
                      <a:pPr algn="ctr" fontAlgn="b"/>
                      <a:r>
                        <a:rPr lang="en-CA" sz="1800" u="none" strike="noStrike">
                          <a:effectLst/>
                          <a:latin typeface="Abadi" panose="020B0604020104020204" pitchFamily="34" charset="0"/>
                        </a:rPr>
                        <a:t>SECTION</a:t>
                      </a:r>
                      <a:endParaRPr lang="en-CA" sz="1800" b="0" i="0" u="none" strike="noStrike">
                        <a:solidFill>
                          <a:srgbClr val="000000"/>
                        </a:solidFill>
                        <a:effectLst/>
                        <a:latin typeface="Abadi" panose="020B0604020104020204" pitchFamily="34" charset="0"/>
                      </a:endParaRPr>
                    </a:p>
                  </a:txBody>
                  <a:tcPr marL="9525" marR="9525" marT="9525" marB="0" anchor="b"/>
                </a:tc>
                <a:tc>
                  <a:txBody>
                    <a:bodyPr/>
                    <a:lstStyle/>
                    <a:p>
                      <a:pPr algn="ctr" fontAlgn="b"/>
                      <a:r>
                        <a:rPr lang="en-CA" sz="1800" b="1" u="none" strike="noStrike" dirty="0">
                          <a:solidFill>
                            <a:schemeClr val="accent1"/>
                          </a:solidFill>
                          <a:effectLst/>
                          <a:latin typeface="Abadi" panose="020B0604020104020204" pitchFamily="34" charset="0"/>
                        </a:rPr>
                        <a:t>COURSE TITLE</a:t>
                      </a:r>
                      <a:endParaRPr lang="en-CA" sz="1800" b="1" i="0" u="none" strike="noStrike" dirty="0">
                        <a:solidFill>
                          <a:schemeClr val="accent1"/>
                        </a:solidFill>
                        <a:effectLst/>
                        <a:latin typeface="Abadi" panose="020B0604020104020204" pitchFamily="34" charset="0"/>
                      </a:endParaRPr>
                    </a:p>
                  </a:txBody>
                  <a:tcPr marL="9525" marR="9525" marT="9525" marB="0" anchor="b"/>
                </a:tc>
                <a:extLst>
                  <a:ext uri="{0D108BD9-81ED-4DB2-BD59-A6C34878D82A}">
                    <a16:rowId xmlns:a16="http://schemas.microsoft.com/office/drawing/2014/main" val="785707389"/>
                  </a:ext>
                </a:extLst>
              </a:tr>
              <a:tr h="487902">
                <a:tc>
                  <a:txBody>
                    <a:bodyPr/>
                    <a:lstStyle/>
                    <a:p>
                      <a:pPr algn="ctr" fontAlgn="b"/>
                      <a:r>
                        <a:rPr lang="en-CA" sz="1800" u="none" strike="noStrike">
                          <a:effectLst/>
                          <a:latin typeface="Abadi" panose="020B0604020104020204" pitchFamily="34" charset="0"/>
                        </a:rPr>
                        <a:t>BIA</a:t>
                      </a:r>
                      <a:endParaRPr lang="en-CA" sz="1800" b="0" i="0" u="none" strike="noStrike">
                        <a:solidFill>
                          <a:srgbClr val="000000"/>
                        </a:solidFill>
                        <a:effectLst/>
                        <a:latin typeface="Abadi" panose="020B0604020104020204" pitchFamily="34" charset="0"/>
                      </a:endParaRPr>
                    </a:p>
                  </a:txBody>
                  <a:tcPr marL="9525" marR="9525" marT="9525" marB="0" anchor="b"/>
                </a:tc>
                <a:tc>
                  <a:txBody>
                    <a:bodyPr/>
                    <a:lstStyle/>
                    <a:p>
                      <a:pPr algn="ctr" fontAlgn="b"/>
                      <a:r>
                        <a:rPr lang="en-CA" sz="1800" u="none" strike="noStrike">
                          <a:effectLst/>
                          <a:latin typeface="Abadi" panose="020B0604020104020204" pitchFamily="34" charset="0"/>
                        </a:rPr>
                        <a:t>INFO-6103</a:t>
                      </a:r>
                      <a:endParaRPr lang="en-CA" sz="1800" b="0" i="0" u="none" strike="noStrike">
                        <a:solidFill>
                          <a:srgbClr val="000000"/>
                        </a:solidFill>
                        <a:effectLst/>
                        <a:latin typeface="Abadi" panose="020B0604020104020204" pitchFamily="34" charset="0"/>
                      </a:endParaRPr>
                    </a:p>
                  </a:txBody>
                  <a:tcPr marL="9525" marR="9525" marT="9525" marB="0" anchor="b"/>
                </a:tc>
                <a:tc>
                  <a:txBody>
                    <a:bodyPr/>
                    <a:lstStyle/>
                    <a:p>
                      <a:pPr algn="ctr" fontAlgn="b"/>
                      <a:r>
                        <a:rPr lang="en-CA" sz="1800" u="none" strike="noStrike">
                          <a:effectLst/>
                          <a:latin typeface="Abadi" panose="020B0604020104020204" pitchFamily="34" charset="0"/>
                        </a:rPr>
                        <a:t>31-32</a:t>
                      </a:r>
                      <a:endParaRPr lang="en-CA" sz="1800" b="0" i="0" u="none" strike="noStrike">
                        <a:solidFill>
                          <a:srgbClr val="000000"/>
                        </a:solidFill>
                        <a:effectLst/>
                        <a:latin typeface="Abadi" panose="020B0604020104020204" pitchFamily="34" charset="0"/>
                      </a:endParaRPr>
                    </a:p>
                  </a:txBody>
                  <a:tcPr marL="9525" marR="9525" marT="9525" marB="0" anchor="b"/>
                </a:tc>
                <a:tc>
                  <a:txBody>
                    <a:bodyPr/>
                    <a:lstStyle/>
                    <a:p>
                      <a:pPr algn="ctr" fontAlgn="b"/>
                      <a:r>
                        <a:rPr lang="en-CA" sz="1800" u="none" strike="noStrike" dirty="0">
                          <a:effectLst/>
                          <a:latin typeface="Abadi" panose="020B0604020104020204" pitchFamily="34" charset="0"/>
                        </a:rPr>
                        <a:t>Enterprise Application Modelling</a:t>
                      </a:r>
                      <a:endParaRPr lang="en-CA" sz="1800" b="0" i="0" u="none" strike="noStrike" dirty="0">
                        <a:solidFill>
                          <a:srgbClr val="000000"/>
                        </a:solidFill>
                        <a:effectLst/>
                        <a:latin typeface="Abadi" panose="020B0604020104020204" pitchFamily="34" charset="0"/>
                      </a:endParaRPr>
                    </a:p>
                  </a:txBody>
                  <a:tcPr marL="9525" marR="9525" marT="9525" marB="0" anchor="b"/>
                </a:tc>
                <a:extLst>
                  <a:ext uri="{0D108BD9-81ED-4DB2-BD59-A6C34878D82A}">
                    <a16:rowId xmlns:a16="http://schemas.microsoft.com/office/drawing/2014/main" val="3417855078"/>
                  </a:ext>
                </a:extLst>
              </a:tr>
            </a:tbl>
          </a:graphicData>
        </a:graphic>
      </p:graphicFrame>
      <p:sp>
        <p:nvSpPr>
          <p:cNvPr id="5" name="TextBox 4">
            <a:extLst>
              <a:ext uri="{FF2B5EF4-FFF2-40B4-BE49-F238E27FC236}">
                <a16:creationId xmlns:a16="http://schemas.microsoft.com/office/drawing/2014/main" id="{961A306D-100B-4592-BA10-11353E42EEF2}"/>
              </a:ext>
            </a:extLst>
          </p:cNvPr>
          <p:cNvSpPr txBox="1"/>
          <p:nvPr/>
        </p:nvSpPr>
        <p:spPr>
          <a:xfrm>
            <a:off x="1768135" y="4287915"/>
            <a:ext cx="8867313" cy="923330"/>
          </a:xfrm>
          <a:prstGeom prst="rect">
            <a:avLst/>
          </a:prstGeom>
          <a:solidFill>
            <a:schemeClr val="accent2">
              <a:lumMod val="40000"/>
              <a:lumOff val="60000"/>
            </a:schemeClr>
          </a:solidFill>
        </p:spPr>
        <p:txBody>
          <a:bodyPr wrap="square" rtlCol="0">
            <a:spAutoFit/>
          </a:bodyPr>
          <a:lstStyle/>
          <a:p>
            <a:r>
              <a:rPr lang="en-CA" dirty="0"/>
              <a:t>Instructor: Peter Sigurdson</a:t>
            </a:r>
          </a:p>
          <a:p>
            <a:endParaRPr lang="en-CA" dirty="0"/>
          </a:p>
          <a:p>
            <a:r>
              <a:rPr lang="en-CA" sz="1800" b="1" i="0" u="none" strike="noStrike" dirty="0">
                <a:solidFill>
                  <a:srgbClr val="555555"/>
                </a:solidFill>
                <a:effectLst/>
                <a:latin typeface="Arial" panose="020B0604020202020204" pitchFamily="34" charset="0"/>
              </a:rPr>
              <a:t>psigurdson@fanshaweonline.ca</a:t>
            </a:r>
            <a:r>
              <a:rPr lang="en-CA" dirty="0"/>
              <a:t> </a:t>
            </a:r>
          </a:p>
        </p:txBody>
      </p:sp>
    </p:spTree>
    <p:extLst>
      <p:ext uri="{BB962C8B-B14F-4D97-AF65-F5344CB8AC3E}">
        <p14:creationId xmlns:p14="http://schemas.microsoft.com/office/powerpoint/2010/main" val="189475201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A8CCB-35B4-4642-9A6F-9F74FC929EDA}"/>
              </a:ext>
            </a:extLst>
          </p:cNvPr>
          <p:cNvSpPr>
            <a:spLocks noGrp="1"/>
          </p:cNvSpPr>
          <p:nvPr>
            <p:ph type="title"/>
          </p:nvPr>
        </p:nvSpPr>
        <p:spPr>
          <a:xfrm>
            <a:off x="838200" y="365126"/>
            <a:ext cx="10515600" cy="842238"/>
          </a:xfrm>
          <a:solidFill>
            <a:schemeClr val="tx2"/>
          </a:solidFill>
        </p:spPr>
        <p:txBody>
          <a:bodyPr/>
          <a:lstStyle/>
          <a:p>
            <a:r>
              <a:rPr lang="en-US" dirty="0">
                <a:solidFill>
                  <a:schemeClr val="accent3">
                    <a:lumMod val="40000"/>
                    <a:lumOff val="60000"/>
                  </a:schemeClr>
                </a:solidFill>
                <a:latin typeface="walsheim"/>
              </a:rPr>
              <a:t>The Spring framework </a:t>
            </a:r>
            <a:endParaRPr lang="en-CA" dirty="0">
              <a:solidFill>
                <a:schemeClr val="accent3">
                  <a:lumMod val="40000"/>
                  <a:lumOff val="60000"/>
                </a:schemeClr>
              </a:solidFill>
            </a:endParaRPr>
          </a:p>
        </p:txBody>
      </p:sp>
      <p:sp>
        <p:nvSpPr>
          <p:cNvPr id="3" name="Content Placeholder 2">
            <a:extLst>
              <a:ext uri="{FF2B5EF4-FFF2-40B4-BE49-F238E27FC236}">
                <a16:creationId xmlns:a16="http://schemas.microsoft.com/office/drawing/2014/main" id="{E88A3D59-E2D0-4A38-ABB9-8EF75AE1A292}"/>
              </a:ext>
            </a:extLst>
          </p:cNvPr>
          <p:cNvSpPr>
            <a:spLocks noGrp="1"/>
          </p:cNvSpPr>
          <p:nvPr>
            <p:ph idx="1"/>
          </p:nvPr>
        </p:nvSpPr>
        <p:spPr>
          <a:xfrm>
            <a:off x="838200" y="1296140"/>
            <a:ext cx="10515600" cy="4880823"/>
          </a:xfrm>
        </p:spPr>
        <p:txBody>
          <a:bodyPr>
            <a:normAutofit lnSpcReduction="10000"/>
          </a:bodyPr>
          <a:lstStyle/>
          <a:p>
            <a:r>
              <a:rPr lang="en-US" b="0" i="0" dirty="0">
                <a:solidFill>
                  <a:srgbClr val="6D737D"/>
                </a:solidFill>
                <a:effectLst/>
                <a:latin typeface="walsheim"/>
              </a:rPr>
              <a:t>The Spring framework is the most popular Java framework ever. </a:t>
            </a:r>
          </a:p>
          <a:p>
            <a:r>
              <a:rPr lang="en-US" b="0" i="0" dirty="0">
                <a:solidFill>
                  <a:srgbClr val="6D737D"/>
                </a:solidFill>
                <a:effectLst/>
                <a:latin typeface="walsheim"/>
              </a:rPr>
              <a:t>It continues to evolve with changing architectures. </a:t>
            </a:r>
          </a:p>
          <a:p>
            <a:r>
              <a:rPr lang="en-US" b="0" i="0" dirty="0">
                <a:solidFill>
                  <a:srgbClr val="6D737D"/>
                </a:solidFill>
                <a:effectLst/>
                <a:latin typeface="walsheim"/>
              </a:rPr>
              <a:t>Spring Boot is one of the most popular Spring projects. </a:t>
            </a:r>
          </a:p>
          <a:p>
            <a:r>
              <a:rPr lang="en-US" b="0" i="0" dirty="0">
                <a:solidFill>
                  <a:srgbClr val="6D737D"/>
                </a:solidFill>
                <a:effectLst/>
                <a:latin typeface="walsheim"/>
              </a:rPr>
              <a:t>Spring Boot is the most used Java framework to develop RESTful services and microservices. </a:t>
            </a:r>
          </a:p>
          <a:p>
            <a:r>
              <a:rPr lang="en-US" b="0" i="0" dirty="0">
                <a:solidFill>
                  <a:srgbClr val="6D737D"/>
                </a:solidFill>
                <a:effectLst/>
                <a:latin typeface="walsheim"/>
              </a:rPr>
              <a:t>There are a wide variety of Spring modules and Spring projects.</a:t>
            </a:r>
          </a:p>
          <a:p>
            <a:r>
              <a:rPr lang="en-US" b="0" i="0" dirty="0">
                <a:solidFill>
                  <a:srgbClr val="6D737D"/>
                </a:solidFill>
                <a:effectLst/>
                <a:latin typeface="walsheim"/>
              </a:rPr>
              <a:t>You will get good at understanding of the new features of Spring and have a firm grasp of the concepts you've implemented in your projects. </a:t>
            </a:r>
          </a:p>
          <a:p>
            <a:r>
              <a:rPr lang="en-US" b="0" i="0" dirty="0">
                <a:solidFill>
                  <a:srgbClr val="6D737D"/>
                </a:solidFill>
                <a:effectLst/>
                <a:latin typeface="walsheim"/>
              </a:rPr>
              <a:t>Spring, Spring Boot, Spring MVC, Spring JDBC, JPA, AOP, RESTful Services, and SOAP web services.</a:t>
            </a:r>
            <a:endParaRPr lang="en-CA" dirty="0"/>
          </a:p>
        </p:txBody>
      </p:sp>
    </p:spTree>
    <p:extLst>
      <p:ext uri="{BB962C8B-B14F-4D97-AF65-F5344CB8AC3E}">
        <p14:creationId xmlns:p14="http://schemas.microsoft.com/office/powerpoint/2010/main" val="40061886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D85930-3D19-459E-B444-44746A4E787D}"/>
              </a:ext>
            </a:extLst>
          </p:cNvPr>
          <p:cNvPicPr>
            <a:picLocks noChangeAspect="1"/>
          </p:cNvPicPr>
          <p:nvPr/>
        </p:nvPicPr>
        <p:blipFill>
          <a:blip r:embed="rId2"/>
          <a:stretch>
            <a:fillRect/>
          </a:stretch>
        </p:blipFill>
        <p:spPr>
          <a:xfrm>
            <a:off x="1517262" y="79513"/>
            <a:ext cx="9157475" cy="6174313"/>
          </a:xfrm>
          <a:prstGeom prst="rect">
            <a:avLst/>
          </a:prstGeom>
        </p:spPr>
      </p:pic>
      <p:sp>
        <p:nvSpPr>
          <p:cNvPr id="7" name="TextBox 6">
            <a:extLst>
              <a:ext uri="{FF2B5EF4-FFF2-40B4-BE49-F238E27FC236}">
                <a16:creationId xmlns:a16="http://schemas.microsoft.com/office/drawing/2014/main" id="{CA722404-BF14-4EA4-A04D-2BFCEA3113EB}"/>
              </a:ext>
            </a:extLst>
          </p:cNvPr>
          <p:cNvSpPr txBox="1"/>
          <p:nvPr/>
        </p:nvSpPr>
        <p:spPr>
          <a:xfrm>
            <a:off x="1425935" y="6409155"/>
            <a:ext cx="9340128" cy="369332"/>
          </a:xfrm>
          <a:prstGeom prst="rect">
            <a:avLst/>
          </a:prstGeom>
          <a:solidFill>
            <a:srgbClr val="FFC000"/>
          </a:solidFill>
        </p:spPr>
        <p:txBody>
          <a:bodyPr wrap="square">
            <a:spAutoFit/>
          </a:bodyPr>
          <a:lstStyle/>
          <a:p>
            <a:r>
              <a:rPr lang="en-CA" dirty="0"/>
              <a:t>https://docs.spring.io/spring-framework/docs/current/reference/html/overview.html</a:t>
            </a:r>
          </a:p>
        </p:txBody>
      </p:sp>
    </p:spTree>
    <p:extLst>
      <p:ext uri="{BB962C8B-B14F-4D97-AF65-F5344CB8AC3E}">
        <p14:creationId xmlns:p14="http://schemas.microsoft.com/office/powerpoint/2010/main" val="52410930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D685-FEAB-4764-9189-03F9480AB295}"/>
              </a:ext>
            </a:extLst>
          </p:cNvPr>
          <p:cNvSpPr>
            <a:spLocks noGrp="1"/>
          </p:cNvSpPr>
          <p:nvPr>
            <p:ph type="title"/>
          </p:nvPr>
        </p:nvSpPr>
        <p:spPr>
          <a:xfrm>
            <a:off x="838200" y="196450"/>
            <a:ext cx="10515600" cy="1325563"/>
          </a:xfrm>
          <a:solidFill>
            <a:schemeClr val="bg2">
              <a:lumMod val="90000"/>
            </a:schemeClr>
          </a:solidFill>
        </p:spPr>
        <p:txBody>
          <a:bodyPr/>
          <a:lstStyle/>
          <a:p>
            <a:r>
              <a:rPr lang="en-CA" dirty="0"/>
              <a:t>Model View Controller: Design Pattern</a:t>
            </a:r>
            <a:br>
              <a:rPr lang="en-CA" dirty="0"/>
            </a:br>
            <a:r>
              <a:rPr lang="en-CA" dirty="0"/>
              <a:t>3 Tier Deployment Architecture</a:t>
            </a:r>
          </a:p>
        </p:txBody>
      </p:sp>
      <p:sp>
        <p:nvSpPr>
          <p:cNvPr id="4" name="TextBox 3">
            <a:extLst>
              <a:ext uri="{FF2B5EF4-FFF2-40B4-BE49-F238E27FC236}">
                <a16:creationId xmlns:a16="http://schemas.microsoft.com/office/drawing/2014/main" id="{3CC3BCAE-4E0F-4C0E-AA42-6EC8E618D349}"/>
              </a:ext>
            </a:extLst>
          </p:cNvPr>
          <p:cNvSpPr txBox="1"/>
          <p:nvPr/>
        </p:nvSpPr>
        <p:spPr>
          <a:xfrm>
            <a:off x="838200" y="1748901"/>
            <a:ext cx="10515600" cy="830997"/>
          </a:xfrm>
          <a:prstGeom prst="rect">
            <a:avLst/>
          </a:prstGeom>
          <a:noFill/>
        </p:spPr>
        <p:txBody>
          <a:bodyPr wrap="square" rtlCol="0">
            <a:spAutoFit/>
          </a:bodyPr>
          <a:lstStyle/>
          <a:p>
            <a:r>
              <a:rPr lang="en-CA" sz="2400" b="1" dirty="0">
                <a:solidFill>
                  <a:schemeClr val="tx2"/>
                </a:solidFill>
              </a:rPr>
              <a:t>In architecting Computer Software Systems: We have found it effective to partition our application into 3 sections:</a:t>
            </a:r>
          </a:p>
        </p:txBody>
      </p:sp>
      <p:sp>
        <p:nvSpPr>
          <p:cNvPr id="5" name="Rectangle 4">
            <a:extLst>
              <a:ext uri="{FF2B5EF4-FFF2-40B4-BE49-F238E27FC236}">
                <a16:creationId xmlns:a16="http://schemas.microsoft.com/office/drawing/2014/main" id="{819DAE0B-C917-4513-AE0D-2E40CAC34664}"/>
              </a:ext>
            </a:extLst>
          </p:cNvPr>
          <p:cNvSpPr/>
          <p:nvPr/>
        </p:nvSpPr>
        <p:spPr>
          <a:xfrm>
            <a:off x="8398276" y="2831977"/>
            <a:ext cx="2565646" cy="2503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highlight>
                  <a:srgbClr val="FFFF00"/>
                </a:highlight>
              </a:rPr>
              <a:t>View</a:t>
            </a:r>
            <a:r>
              <a:rPr lang="en-CA" dirty="0"/>
              <a:t>: User Interface</a:t>
            </a:r>
          </a:p>
          <a:p>
            <a:pPr algn="ctr"/>
            <a:r>
              <a:rPr lang="en-CA" dirty="0"/>
              <a:t>Servlets</a:t>
            </a:r>
          </a:p>
          <a:p>
            <a:pPr algn="ctr"/>
            <a:r>
              <a:rPr lang="en-CA" dirty="0"/>
              <a:t>HTML</a:t>
            </a:r>
          </a:p>
          <a:p>
            <a:pPr algn="ctr"/>
            <a:r>
              <a:rPr lang="en-CA" dirty="0"/>
              <a:t>JSP</a:t>
            </a:r>
          </a:p>
          <a:p>
            <a:pPr algn="ctr"/>
            <a:r>
              <a:rPr lang="en-CA" dirty="0"/>
              <a:t>Part of the system that the user interacts with</a:t>
            </a:r>
          </a:p>
        </p:txBody>
      </p:sp>
      <p:sp>
        <p:nvSpPr>
          <p:cNvPr id="6" name="Rectangle 5">
            <a:extLst>
              <a:ext uri="{FF2B5EF4-FFF2-40B4-BE49-F238E27FC236}">
                <a16:creationId xmlns:a16="http://schemas.microsoft.com/office/drawing/2014/main" id="{0C0576D7-F756-4E46-A280-B038B195B736}"/>
              </a:ext>
            </a:extLst>
          </p:cNvPr>
          <p:cNvSpPr/>
          <p:nvPr/>
        </p:nvSpPr>
        <p:spPr>
          <a:xfrm>
            <a:off x="8398276" y="5587559"/>
            <a:ext cx="2565646" cy="697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The glass is the user’s experience of the system</a:t>
            </a:r>
          </a:p>
        </p:txBody>
      </p:sp>
      <p:sp>
        <p:nvSpPr>
          <p:cNvPr id="7" name="Rectangle 6">
            <a:extLst>
              <a:ext uri="{FF2B5EF4-FFF2-40B4-BE49-F238E27FC236}">
                <a16:creationId xmlns:a16="http://schemas.microsoft.com/office/drawing/2014/main" id="{729A9C80-8738-44DD-9B36-9C3FD2A8D810}"/>
              </a:ext>
            </a:extLst>
          </p:cNvPr>
          <p:cNvSpPr/>
          <p:nvPr/>
        </p:nvSpPr>
        <p:spPr>
          <a:xfrm>
            <a:off x="756082" y="2681056"/>
            <a:ext cx="2565646" cy="2503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highlight>
                  <a:srgbClr val="FFFF00"/>
                </a:highlight>
              </a:rPr>
              <a:t>MODEL</a:t>
            </a:r>
            <a:endParaRPr lang="en-CA" dirty="0"/>
          </a:p>
        </p:txBody>
      </p:sp>
      <p:sp>
        <p:nvSpPr>
          <p:cNvPr id="8" name="Rectangle 7">
            <a:extLst>
              <a:ext uri="{FF2B5EF4-FFF2-40B4-BE49-F238E27FC236}">
                <a16:creationId xmlns:a16="http://schemas.microsoft.com/office/drawing/2014/main" id="{58FE66A3-3E6A-49D4-9D74-52F519CB10D8}"/>
              </a:ext>
            </a:extLst>
          </p:cNvPr>
          <p:cNvSpPr/>
          <p:nvPr/>
        </p:nvSpPr>
        <p:spPr>
          <a:xfrm>
            <a:off x="756082" y="5223574"/>
            <a:ext cx="2565646"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The Business Model is the DATA and Business Processes (BPEL)</a:t>
            </a:r>
          </a:p>
        </p:txBody>
      </p:sp>
      <p:sp>
        <p:nvSpPr>
          <p:cNvPr id="9" name="Rectangle 8">
            <a:extLst>
              <a:ext uri="{FF2B5EF4-FFF2-40B4-BE49-F238E27FC236}">
                <a16:creationId xmlns:a16="http://schemas.microsoft.com/office/drawing/2014/main" id="{97133116-025F-4F12-8ACF-8FC5618C641A}"/>
              </a:ext>
            </a:extLst>
          </p:cNvPr>
          <p:cNvSpPr/>
          <p:nvPr/>
        </p:nvSpPr>
        <p:spPr>
          <a:xfrm>
            <a:off x="4024544" y="2681056"/>
            <a:ext cx="2565646" cy="2503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highlight>
                  <a:srgbClr val="FFFF00"/>
                </a:highlight>
              </a:rPr>
              <a:t>CONTROLLER: We bring our business rules and processes to life.</a:t>
            </a:r>
          </a:p>
          <a:p>
            <a:pPr algn="ctr"/>
            <a:r>
              <a:rPr lang="en-CA" dirty="0">
                <a:solidFill>
                  <a:schemeClr val="tx2"/>
                </a:solidFill>
                <a:highlight>
                  <a:srgbClr val="FFFF00"/>
                </a:highlight>
              </a:rPr>
              <a:t>We make them happen.</a:t>
            </a:r>
            <a:endParaRPr lang="en-CA" dirty="0"/>
          </a:p>
        </p:txBody>
      </p:sp>
      <p:sp>
        <p:nvSpPr>
          <p:cNvPr id="10" name="Rectangle 9">
            <a:extLst>
              <a:ext uri="{FF2B5EF4-FFF2-40B4-BE49-F238E27FC236}">
                <a16:creationId xmlns:a16="http://schemas.microsoft.com/office/drawing/2014/main" id="{9DF7D58E-594E-4ADB-B8F3-A1296B96D698}"/>
              </a:ext>
            </a:extLst>
          </p:cNvPr>
          <p:cNvSpPr/>
          <p:nvPr/>
        </p:nvSpPr>
        <p:spPr>
          <a:xfrm>
            <a:off x="4024544" y="5223574"/>
            <a:ext cx="2565646"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This is what WE CODE.</a:t>
            </a:r>
          </a:p>
        </p:txBody>
      </p:sp>
    </p:spTree>
    <p:extLst>
      <p:ext uri="{BB962C8B-B14F-4D97-AF65-F5344CB8AC3E}">
        <p14:creationId xmlns:p14="http://schemas.microsoft.com/office/powerpoint/2010/main" val="37439163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5572-640D-47CB-A258-5BF2B6BF5B17}"/>
              </a:ext>
            </a:extLst>
          </p:cNvPr>
          <p:cNvSpPr>
            <a:spLocks noGrp="1"/>
          </p:cNvSpPr>
          <p:nvPr>
            <p:ph type="title"/>
          </p:nvPr>
        </p:nvSpPr>
        <p:spPr/>
        <p:txBody>
          <a:bodyPr/>
          <a:lstStyle/>
          <a:p>
            <a:r>
              <a:rPr lang="en-CA" dirty="0">
                <a:solidFill>
                  <a:schemeClr val="accent1">
                    <a:lumMod val="75000"/>
                  </a:schemeClr>
                </a:solidFill>
                <a:highlight>
                  <a:srgbClr val="FFFF00"/>
                </a:highlight>
                <a:latin typeface="Abadi" panose="020B0604020104020204" pitchFamily="34" charset="0"/>
              </a:rPr>
              <a:t>Soap, WSDL, UDDI</a:t>
            </a:r>
          </a:p>
        </p:txBody>
      </p:sp>
      <p:sp>
        <p:nvSpPr>
          <p:cNvPr id="3" name="Content Placeholder 2">
            <a:extLst>
              <a:ext uri="{FF2B5EF4-FFF2-40B4-BE49-F238E27FC236}">
                <a16:creationId xmlns:a16="http://schemas.microsoft.com/office/drawing/2014/main" id="{374841F2-9DD7-4A92-8623-6CDCB649BE8B}"/>
              </a:ext>
            </a:extLst>
          </p:cNvPr>
          <p:cNvSpPr>
            <a:spLocks noGrp="1"/>
          </p:cNvSpPr>
          <p:nvPr>
            <p:ph idx="1"/>
          </p:nvPr>
        </p:nvSpPr>
        <p:spPr/>
        <p:txBody>
          <a:bodyPr/>
          <a:lstStyle/>
          <a:p>
            <a:r>
              <a:rPr lang="en-CA" dirty="0"/>
              <a:t>BPEL : Business Process Execution Language is the schema that we use to describe business rules and processes in the Data Store</a:t>
            </a:r>
          </a:p>
          <a:p>
            <a:r>
              <a:rPr lang="en-CA" dirty="0"/>
              <a:t>This course is about writing Java Objects to provide SERVICES</a:t>
            </a:r>
          </a:p>
          <a:p>
            <a:r>
              <a:rPr lang="en-CA" dirty="0"/>
              <a:t>What is a service (for example: Payment Processor) in the context of this course? It is a business process, described in BPEL.</a:t>
            </a:r>
          </a:p>
        </p:txBody>
      </p:sp>
    </p:spTree>
    <p:extLst>
      <p:ext uri="{BB962C8B-B14F-4D97-AF65-F5344CB8AC3E}">
        <p14:creationId xmlns:p14="http://schemas.microsoft.com/office/powerpoint/2010/main" val="325512744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9766-D2D7-402B-AE13-983DD42FB7F7}"/>
              </a:ext>
            </a:extLst>
          </p:cNvPr>
          <p:cNvSpPr>
            <a:spLocks noGrp="1"/>
          </p:cNvSpPr>
          <p:nvPr>
            <p:ph type="title"/>
          </p:nvPr>
        </p:nvSpPr>
        <p:spPr>
          <a:xfrm>
            <a:off x="838200" y="365125"/>
            <a:ext cx="10515600" cy="859993"/>
          </a:xfrm>
          <a:solidFill>
            <a:schemeClr val="tx2">
              <a:lumMod val="60000"/>
              <a:lumOff val="40000"/>
            </a:schemeClr>
          </a:solidFill>
        </p:spPr>
        <p:txBody>
          <a:bodyPr/>
          <a:lstStyle/>
          <a:p>
            <a:r>
              <a:rPr lang="en-CA" dirty="0">
                <a:solidFill>
                  <a:srgbClr val="FFFF00"/>
                </a:solidFill>
              </a:rPr>
              <a:t>Programming Paradigms</a:t>
            </a:r>
          </a:p>
        </p:txBody>
      </p:sp>
      <p:sp>
        <p:nvSpPr>
          <p:cNvPr id="3" name="Content Placeholder 2">
            <a:extLst>
              <a:ext uri="{FF2B5EF4-FFF2-40B4-BE49-F238E27FC236}">
                <a16:creationId xmlns:a16="http://schemas.microsoft.com/office/drawing/2014/main" id="{EA712EED-61F0-4AC6-B17E-53831EEAF8F3}"/>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80718716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5D08-1D0C-4220-B913-D40DA54ABF90}"/>
              </a:ext>
            </a:extLst>
          </p:cNvPr>
          <p:cNvSpPr>
            <a:spLocks noGrp="1"/>
          </p:cNvSpPr>
          <p:nvPr>
            <p:ph type="title"/>
          </p:nvPr>
        </p:nvSpPr>
        <p:spPr>
          <a:xfrm>
            <a:off x="838200" y="365125"/>
            <a:ext cx="10515600" cy="717951"/>
          </a:xfrm>
          <a:solidFill>
            <a:schemeClr val="bg2">
              <a:lumMod val="90000"/>
            </a:schemeClr>
          </a:solidFill>
        </p:spPr>
        <p:txBody>
          <a:bodyPr/>
          <a:lstStyle/>
          <a:p>
            <a:r>
              <a:rPr lang="en-CA" dirty="0"/>
              <a:t>Resources</a:t>
            </a:r>
          </a:p>
        </p:txBody>
      </p:sp>
      <p:sp>
        <p:nvSpPr>
          <p:cNvPr id="3" name="Content Placeholder 2">
            <a:extLst>
              <a:ext uri="{FF2B5EF4-FFF2-40B4-BE49-F238E27FC236}">
                <a16:creationId xmlns:a16="http://schemas.microsoft.com/office/drawing/2014/main" id="{69098927-7FCC-4B4D-8740-92B74C545DAE}"/>
              </a:ext>
            </a:extLst>
          </p:cNvPr>
          <p:cNvSpPr>
            <a:spLocks noGrp="1"/>
          </p:cNvSpPr>
          <p:nvPr>
            <p:ph idx="1"/>
          </p:nvPr>
        </p:nvSpPr>
        <p:spPr>
          <a:xfrm>
            <a:off x="838200" y="1269507"/>
            <a:ext cx="10515600" cy="4765413"/>
          </a:xfrm>
        </p:spPr>
        <p:txBody>
          <a:bodyPr/>
          <a:lstStyle/>
          <a:p>
            <a:r>
              <a:rPr lang="en-CA" dirty="0">
                <a:hlinkClick r:id="rId2"/>
              </a:rPr>
              <a:t>https://caveofprogramming.com/</a:t>
            </a:r>
            <a:r>
              <a:rPr lang="en-CA" dirty="0"/>
              <a:t> </a:t>
            </a:r>
          </a:p>
        </p:txBody>
      </p:sp>
    </p:spTree>
    <p:extLst>
      <p:ext uri="{BB962C8B-B14F-4D97-AF65-F5344CB8AC3E}">
        <p14:creationId xmlns:p14="http://schemas.microsoft.com/office/powerpoint/2010/main" val="254339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D6DB-49F6-4B2A-ADEE-7461B9A05827}"/>
              </a:ext>
            </a:extLst>
          </p:cNvPr>
          <p:cNvSpPr>
            <a:spLocks noGrp="1"/>
          </p:cNvSpPr>
          <p:nvPr>
            <p:ph type="title"/>
          </p:nvPr>
        </p:nvSpPr>
        <p:spPr>
          <a:xfrm>
            <a:off x="0" y="-27396"/>
            <a:ext cx="12172343" cy="358936"/>
          </a:xfrm>
          <a:solidFill>
            <a:schemeClr val="accent2"/>
          </a:solidFill>
        </p:spPr>
        <p:txBody>
          <a:bodyPr>
            <a:normAutofit/>
          </a:bodyPr>
          <a:lstStyle/>
          <a:p>
            <a:pPr algn="ctr"/>
            <a:r>
              <a:rPr lang="en-CA" sz="1000" dirty="0">
                <a:solidFill>
                  <a:schemeClr val="bg1"/>
                </a:solidFill>
                <a:latin typeface="Bahnschrift" panose="020B0502040204020203" pitchFamily="34" charset="0"/>
              </a:rPr>
              <a:t>What things do we need to do in our </a:t>
            </a:r>
            <a:r>
              <a:rPr lang="en-CA" sz="1000" u="sng" dirty="0">
                <a:solidFill>
                  <a:schemeClr val="bg1"/>
                </a:solidFill>
                <a:latin typeface="Bahnschrift" panose="020B0502040204020203" pitchFamily="34" charset="0"/>
              </a:rPr>
              <a:t>SOA Implementation </a:t>
            </a:r>
            <a:r>
              <a:rPr lang="en-CA" sz="1000" dirty="0">
                <a:solidFill>
                  <a:schemeClr val="bg1"/>
                </a:solidFill>
                <a:latin typeface="Bahnschrift" panose="020B0502040204020203" pitchFamily="34" charset="0"/>
              </a:rPr>
              <a:t>to check all the SOA Quality boxes? This is your Skills Inventory from this Course: All the things you have learned here:</a:t>
            </a:r>
          </a:p>
        </p:txBody>
      </p:sp>
      <p:sp>
        <p:nvSpPr>
          <p:cNvPr id="4" name="Oval 3">
            <a:extLst>
              <a:ext uri="{FF2B5EF4-FFF2-40B4-BE49-F238E27FC236}">
                <a16:creationId xmlns:a16="http://schemas.microsoft.com/office/drawing/2014/main" id="{6FCB1B4B-C47B-4BC9-9D1D-44914F28944D}"/>
              </a:ext>
            </a:extLst>
          </p:cNvPr>
          <p:cNvSpPr/>
          <p:nvPr/>
        </p:nvSpPr>
        <p:spPr>
          <a:xfrm>
            <a:off x="467938" y="1981722"/>
            <a:ext cx="2861657" cy="1496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Model the Enterprise:  by writing Java Code to operate the Business Processes</a:t>
            </a:r>
          </a:p>
        </p:txBody>
      </p:sp>
      <p:sp>
        <p:nvSpPr>
          <p:cNvPr id="5" name="Oval 4">
            <a:extLst>
              <a:ext uri="{FF2B5EF4-FFF2-40B4-BE49-F238E27FC236}">
                <a16:creationId xmlns:a16="http://schemas.microsoft.com/office/drawing/2014/main" id="{2DC8E0CD-68CE-4D82-BC0E-C8DAABECE83C}"/>
              </a:ext>
            </a:extLst>
          </p:cNvPr>
          <p:cNvSpPr/>
          <p:nvPr/>
        </p:nvSpPr>
        <p:spPr>
          <a:xfrm>
            <a:off x="3363882" y="1080655"/>
            <a:ext cx="2518757" cy="1496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The Enterprise = The collection of business processes and other assets</a:t>
            </a:r>
          </a:p>
        </p:txBody>
      </p:sp>
      <p:sp>
        <p:nvSpPr>
          <p:cNvPr id="6" name="Oval 5">
            <a:extLst>
              <a:ext uri="{FF2B5EF4-FFF2-40B4-BE49-F238E27FC236}">
                <a16:creationId xmlns:a16="http://schemas.microsoft.com/office/drawing/2014/main" id="{24764F3F-4D77-4B6F-8837-D15F89114B7B}"/>
              </a:ext>
            </a:extLst>
          </p:cNvPr>
          <p:cNvSpPr/>
          <p:nvPr/>
        </p:nvSpPr>
        <p:spPr>
          <a:xfrm>
            <a:off x="3363882" y="2838796"/>
            <a:ext cx="2518757" cy="226521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Unified Process= User Stories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44546A">
                    <a:lumMod val="50000"/>
                  </a:srgbClr>
                </a:solidFill>
                <a:effectLst/>
                <a:uLnTx/>
                <a:uFillTx/>
                <a:latin typeface="Calibri" panose="020F0502020204030204"/>
                <a:ea typeface="+mn-ea"/>
                <a:cs typeface="+mn-cs"/>
              </a:rPr>
              <a:t>Use Case Discovery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UML Diagrams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Develop IT Artifacts</a:t>
            </a:r>
          </a:p>
        </p:txBody>
      </p:sp>
      <p:sp>
        <p:nvSpPr>
          <p:cNvPr id="7" name="TextBox 6">
            <a:extLst>
              <a:ext uri="{FF2B5EF4-FFF2-40B4-BE49-F238E27FC236}">
                <a16:creationId xmlns:a16="http://schemas.microsoft.com/office/drawing/2014/main" id="{000BA008-79CE-42FC-A91E-76D883A5C533}"/>
              </a:ext>
            </a:extLst>
          </p:cNvPr>
          <p:cNvSpPr txBox="1"/>
          <p:nvPr/>
        </p:nvSpPr>
        <p:spPr>
          <a:xfrm>
            <a:off x="3363882" y="5177180"/>
            <a:ext cx="2732118" cy="1200329"/>
          </a:xfrm>
          <a:prstGeom prst="rect">
            <a:avLst/>
          </a:prstGeom>
          <a:solidFill>
            <a:schemeClr val="tx2">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Output from this phase of the Enterprise Modelling = The Software Application.</a:t>
            </a:r>
          </a:p>
        </p:txBody>
      </p:sp>
      <p:sp>
        <p:nvSpPr>
          <p:cNvPr id="8" name="Rectangle 7">
            <a:extLst>
              <a:ext uri="{FF2B5EF4-FFF2-40B4-BE49-F238E27FC236}">
                <a16:creationId xmlns:a16="http://schemas.microsoft.com/office/drawing/2014/main" id="{A6A0FA0C-6F7F-4C98-8B90-6D908DFFCB77}"/>
              </a:ext>
            </a:extLst>
          </p:cNvPr>
          <p:cNvSpPr/>
          <p:nvPr/>
        </p:nvSpPr>
        <p:spPr>
          <a:xfrm>
            <a:off x="9127375" y="1246909"/>
            <a:ext cx="2732118" cy="53201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06D28BF-7A31-4051-B27B-B45CA475013D}"/>
              </a:ext>
            </a:extLst>
          </p:cNvPr>
          <p:cNvSpPr txBox="1"/>
          <p:nvPr/>
        </p:nvSpPr>
        <p:spPr>
          <a:xfrm>
            <a:off x="9393382" y="1066396"/>
            <a:ext cx="2194560" cy="92333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This is the Company – The Business we are modelling</a:t>
            </a:r>
          </a:p>
        </p:txBody>
      </p:sp>
      <p:sp>
        <p:nvSpPr>
          <p:cNvPr id="10" name="TextBox 9">
            <a:extLst>
              <a:ext uri="{FF2B5EF4-FFF2-40B4-BE49-F238E27FC236}">
                <a16:creationId xmlns:a16="http://schemas.microsoft.com/office/drawing/2014/main" id="{EAB456D7-A141-470C-9809-16D36111BDDF}"/>
              </a:ext>
            </a:extLst>
          </p:cNvPr>
          <p:cNvSpPr txBox="1"/>
          <p:nvPr/>
        </p:nvSpPr>
        <p:spPr>
          <a:xfrm>
            <a:off x="6577619" y="1066396"/>
            <a:ext cx="2518757" cy="1477328"/>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 terms of Unified Process: The Model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architecture is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UML Diagram</a:t>
            </a:r>
          </a:p>
        </p:txBody>
      </p:sp>
      <p:sp>
        <p:nvSpPr>
          <p:cNvPr id="11" name="Rectangle 10">
            <a:extLst>
              <a:ext uri="{FF2B5EF4-FFF2-40B4-BE49-F238E27FC236}">
                <a16:creationId xmlns:a16="http://schemas.microsoft.com/office/drawing/2014/main" id="{0786987D-F84C-4FBD-BEEE-892FEE2D9977}"/>
              </a:ext>
            </a:extLst>
          </p:cNvPr>
          <p:cNvSpPr/>
          <p:nvPr/>
        </p:nvSpPr>
        <p:spPr>
          <a:xfrm>
            <a:off x="266007" y="921541"/>
            <a:ext cx="618466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A42B79C-B75D-4F4B-A708-0F3EA3294EC2}"/>
              </a:ext>
            </a:extLst>
          </p:cNvPr>
          <p:cNvSpPr/>
          <p:nvPr/>
        </p:nvSpPr>
        <p:spPr>
          <a:xfrm>
            <a:off x="266007" y="6504711"/>
            <a:ext cx="618466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312FF53-4418-46D4-B708-119C31C1EED3}"/>
              </a:ext>
            </a:extLst>
          </p:cNvPr>
          <p:cNvSpPr/>
          <p:nvPr/>
        </p:nvSpPr>
        <p:spPr>
          <a:xfrm rot="16200000">
            <a:off x="-2490247" y="3721436"/>
            <a:ext cx="555407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9022B00-8643-44FA-9675-D5E4E3AE0FF4}"/>
              </a:ext>
            </a:extLst>
          </p:cNvPr>
          <p:cNvSpPr/>
          <p:nvPr/>
        </p:nvSpPr>
        <p:spPr>
          <a:xfrm rot="16200000">
            <a:off x="3647317" y="3721437"/>
            <a:ext cx="555407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Left-Right 14">
            <a:extLst>
              <a:ext uri="{FF2B5EF4-FFF2-40B4-BE49-F238E27FC236}">
                <a16:creationId xmlns:a16="http://schemas.microsoft.com/office/drawing/2014/main" id="{5FF3F0BD-2BE5-4BCF-A0C3-6AC2ADD7F986}"/>
              </a:ext>
            </a:extLst>
          </p:cNvPr>
          <p:cNvSpPr/>
          <p:nvPr/>
        </p:nvSpPr>
        <p:spPr>
          <a:xfrm>
            <a:off x="6243206" y="3166838"/>
            <a:ext cx="3088178" cy="12540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How do we BRIDGE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These DOMAINS</a:t>
            </a:r>
          </a:p>
        </p:txBody>
      </p:sp>
      <p:sp>
        <p:nvSpPr>
          <p:cNvPr id="16" name="TextBox 15">
            <a:extLst>
              <a:ext uri="{FF2B5EF4-FFF2-40B4-BE49-F238E27FC236}">
                <a16:creationId xmlns:a16="http://schemas.microsoft.com/office/drawing/2014/main" id="{1E850D26-8ACF-4B4B-B4FC-F95ECC707FD5}"/>
              </a:ext>
            </a:extLst>
          </p:cNvPr>
          <p:cNvSpPr txBox="1"/>
          <p:nvPr/>
        </p:nvSpPr>
        <p:spPr>
          <a:xfrm>
            <a:off x="9459884" y="5580746"/>
            <a:ext cx="219456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Business Domain = is what the Business Users want</a:t>
            </a:r>
          </a:p>
        </p:txBody>
      </p:sp>
      <p:sp>
        <p:nvSpPr>
          <p:cNvPr id="17" name="TextBox 16">
            <a:extLst>
              <a:ext uri="{FF2B5EF4-FFF2-40B4-BE49-F238E27FC236}">
                <a16:creationId xmlns:a16="http://schemas.microsoft.com/office/drawing/2014/main" id="{5EE500BD-842F-41EC-B226-56B4E3164EE8}"/>
              </a:ext>
            </a:extLst>
          </p:cNvPr>
          <p:cNvSpPr txBox="1"/>
          <p:nvPr/>
        </p:nvSpPr>
        <p:spPr>
          <a:xfrm>
            <a:off x="615144" y="4795386"/>
            <a:ext cx="2194560" cy="1200329"/>
          </a:xfrm>
          <a:prstGeom prst="rect">
            <a:avLst/>
          </a:prstGeom>
          <a:solidFill>
            <a:srgbClr val="FFFF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TECHNICAL Domain = is what the INFORMATICS TEAM wants</a:t>
            </a:r>
          </a:p>
        </p:txBody>
      </p:sp>
      <p:sp>
        <p:nvSpPr>
          <p:cNvPr id="18" name="TextBox 17">
            <a:extLst>
              <a:ext uri="{FF2B5EF4-FFF2-40B4-BE49-F238E27FC236}">
                <a16:creationId xmlns:a16="http://schemas.microsoft.com/office/drawing/2014/main" id="{1C7D0054-AA65-4709-8349-2501B76BEF23}"/>
              </a:ext>
            </a:extLst>
          </p:cNvPr>
          <p:cNvSpPr txBox="1"/>
          <p:nvPr/>
        </p:nvSpPr>
        <p:spPr>
          <a:xfrm>
            <a:off x="468286" y="1024276"/>
            <a:ext cx="2194560" cy="923330"/>
          </a:xfrm>
          <a:prstGeom prst="rect">
            <a:avLst/>
          </a:prstGeom>
          <a:solidFill>
            <a:srgbClr val="FFFF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Technology Model is the UML Diagrams</a:t>
            </a:r>
          </a:p>
        </p:txBody>
      </p:sp>
      <p:sp>
        <p:nvSpPr>
          <p:cNvPr id="19" name="TextBox 18">
            <a:extLst>
              <a:ext uri="{FF2B5EF4-FFF2-40B4-BE49-F238E27FC236}">
                <a16:creationId xmlns:a16="http://schemas.microsoft.com/office/drawing/2014/main" id="{4C92EDC5-9742-45E9-9C63-DE4C6F9D037B}"/>
              </a:ext>
            </a:extLst>
          </p:cNvPr>
          <p:cNvSpPr txBox="1"/>
          <p:nvPr/>
        </p:nvSpPr>
        <p:spPr>
          <a:xfrm>
            <a:off x="9393382" y="1995563"/>
            <a:ext cx="2194560" cy="923330"/>
          </a:xfrm>
          <a:prstGeom prst="rect">
            <a:avLst/>
          </a:prstGeom>
          <a:solidFill>
            <a:srgbClr val="FFFF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Business Model is the Business Processes</a:t>
            </a:r>
          </a:p>
        </p:txBody>
      </p:sp>
      <p:sp>
        <p:nvSpPr>
          <p:cNvPr id="20" name="Oval 19">
            <a:extLst>
              <a:ext uri="{FF2B5EF4-FFF2-40B4-BE49-F238E27FC236}">
                <a16:creationId xmlns:a16="http://schemas.microsoft.com/office/drawing/2014/main" id="{23E8E1CF-5654-4C0A-B328-D1373EEF0152}"/>
              </a:ext>
            </a:extLst>
          </p:cNvPr>
          <p:cNvSpPr/>
          <p:nvPr/>
        </p:nvSpPr>
        <p:spPr>
          <a:xfrm>
            <a:off x="6626409" y="4194198"/>
            <a:ext cx="2310462" cy="1965961"/>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WE need a tool set to DESCRIBE and to CHANGE the Business Processes to make them work with our SOA Architecture</a:t>
            </a:r>
          </a:p>
        </p:txBody>
      </p:sp>
      <p:sp>
        <p:nvSpPr>
          <p:cNvPr id="21" name="TextBox 20">
            <a:extLst>
              <a:ext uri="{FF2B5EF4-FFF2-40B4-BE49-F238E27FC236}">
                <a16:creationId xmlns:a16="http://schemas.microsoft.com/office/drawing/2014/main" id="{AA4347C2-235F-4F25-8965-83411880B204}"/>
              </a:ext>
            </a:extLst>
          </p:cNvPr>
          <p:cNvSpPr txBox="1"/>
          <p:nvPr/>
        </p:nvSpPr>
        <p:spPr>
          <a:xfrm>
            <a:off x="615144" y="3519807"/>
            <a:ext cx="2194560"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We create </a:t>
            </a:r>
            <a:r>
              <a:rPr kumimoji="0" lang="en-CA" sz="1800" b="1"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Use Cases to DISCOVER what the business processes ARE</a:t>
            </a:r>
          </a:p>
        </p:txBody>
      </p:sp>
      <p:sp>
        <p:nvSpPr>
          <p:cNvPr id="22" name="TextBox 21">
            <a:extLst>
              <a:ext uri="{FF2B5EF4-FFF2-40B4-BE49-F238E27FC236}">
                <a16:creationId xmlns:a16="http://schemas.microsoft.com/office/drawing/2014/main" id="{F6B9FD37-84B1-46D2-8545-9AA0EED88185}"/>
              </a:ext>
            </a:extLst>
          </p:cNvPr>
          <p:cNvSpPr txBox="1"/>
          <p:nvPr/>
        </p:nvSpPr>
        <p:spPr>
          <a:xfrm>
            <a:off x="9147463" y="4059859"/>
            <a:ext cx="2686398" cy="646331"/>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Business Process Modelling Notation BPMN</a:t>
            </a:r>
          </a:p>
        </p:txBody>
      </p:sp>
      <p:sp>
        <p:nvSpPr>
          <p:cNvPr id="3" name="TextBox 2">
            <a:extLst>
              <a:ext uri="{FF2B5EF4-FFF2-40B4-BE49-F238E27FC236}">
                <a16:creationId xmlns:a16="http://schemas.microsoft.com/office/drawing/2014/main" id="{48ACAEE4-26E7-4CDB-A0C8-E3669F6D2D63}"/>
              </a:ext>
            </a:extLst>
          </p:cNvPr>
          <p:cNvSpPr txBox="1"/>
          <p:nvPr/>
        </p:nvSpPr>
        <p:spPr>
          <a:xfrm>
            <a:off x="9315450" y="3042458"/>
            <a:ext cx="233899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Calibri" panose="020F0502020204030204"/>
                <a:ea typeface="+mn-ea"/>
                <a:cs typeface="+mn-cs"/>
              </a:rPr>
              <a:t>Enterprise Modeling= creating Java Components to realize / run the Business Processes [BPMN/BPEL]</a:t>
            </a:r>
          </a:p>
        </p:txBody>
      </p:sp>
      <p:sp>
        <p:nvSpPr>
          <p:cNvPr id="23" name="Oval 22">
            <a:extLst>
              <a:ext uri="{FF2B5EF4-FFF2-40B4-BE49-F238E27FC236}">
                <a16:creationId xmlns:a16="http://schemas.microsoft.com/office/drawing/2014/main" id="{3E38675B-9260-49F4-92DC-1AE9434285C1}"/>
              </a:ext>
            </a:extLst>
          </p:cNvPr>
          <p:cNvSpPr/>
          <p:nvPr/>
        </p:nvSpPr>
        <p:spPr>
          <a:xfrm>
            <a:off x="7169727" y="2696265"/>
            <a:ext cx="1255222" cy="735676"/>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rPr>
              <a:t>This is where YOU are:</a:t>
            </a:r>
          </a:p>
        </p:txBody>
      </p:sp>
      <p:sp>
        <p:nvSpPr>
          <p:cNvPr id="24" name="TextBox 23">
            <a:extLst>
              <a:ext uri="{FF2B5EF4-FFF2-40B4-BE49-F238E27FC236}">
                <a16:creationId xmlns:a16="http://schemas.microsoft.com/office/drawing/2014/main" id="{39DB6871-8604-4977-9DE9-699CB99B8451}"/>
              </a:ext>
            </a:extLst>
          </p:cNvPr>
          <p:cNvSpPr txBox="1"/>
          <p:nvPr/>
        </p:nvSpPr>
        <p:spPr>
          <a:xfrm>
            <a:off x="6626409" y="6084916"/>
            <a:ext cx="2424247" cy="646331"/>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We will use Spring Boot Framework and JAX-RS</a:t>
            </a:r>
          </a:p>
        </p:txBody>
      </p:sp>
      <p:sp>
        <p:nvSpPr>
          <p:cNvPr id="25" name="TextBox 24">
            <a:extLst>
              <a:ext uri="{FF2B5EF4-FFF2-40B4-BE49-F238E27FC236}">
                <a16:creationId xmlns:a16="http://schemas.microsoft.com/office/drawing/2014/main" id="{F43529F4-EF27-49AF-8919-2EB311BF8033}"/>
              </a:ext>
            </a:extLst>
          </p:cNvPr>
          <p:cNvSpPr txBox="1"/>
          <p:nvPr/>
        </p:nvSpPr>
        <p:spPr>
          <a:xfrm>
            <a:off x="615144" y="6072824"/>
            <a:ext cx="2194560" cy="307777"/>
          </a:xfrm>
          <a:prstGeom prst="rect">
            <a:avLst/>
          </a:prstGeom>
          <a:solidFill>
            <a:schemeClr val="accent2">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C00000"/>
                </a:solidFill>
                <a:effectLst/>
                <a:uLnTx/>
                <a:uFillTx/>
                <a:latin typeface="Aharoni" panose="02010803020104030203" pitchFamily="2" charset="-79"/>
                <a:ea typeface="+mn-ea"/>
                <a:cs typeface="Aharoni" panose="02010803020104030203" pitchFamily="2" charset="-79"/>
              </a:rPr>
              <a:t>DEVOPS work here</a:t>
            </a:r>
          </a:p>
        </p:txBody>
      </p:sp>
      <p:sp>
        <p:nvSpPr>
          <p:cNvPr id="26" name="TextBox 25">
            <a:extLst>
              <a:ext uri="{FF2B5EF4-FFF2-40B4-BE49-F238E27FC236}">
                <a16:creationId xmlns:a16="http://schemas.microsoft.com/office/drawing/2014/main" id="{88F2BC62-A35B-4D2D-9AF1-1E9C93733573}"/>
              </a:ext>
            </a:extLst>
          </p:cNvPr>
          <p:cNvSpPr txBox="1"/>
          <p:nvPr/>
        </p:nvSpPr>
        <p:spPr>
          <a:xfrm>
            <a:off x="6458556" y="784274"/>
            <a:ext cx="5713787" cy="307777"/>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Enterprise Application Integration and SAD System Analysis and Design</a:t>
            </a:r>
          </a:p>
        </p:txBody>
      </p:sp>
      <p:sp>
        <p:nvSpPr>
          <p:cNvPr id="27" name="TextBox 26">
            <a:extLst>
              <a:ext uri="{FF2B5EF4-FFF2-40B4-BE49-F238E27FC236}">
                <a16:creationId xmlns:a16="http://schemas.microsoft.com/office/drawing/2014/main" id="{CCABF32C-CDE8-4DC1-A689-74BB61A8487B}"/>
              </a:ext>
            </a:extLst>
          </p:cNvPr>
          <p:cNvSpPr txBox="1"/>
          <p:nvPr/>
        </p:nvSpPr>
        <p:spPr>
          <a:xfrm>
            <a:off x="952501" y="756739"/>
            <a:ext cx="4930138" cy="338554"/>
          </a:xfrm>
          <a:prstGeom prst="rect">
            <a:avLst/>
          </a:prstGeom>
          <a:solidFill>
            <a:schemeClr val="tx2">
              <a:lumMod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IT Enterprise Infrastructure Project Management</a:t>
            </a:r>
          </a:p>
        </p:txBody>
      </p:sp>
      <p:sp>
        <p:nvSpPr>
          <p:cNvPr id="28" name="Oval 27">
            <a:extLst>
              <a:ext uri="{FF2B5EF4-FFF2-40B4-BE49-F238E27FC236}">
                <a16:creationId xmlns:a16="http://schemas.microsoft.com/office/drawing/2014/main" id="{544C50A2-A895-461E-BA09-0FA051642143}"/>
              </a:ext>
            </a:extLst>
          </p:cNvPr>
          <p:cNvSpPr/>
          <p:nvPr/>
        </p:nvSpPr>
        <p:spPr>
          <a:xfrm>
            <a:off x="9315450" y="4795386"/>
            <a:ext cx="2438746" cy="7223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Business Analyst works here</a:t>
            </a:r>
          </a:p>
        </p:txBody>
      </p:sp>
      <p:sp>
        <p:nvSpPr>
          <p:cNvPr id="29" name="TextBox 28">
            <a:extLst>
              <a:ext uri="{FF2B5EF4-FFF2-40B4-BE49-F238E27FC236}">
                <a16:creationId xmlns:a16="http://schemas.microsoft.com/office/drawing/2014/main" id="{FB05B3E7-C698-CAE8-0BB8-2F07BC16A334}"/>
              </a:ext>
            </a:extLst>
          </p:cNvPr>
          <p:cNvSpPr txBox="1"/>
          <p:nvPr/>
        </p:nvSpPr>
        <p:spPr>
          <a:xfrm>
            <a:off x="25872" y="353924"/>
            <a:ext cx="6375621" cy="369332"/>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Business IT Domain</a:t>
            </a:r>
          </a:p>
        </p:txBody>
      </p:sp>
      <p:sp>
        <p:nvSpPr>
          <p:cNvPr id="30" name="TextBox 29">
            <a:extLst>
              <a:ext uri="{FF2B5EF4-FFF2-40B4-BE49-F238E27FC236}">
                <a16:creationId xmlns:a16="http://schemas.microsoft.com/office/drawing/2014/main" id="{4032709F-F6CC-96B3-555C-7AE6A87B7971}"/>
              </a:ext>
            </a:extLst>
          </p:cNvPr>
          <p:cNvSpPr txBox="1"/>
          <p:nvPr/>
        </p:nvSpPr>
        <p:spPr>
          <a:xfrm>
            <a:off x="6464770" y="364322"/>
            <a:ext cx="5701358" cy="369332"/>
          </a:xfrm>
          <a:prstGeom prst="rect">
            <a:avLst/>
          </a:prstGeom>
          <a:solidFill>
            <a:schemeClr val="accent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Business Process Domain</a:t>
            </a:r>
          </a:p>
        </p:txBody>
      </p:sp>
      <p:sp>
        <p:nvSpPr>
          <p:cNvPr id="31" name="TextBox 30">
            <a:extLst>
              <a:ext uri="{FF2B5EF4-FFF2-40B4-BE49-F238E27FC236}">
                <a16:creationId xmlns:a16="http://schemas.microsoft.com/office/drawing/2014/main" id="{74A27B5B-E9F8-95EE-595D-D4765976136E}"/>
              </a:ext>
            </a:extLst>
          </p:cNvPr>
          <p:cNvSpPr txBox="1"/>
          <p:nvPr/>
        </p:nvSpPr>
        <p:spPr>
          <a:xfrm>
            <a:off x="413237" y="6492875"/>
            <a:ext cx="6045319" cy="369332"/>
          </a:xfrm>
          <a:prstGeom prst="rect">
            <a:avLst/>
          </a:prstGeom>
          <a:noFill/>
        </p:spPr>
        <p:txBody>
          <a:bodyPr wrap="square" rtlCol="0">
            <a:spAutoFit/>
          </a:bodyPr>
          <a:lstStyle/>
          <a:p>
            <a:r>
              <a:rPr lang="en-CA" dirty="0">
                <a:solidFill>
                  <a:srgbClr val="0070C0"/>
                </a:solidFill>
              </a:rPr>
              <a:t>Copyright: Peter Sigurdson Technology Training Services</a:t>
            </a:r>
          </a:p>
        </p:txBody>
      </p:sp>
    </p:spTree>
    <p:extLst>
      <p:ext uri="{BB962C8B-B14F-4D97-AF65-F5344CB8AC3E}">
        <p14:creationId xmlns:p14="http://schemas.microsoft.com/office/powerpoint/2010/main" val="361208914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23BFD4-56C9-4722-94FB-9CBCEC01C496}"/>
              </a:ext>
            </a:extLst>
          </p:cNvPr>
          <p:cNvPicPr>
            <a:picLocks noChangeAspect="1"/>
          </p:cNvPicPr>
          <p:nvPr/>
        </p:nvPicPr>
        <p:blipFill>
          <a:blip r:embed="rId2"/>
          <a:stretch>
            <a:fillRect/>
          </a:stretch>
        </p:blipFill>
        <p:spPr>
          <a:xfrm>
            <a:off x="0" y="20449"/>
            <a:ext cx="12192000" cy="6817101"/>
          </a:xfrm>
          <a:prstGeom prst="rect">
            <a:avLst/>
          </a:prstGeom>
        </p:spPr>
      </p:pic>
    </p:spTree>
    <p:extLst>
      <p:ext uri="{BB962C8B-B14F-4D97-AF65-F5344CB8AC3E}">
        <p14:creationId xmlns:p14="http://schemas.microsoft.com/office/powerpoint/2010/main" val="175255183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4F1559-BC6A-4B46-9EF1-B29C75A1EBAF}"/>
              </a:ext>
            </a:extLst>
          </p:cNvPr>
          <p:cNvPicPr>
            <a:picLocks noChangeAspect="1"/>
          </p:cNvPicPr>
          <p:nvPr/>
        </p:nvPicPr>
        <p:blipFill>
          <a:blip r:embed="rId2"/>
          <a:stretch>
            <a:fillRect/>
          </a:stretch>
        </p:blipFill>
        <p:spPr>
          <a:xfrm>
            <a:off x="1873767" y="-2"/>
            <a:ext cx="5692140" cy="685800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5363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AC8E79-ECD6-4F34-BE5A-9F5E850E8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D2BE1BB-2AB2-4D7E-9E27-8D245181B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22A1615C-2156-4B15-BF3E-39794B3790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97691"/>
            <a:ext cx="5378624" cy="6402614"/>
            <a:chOff x="-19221" y="197691"/>
            <a:chExt cx="5378624" cy="6402614"/>
          </a:xfrm>
        </p:grpSpPr>
        <p:sp>
          <p:nvSpPr>
            <p:cNvPr id="15" name="Freeform: Shape 14">
              <a:extLst>
                <a:ext uri="{FF2B5EF4-FFF2-40B4-BE49-F238E27FC236}">
                  <a16:creationId xmlns:a16="http://schemas.microsoft.com/office/drawing/2014/main" id="{D0AAA4B8-4E08-4663-9835-BA403F00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B4869D1-3E13-4881-A292-2F38ECC07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3FEDB7CE-BB3D-4A0D-A73F-3117044F3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6E0C6E1-7FBF-471E-849C-A54AF1D41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B2BFAA38-D910-41AD-BBED-0608E4AE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EF6164D3-AC33-5C74-F188-5317865F9ADA}"/>
              </a:ext>
            </a:extLst>
          </p:cNvPr>
          <p:cNvSpPr>
            <a:spLocks noGrp="1"/>
          </p:cNvSpPr>
          <p:nvPr>
            <p:ph type="title"/>
          </p:nvPr>
        </p:nvSpPr>
        <p:spPr>
          <a:xfrm>
            <a:off x="804672" y="3121701"/>
            <a:ext cx="3476488" cy="1786515"/>
          </a:xfrm>
        </p:spPr>
        <p:txBody>
          <a:bodyPr vert="horz" lIns="91440" tIns="45720" rIns="91440" bIns="45720" rtlCol="0" anchor="t">
            <a:normAutofit/>
          </a:bodyPr>
          <a:lstStyle/>
          <a:p>
            <a:r>
              <a:rPr lang="en-US" sz="3100" kern="1200">
                <a:solidFill>
                  <a:schemeClr val="tx2"/>
                </a:solidFill>
                <a:latin typeface="+mj-lt"/>
                <a:ea typeface="+mj-ea"/>
                <a:cs typeface="+mj-cs"/>
              </a:rPr>
              <a:t>This is a Course about Model Driven Development MDD</a:t>
            </a:r>
          </a:p>
        </p:txBody>
      </p:sp>
      <p:pic>
        <p:nvPicPr>
          <p:cNvPr id="5" name="Picture 4">
            <a:extLst>
              <a:ext uri="{FF2B5EF4-FFF2-40B4-BE49-F238E27FC236}">
                <a16:creationId xmlns:a16="http://schemas.microsoft.com/office/drawing/2014/main" id="{D42CB4DB-9DCF-B702-C39D-586B5428EFE7}"/>
              </a:ext>
            </a:extLst>
          </p:cNvPr>
          <p:cNvPicPr>
            <a:picLocks noChangeAspect="1"/>
          </p:cNvPicPr>
          <p:nvPr/>
        </p:nvPicPr>
        <p:blipFill>
          <a:blip r:embed="rId2"/>
          <a:stretch>
            <a:fillRect/>
          </a:stretch>
        </p:blipFill>
        <p:spPr>
          <a:xfrm>
            <a:off x="5561814" y="287637"/>
            <a:ext cx="6155703" cy="6249444"/>
          </a:xfrm>
          <a:custGeom>
            <a:avLst/>
            <a:gdLst/>
            <a:ahLst/>
            <a:cxnLst/>
            <a:rect l="l" t="t" r="r" b="b"/>
            <a:pathLst>
              <a:path w="5017317" h="5380277">
                <a:moveTo>
                  <a:pt x="0" y="0"/>
                </a:moveTo>
                <a:lnTo>
                  <a:pt x="5017317" y="0"/>
                </a:lnTo>
                <a:lnTo>
                  <a:pt x="5017317" y="5380277"/>
                </a:lnTo>
                <a:lnTo>
                  <a:pt x="0" y="5380277"/>
                </a:lnTo>
                <a:close/>
              </a:path>
            </a:pathLst>
          </a:custGeom>
        </p:spPr>
      </p:pic>
    </p:spTree>
    <p:extLst>
      <p:ext uri="{BB962C8B-B14F-4D97-AF65-F5344CB8AC3E}">
        <p14:creationId xmlns:p14="http://schemas.microsoft.com/office/powerpoint/2010/main" val="549092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9006E0-5852-AC28-B326-28063BEBAE8E}"/>
              </a:ext>
            </a:extLst>
          </p:cNvPr>
          <p:cNvPicPr>
            <a:picLocks noChangeAspect="1"/>
          </p:cNvPicPr>
          <p:nvPr/>
        </p:nvPicPr>
        <p:blipFill>
          <a:blip r:embed="rId2"/>
          <a:stretch>
            <a:fillRect/>
          </a:stretch>
        </p:blipFill>
        <p:spPr>
          <a:xfrm>
            <a:off x="1870344" y="477191"/>
            <a:ext cx="8451312" cy="2773920"/>
          </a:xfrm>
          <a:prstGeom prst="rect">
            <a:avLst/>
          </a:prstGeom>
        </p:spPr>
      </p:pic>
      <p:pic>
        <p:nvPicPr>
          <p:cNvPr id="9" name="Picture 8">
            <a:extLst>
              <a:ext uri="{FF2B5EF4-FFF2-40B4-BE49-F238E27FC236}">
                <a16:creationId xmlns:a16="http://schemas.microsoft.com/office/drawing/2014/main" id="{64A861D0-7238-3A1B-61B6-42DAB578678B}"/>
              </a:ext>
            </a:extLst>
          </p:cNvPr>
          <p:cNvPicPr>
            <a:picLocks noChangeAspect="1"/>
          </p:cNvPicPr>
          <p:nvPr/>
        </p:nvPicPr>
        <p:blipFill>
          <a:blip r:embed="rId3"/>
          <a:stretch>
            <a:fillRect/>
          </a:stretch>
        </p:blipFill>
        <p:spPr>
          <a:xfrm>
            <a:off x="1870344" y="3492579"/>
            <a:ext cx="4816257" cy="2888230"/>
          </a:xfrm>
          <a:prstGeom prst="rect">
            <a:avLst/>
          </a:prstGeom>
        </p:spPr>
      </p:pic>
      <p:sp>
        <p:nvSpPr>
          <p:cNvPr id="4" name="TextBox 3">
            <a:extLst>
              <a:ext uri="{FF2B5EF4-FFF2-40B4-BE49-F238E27FC236}">
                <a16:creationId xmlns:a16="http://schemas.microsoft.com/office/drawing/2014/main" id="{500F68D8-7F90-6F9F-6A8B-2A01E6069117}"/>
              </a:ext>
            </a:extLst>
          </p:cNvPr>
          <p:cNvSpPr txBox="1"/>
          <p:nvPr/>
        </p:nvSpPr>
        <p:spPr>
          <a:xfrm>
            <a:off x="7841957" y="4153570"/>
            <a:ext cx="3952879"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prstClr val="black"/>
                </a:solidFill>
                <a:effectLst/>
                <a:uLnTx/>
                <a:uFillTx/>
                <a:latin typeface="Amasis MT Pro Medium" panose="02040604050005020304" pitchFamily="18" charset="0"/>
                <a:ea typeface="+mn-ea"/>
                <a:cs typeface="+mn-cs"/>
              </a:rPr>
              <a:t>Work Procedure for deploying a WEB SERVICE</a:t>
            </a:r>
          </a:p>
        </p:txBody>
      </p:sp>
    </p:spTree>
    <p:extLst>
      <p:ext uri="{BB962C8B-B14F-4D97-AF65-F5344CB8AC3E}">
        <p14:creationId xmlns:p14="http://schemas.microsoft.com/office/powerpoint/2010/main" val="230497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4512B-C31F-4F41-A36A-2F9DD019AA89}"/>
              </a:ext>
            </a:extLst>
          </p:cNvPr>
          <p:cNvPicPr/>
          <p:nvPr/>
        </p:nvPicPr>
        <p:blipFill>
          <a:blip r:embed="rId2"/>
          <a:stretch>
            <a:fillRect/>
          </a:stretch>
        </p:blipFill>
        <p:spPr>
          <a:xfrm>
            <a:off x="340822" y="141316"/>
            <a:ext cx="6939420" cy="2719215"/>
          </a:xfrm>
          <a:prstGeom prst="rect">
            <a:avLst/>
          </a:prstGeom>
        </p:spPr>
      </p:pic>
      <p:sp>
        <p:nvSpPr>
          <p:cNvPr id="5" name="TextBox 4">
            <a:extLst>
              <a:ext uri="{FF2B5EF4-FFF2-40B4-BE49-F238E27FC236}">
                <a16:creationId xmlns:a16="http://schemas.microsoft.com/office/drawing/2014/main" id="{200DDA28-2241-4036-BFEC-FFC91095F4AA}"/>
              </a:ext>
            </a:extLst>
          </p:cNvPr>
          <p:cNvSpPr txBox="1"/>
          <p:nvPr/>
        </p:nvSpPr>
        <p:spPr>
          <a:xfrm>
            <a:off x="622169" y="3139126"/>
            <a:ext cx="673073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Agile is a Software Engineering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Unified Process is a Software Project Management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UML</a:t>
            </a:r>
            <a:r>
              <a:rPr kumimoji="0" lang="en-CA"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Use Cases, Traceability Matrix</a:t>
            </a:r>
          </a:p>
        </p:txBody>
      </p:sp>
      <p:sp>
        <p:nvSpPr>
          <p:cNvPr id="6" name="TextBox 5">
            <a:extLst>
              <a:ext uri="{FF2B5EF4-FFF2-40B4-BE49-F238E27FC236}">
                <a16:creationId xmlns:a16="http://schemas.microsoft.com/office/drawing/2014/main" id="{B3B924A9-22CD-44B2-916A-1E08606E729A}"/>
              </a:ext>
            </a:extLst>
          </p:cNvPr>
          <p:cNvSpPr txBox="1"/>
          <p:nvPr/>
        </p:nvSpPr>
        <p:spPr>
          <a:xfrm>
            <a:off x="7922029" y="856211"/>
            <a:ext cx="3857106"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The 2 Goals of AGILE</a:t>
            </a:r>
            <a:r>
              <a:rPr kumimoji="0" lang="en-CA" sz="1800" b="0" i="0" u="sng"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Increase the Cognitive Bandwidth of the Developers and the Team.</a:t>
            </a:r>
            <a:b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Cognition is thinking.</a:t>
            </a:r>
            <a:b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Bandwidth is how much information you can put into the communication channel.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CA" sz="1800" b="0" i="0" u="none" strike="noStrike" kern="1200" cap="none" spc="0" normalizeH="0" baseline="0" noProof="0" dirty="0">
                <a:ln>
                  <a:noFill/>
                </a:ln>
                <a:solidFill>
                  <a:prstClr val="black"/>
                </a:solidFill>
                <a:effectLst/>
                <a:highlight>
                  <a:srgbClr val="00FFFF"/>
                </a:highlight>
                <a:uLnTx/>
                <a:uFillTx/>
                <a:latin typeface="Calibri" panose="020F0502020204030204"/>
                <a:ea typeface="+mn-ea"/>
                <a:cs typeface="+mn-cs"/>
              </a:rPr>
              <a:t>Create a Shared Mental Space among the Development Team.</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C0C0C0"/>
                </a:highlight>
                <a:uLnTx/>
                <a:uFillTx/>
                <a:latin typeface="Calibri" panose="020F0502020204030204"/>
                <a:ea typeface="+mn-ea"/>
                <a:cs typeface="+mn-cs"/>
              </a:rPr>
              <a:t>These goals in Agile are achieved by creating a common vocabulary of words and concepts that developers can discourse in the context of.</a:t>
            </a:r>
          </a:p>
        </p:txBody>
      </p:sp>
    </p:spTree>
    <p:extLst>
      <p:ext uri="{BB962C8B-B14F-4D97-AF65-F5344CB8AC3E}">
        <p14:creationId xmlns:p14="http://schemas.microsoft.com/office/powerpoint/2010/main" val="4236401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B95F-1FAF-4E96-BAEF-FF6383EB6AF9}"/>
              </a:ext>
            </a:extLst>
          </p:cNvPr>
          <p:cNvSpPr>
            <a:spLocks noGrp="1"/>
          </p:cNvSpPr>
          <p:nvPr>
            <p:ph type="title"/>
          </p:nvPr>
        </p:nvSpPr>
        <p:spPr>
          <a:xfrm>
            <a:off x="838200" y="259618"/>
            <a:ext cx="10515600" cy="496520"/>
          </a:xfrm>
        </p:spPr>
        <p:txBody>
          <a:bodyPr>
            <a:normAutofit fontScale="90000"/>
          </a:bodyPr>
          <a:lstStyle/>
          <a:p>
            <a:r>
              <a:rPr lang="en-CA" dirty="0"/>
              <a:t>Your first job prospects:</a:t>
            </a:r>
          </a:p>
        </p:txBody>
      </p:sp>
      <p:sp>
        <p:nvSpPr>
          <p:cNvPr id="3" name="Content Placeholder 2">
            <a:extLst>
              <a:ext uri="{FF2B5EF4-FFF2-40B4-BE49-F238E27FC236}">
                <a16:creationId xmlns:a16="http://schemas.microsoft.com/office/drawing/2014/main" id="{B3788CC4-2A1D-4378-9696-071640E157E5}"/>
              </a:ext>
            </a:extLst>
          </p:cNvPr>
          <p:cNvSpPr>
            <a:spLocks noGrp="1"/>
          </p:cNvSpPr>
          <p:nvPr>
            <p:ph idx="1"/>
          </p:nvPr>
        </p:nvSpPr>
        <p:spPr>
          <a:xfrm>
            <a:off x="671147" y="844061"/>
            <a:ext cx="10515600" cy="5416062"/>
          </a:xfrm>
        </p:spPr>
        <p:txBody>
          <a:bodyPr>
            <a:normAutofit lnSpcReduction="10000"/>
          </a:bodyPr>
          <a:lstStyle/>
          <a:p>
            <a:r>
              <a:rPr lang="en-US" sz="2400" dirty="0">
                <a:effectLst/>
                <a:latin typeface="Arvo" panose="02000000000000000000" pitchFamily="2" charset="0"/>
                <a:ea typeface="Book Antiqua" panose="02040602050305030304" pitchFamily="18" charset="0"/>
                <a:cs typeface="Book Antiqua" panose="02040602050305030304" pitchFamily="18" charset="0"/>
              </a:rPr>
              <a:t>Enterprise automation is made possible by proper </a:t>
            </a:r>
            <a:r>
              <a:rPr lang="en-US" sz="2400" dirty="0">
                <a:effectLst/>
                <a:highlight>
                  <a:srgbClr val="FFFF00"/>
                </a:highlight>
                <a:latin typeface="Arvo" panose="02000000000000000000" pitchFamily="2" charset="0"/>
                <a:ea typeface="Book Antiqua" panose="02040602050305030304" pitchFamily="18" charset="0"/>
                <a:cs typeface="Book Antiqua" panose="02040602050305030304" pitchFamily="18" charset="0"/>
              </a:rPr>
              <a:t>event-driven</a:t>
            </a:r>
            <a:r>
              <a:rPr lang="en-US" sz="2400" spc="-225" dirty="0">
                <a:effectLst/>
                <a:highlight>
                  <a:srgbClr val="FFFF00"/>
                </a:highlight>
                <a:latin typeface="Arvo" panose="02000000000000000000" pitchFamily="2" charset="0"/>
                <a:ea typeface="Book Antiqua" panose="02040602050305030304" pitchFamily="18" charset="0"/>
                <a:cs typeface="Book Antiqua" panose="02040602050305030304" pitchFamily="18" charset="0"/>
              </a:rPr>
              <a:t> </a:t>
            </a:r>
            <a:r>
              <a:rPr lang="en-US" sz="2400" dirty="0">
                <a:effectLst/>
                <a:highlight>
                  <a:srgbClr val="FFFF00"/>
                </a:highlight>
                <a:latin typeface="Arvo" panose="02000000000000000000" pitchFamily="2" charset="0"/>
                <a:ea typeface="Book Antiqua" panose="02040602050305030304" pitchFamily="18" charset="0"/>
                <a:cs typeface="Book Antiqua" panose="02040602050305030304" pitchFamily="18" charset="0"/>
              </a:rPr>
              <a:t>integration of applications and data</a:t>
            </a:r>
            <a:r>
              <a:rPr lang="en-US" sz="2400" dirty="0">
                <a:effectLst/>
                <a:latin typeface="Arvo" panose="02000000000000000000" pitchFamily="2" charset="0"/>
                <a:ea typeface="Book Antiqua" panose="02040602050305030304" pitchFamily="18" charset="0"/>
                <a:cs typeface="Book Antiqua" panose="02040602050305030304" pitchFamily="18" charset="0"/>
              </a:rPr>
              <a:t> — that is, interconnecting</a:t>
            </a:r>
            <a:r>
              <a:rPr lang="en-US" sz="2400" spc="5"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the organization’s critical business data and applications, regardless of whether the data must flow from an on-premises location or the cloud. Companies spend big bucks to integrate their</a:t>
            </a:r>
            <a:r>
              <a:rPr lang="en-US" sz="2400" spc="5"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essential</a:t>
            </a:r>
            <a:r>
              <a:rPr lang="en-US" sz="2400" spc="15"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data</a:t>
            </a:r>
            <a:r>
              <a:rPr lang="en-US" sz="2400" spc="15"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and</a:t>
            </a:r>
            <a:r>
              <a:rPr lang="en-US" sz="2400" spc="20"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applications.</a:t>
            </a:r>
            <a:r>
              <a:rPr lang="en-US" sz="2400" spc="15" dirty="0">
                <a:effectLst/>
                <a:latin typeface="Arvo" panose="02000000000000000000" pitchFamily="2" charset="0"/>
                <a:ea typeface="Book Antiqua" panose="02040602050305030304" pitchFamily="18" charset="0"/>
                <a:cs typeface="Book Antiqua" panose="02040602050305030304" pitchFamily="18" charset="0"/>
              </a:rPr>
              <a:t> </a:t>
            </a:r>
          </a:p>
          <a:p>
            <a:r>
              <a:rPr lang="en-US" sz="2400" dirty="0">
                <a:effectLst/>
                <a:latin typeface="Arvo" panose="02000000000000000000" pitchFamily="2" charset="0"/>
                <a:ea typeface="Book Antiqua" panose="02040602050305030304" pitchFamily="18" charset="0"/>
                <a:cs typeface="Book Antiqua" panose="02040602050305030304" pitchFamily="18" charset="0"/>
              </a:rPr>
              <a:t>According</a:t>
            </a:r>
            <a:r>
              <a:rPr lang="en-US" sz="2400" spc="20"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to</a:t>
            </a:r>
            <a:r>
              <a:rPr lang="en-US" sz="2400" spc="15"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market</a:t>
            </a:r>
            <a:r>
              <a:rPr lang="en-US" sz="2400" spc="15"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research</a:t>
            </a:r>
            <a:r>
              <a:rPr lang="en-US" sz="2400" spc="20"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and intelligence reports, it is expected that by 2026 companies collectively will spend as much $20.9 billion annually to achieve</a:t>
            </a:r>
            <a:r>
              <a:rPr lang="en-US" sz="2400" spc="5"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enterprise application integration (Global Hybrid Integration</a:t>
            </a:r>
            <a:r>
              <a:rPr lang="en-US" sz="2400" spc="5"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Platform Market Size, Status and Forecast 2020-2026, </a:t>
            </a:r>
            <a:r>
              <a:rPr lang="en-US" sz="2400" u="none" strike="noStrike" dirty="0">
                <a:solidFill>
                  <a:srgbClr val="0000FF"/>
                </a:solidFill>
                <a:effectLst/>
                <a:latin typeface="Arvo" panose="02000000000000000000" pitchFamily="2" charset="0"/>
                <a:ea typeface="Book Antiqua" panose="02040602050305030304" pitchFamily="18" charset="0"/>
                <a:cs typeface="Book Antiqua" panose="02040602050305030304" pitchFamily="18" charset="0"/>
                <a:hlinkClick r:id="rId2"/>
              </a:rPr>
              <a:t>valuates.</a:t>
            </a:r>
            <a:r>
              <a:rPr lang="en-US" sz="2400" spc="-555" dirty="0">
                <a:effectLst/>
                <a:latin typeface="Arvo" panose="02000000000000000000" pitchFamily="2" charset="0"/>
                <a:ea typeface="Book Antiqua" panose="02040602050305030304" pitchFamily="18" charset="0"/>
                <a:cs typeface="Book Antiqua" panose="02040602050305030304" pitchFamily="18" charset="0"/>
              </a:rPr>
              <a:t> </a:t>
            </a:r>
            <a:r>
              <a:rPr lang="en-US" sz="2400" u="none" strike="noStrike" dirty="0">
                <a:solidFill>
                  <a:srgbClr val="0000FF"/>
                </a:solidFill>
                <a:effectLst/>
                <a:latin typeface="Arvo" panose="02000000000000000000" pitchFamily="2" charset="0"/>
                <a:ea typeface="Book Antiqua" panose="02040602050305030304" pitchFamily="18" charset="0"/>
                <a:cs typeface="Book Antiqua" panose="02040602050305030304" pitchFamily="18" charset="0"/>
                <a:hlinkClick r:id="rId2"/>
              </a:rPr>
              <a:t>com</a:t>
            </a:r>
            <a:r>
              <a:rPr lang="en-US" sz="2400" dirty="0">
                <a:effectLst/>
                <a:latin typeface="Arvo" panose="02000000000000000000" pitchFamily="2" charset="0"/>
                <a:ea typeface="Book Antiqua" panose="02040602050305030304" pitchFamily="18" charset="0"/>
                <a:cs typeface="Book Antiqua" panose="02040602050305030304" pitchFamily="18" charset="0"/>
              </a:rPr>
              <a:t>,</a:t>
            </a:r>
            <a:r>
              <a:rPr lang="en-US" sz="2400" spc="5" dirty="0">
                <a:effectLst/>
                <a:latin typeface="Arvo" panose="02000000000000000000" pitchFamily="2" charset="0"/>
                <a:ea typeface="Book Antiqua" panose="02040602050305030304" pitchFamily="18" charset="0"/>
                <a:cs typeface="Book Antiqua" panose="02040602050305030304" pitchFamily="18" charset="0"/>
              </a:rPr>
              <a:t> </a:t>
            </a:r>
            <a:r>
              <a:rPr lang="en-US" sz="2400" dirty="0">
                <a:effectLst/>
                <a:latin typeface="Arvo" panose="02000000000000000000" pitchFamily="2" charset="0"/>
                <a:ea typeface="Book Antiqua" panose="02040602050305030304" pitchFamily="18" charset="0"/>
                <a:cs typeface="Book Antiqua" panose="02040602050305030304" pitchFamily="18" charset="0"/>
              </a:rPr>
              <a:t>2020;</a:t>
            </a:r>
            <a:r>
              <a:rPr lang="en-US" sz="2400" spc="5" dirty="0">
                <a:effectLst/>
                <a:latin typeface="Arvo" panose="02000000000000000000" pitchFamily="2" charset="0"/>
                <a:ea typeface="Book Antiqua" panose="02040602050305030304" pitchFamily="18" charset="0"/>
                <a:cs typeface="Book Antiqua" panose="02040602050305030304" pitchFamily="18" charset="0"/>
              </a:rPr>
              <a:t> </a:t>
            </a:r>
            <a:r>
              <a:rPr lang="en-US" sz="2400" u="none" strike="noStrike" dirty="0">
                <a:solidFill>
                  <a:srgbClr val="0000FF"/>
                </a:solidFill>
                <a:effectLst/>
                <a:latin typeface="Arvo" panose="02000000000000000000" pitchFamily="2" charset="0"/>
                <a:ea typeface="Book Antiqua" panose="02040602050305030304" pitchFamily="18" charset="0"/>
                <a:cs typeface="Book Antiqua" panose="02040602050305030304" pitchFamily="18" charset="0"/>
                <a:hlinkClick r:id="rId2"/>
              </a:rPr>
              <a:t>https://reports.valuates.com/market-reports/</a:t>
            </a:r>
            <a:r>
              <a:rPr lang="en-US" sz="2400" spc="-480" dirty="0">
                <a:effectLst/>
                <a:latin typeface="Arvo" panose="02000000000000000000" pitchFamily="2" charset="0"/>
                <a:ea typeface="Book Antiqua" panose="02040602050305030304" pitchFamily="18" charset="0"/>
                <a:cs typeface="Book Antiqua" panose="02040602050305030304" pitchFamily="18" charset="0"/>
              </a:rPr>
              <a:t> </a:t>
            </a:r>
            <a:r>
              <a:rPr lang="en-US" sz="2400" u="none" strike="noStrike" dirty="0">
                <a:solidFill>
                  <a:srgbClr val="0000FF"/>
                </a:solidFill>
                <a:effectLst/>
                <a:latin typeface="Arvo" panose="02000000000000000000" pitchFamily="2" charset="0"/>
                <a:ea typeface="Book Antiqua" panose="02040602050305030304" pitchFamily="18" charset="0"/>
                <a:cs typeface="Book Antiqua" panose="02040602050305030304" pitchFamily="18" charset="0"/>
                <a:hlinkClick r:id="rId2"/>
              </a:rPr>
              <a:t>QYRE-Auto-19J2259/global-hybrid-integration-platform</a:t>
            </a:r>
            <a:r>
              <a:rPr lang="en-US" sz="2400" dirty="0">
                <a:effectLst/>
                <a:latin typeface="Arvo" panose="02000000000000000000" pitchFamily="2" charset="0"/>
                <a:ea typeface="Book Antiqua" panose="02040602050305030304" pitchFamily="18" charset="0"/>
                <a:cs typeface="Book Antiqua" panose="02040602050305030304" pitchFamily="18" charset="0"/>
              </a:rPr>
              <a:t>).</a:t>
            </a:r>
          </a:p>
          <a:p>
            <a:pPr marL="0" indent="0">
              <a:buNone/>
            </a:pPr>
            <a:endParaRPr lang="en-US" sz="2400" dirty="0">
              <a:latin typeface="Arvo" panose="02000000000000000000" pitchFamily="2" charset="0"/>
              <a:ea typeface="Book Antiqua" panose="02040602050305030304" pitchFamily="18" charset="0"/>
              <a:cs typeface="Book Antiqua" panose="02040602050305030304" pitchFamily="18" charset="0"/>
            </a:endParaRPr>
          </a:p>
          <a:p>
            <a:pPr marL="0" indent="0">
              <a:buNone/>
            </a:pPr>
            <a:r>
              <a:rPr lang="en-US" sz="3200" dirty="0">
                <a:solidFill>
                  <a:srgbClr val="FF0000"/>
                </a:solidFill>
                <a:latin typeface="Cascadia Code" panose="020B0609020000020004" pitchFamily="49" charset="0"/>
                <a:ea typeface="Book Antiqua" panose="02040602050305030304" pitchFamily="18" charset="0"/>
                <a:cs typeface="Cascadia Code" panose="020B0609020000020004" pitchFamily="49" charset="0"/>
              </a:rPr>
              <a:t>Problems =&gt; Job Opportunities for you!</a:t>
            </a:r>
            <a:endParaRPr lang="en-CA" sz="3200" dirty="0">
              <a:solidFill>
                <a:srgbClr val="FF0000"/>
              </a:solidFill>
              <a:effectLst/>
              <a:latin typeface="Cascadia Code" panose="020B0609020000020004" pitchFamily="49" charset="0"/>
              <a:ea typeface="Book Antiqua" panose="02040602050305030304" pitchFamily="18" charset="0"/>
              <a:cs typeface="Cascadia Code" panose="020B0609020000020004" pitchFamily="49" charset="0"/>
            </a:endParaRPr>
          </a:p>
          <a:p>
            <a:endParaRPr lang="en-CA" sz="1800" dirty="0">
              <a:effectLst/>
              <a:latin typeface="Book Antiqua" panose="02040602050305030304" pitchFamily="18" charset="0"/>
              <a:ea typeface="Book Antiqua" panose="02040602050305030304" pitchFamily="18" charset="0"/>
              <a:cs typeface="Book Antiqua" panose="02040602050305030304" pitchFamily="18" charset="0"/>
            </a:endParaRPr>
          </a:p>
          <a:p>
            <a:endParaRPr lang="en-CA" dirty="0"/>
          </a:p>
        </p:txBody>
      </p:sp>
    </p:spTree>
    <p:extLst>
      <p:ext uri="{BB962C8B-B14F-4D97-AF65-F5344CB8AC3E}">
        <p14:creationId xmlns:p14="http://schemas.microsoft.com/office/powerpoint/2010/main" val="98215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2AFB-6E20-4B9E-8649-7061527A06E8}"/>
              </a:ext>
            </a:extLst>
          </p:cNvPr>
          <p:cNvSpPr>
            <a:spLocks noGrp="1"/>
          </p:cNvSpPr>
          <p:nvPr>
            <p:ph type="title"/>
          </p:nvPr>
        </p:nvSpPr>
        <p:spPr>
          <a:xfrm>
            <a:off x="838200" y="365126"/>
            <a:ext cx="10515600" cy="931660"/>
          </a:xfrm>
          <a:solidFill>
            <a:schemeClr val="bg2">
              <a:lumMod val="90000"/>
            </a:schemeClr>
          </a:solidFill>
        </p:spPr>
        <p:txBody>
          <a:bodyPr>
            <a:normAutofit/>
          </a:bodyPr>
          <a:lstStyle/>
          <a:p>
            <a:r>
              <a:rPr lang="en-US" sz="2800" b="0" i="0" dirty="0">
                <a:solidFill>
                  <a:srgbClr val="444444"/>
                </a:solidFill>
                <a:effectLst/>
                <a:latin typeface="helvetica" panose="020B0604020202020204" pitchFamily="34" charset="0"/>
              </a:rPr>
              <a:t>Describe what you understand to be the purpose of this Course, and what TOOLS you are learning to deliver these Goals:</a:t>
            </a:r>
            <a:endParaRPr lang="en-CA" sz="2800" dirty="0"/>
          </a:p>
        </p:txBody>
      </p:sp>
      <p:sp>
        <p:nvSpPr>
          <p:cNvPr id="3" name="Content Placeholder 2">
            <a:extLst>
              <a:ext uri="{FF2B5EF4-FFF2-40B4-BE49-F238E27FC236}">
                <a16:creationId xmlns:a16="http://schemas.microsoft.com/office/drawing/2014/main" id="{342CDB3A-747D-45CD-94F0-1F17C29AAB0F}"/>
              </a:ext>
            </a:extLst>
          </p:cNvPr>
          <p:cNvSpPr>
            <a:spLocks noGrp="1"/>
          </p:cNvSpPr>
          <p:nvPr>
            <p:ph idx="1"/>
          </p:nvPr>
        </p:nvSpPr>
        <p:spPr>
          <a:xfrm>
            <a:off x="838200" y="1296786"/>
            <a:ext cx="10515600" cy="5196088"/>
          </a:xfrm>
        </p:spPr>
        <p:txBody>
          <a:bodyPr>
            <a:normAutofit/>
          </a:bodyPr>
          <a:lstStyle/>
          <a:p>
            <a:r>
              <a:rPr lang="en-CA" dirty="0"/>
              <a:t>Unified Process: Software Project Management Methodology</a:t>
            </a:r>
          </a:p>
          <a:p>
            <a:r>
              <a:rPr lang="en-CA" dirty="0"/>
              <a:t>Agile: Software Development methodology</a:t>
            </a:r>
          </a:p>
          <a:p>
            <a:r>
              <a:rPr lang="en-CA" dirty="0"/>
              <a:t>Gathering User Requirements: UI Prototyping, Interviewing</a:t>
            </a:r>
          </a:p>
          <a:p>
            <a:r>
              <a:rPr lang="en-CA" dirty="0"/>
              <a:t>“The Glass is the User’s Experience of the System”</a:t>
            </a:r>
          </a:p>
          <a:p>
            <a:r>
              <a:rPr lang="en-CA" dirty="0"/>
              <a:t>Use Cases: Discover Business Process Discovery</a:t>
            </a:r>
          </a:p>
          <a:p>
            <a:r>
              <a:rPr lang="en-CA" dirty="0"/>
              <a:t>We use Lexical Analysis to: </a:t>
            </a:r>
            <a:br>
              <a:rPr lang="en-CA" dirty="0"/>
            </a:br>
            <a:r>
              <a:rPr lang="en-CA" dirty="0"/>
              <a:t>	generate Use Cases from User Stories</a:t>
            </a:r>
            <a:br>
              <a:rPr lang="en-CA" dirty="0"/>
            </a:br>
            <a:r>
              <a:rPr lang="en-CA" dirty="0"/>
              <a:t>	forward generate </a:t>
            </a:r>
            <a:r>
              <a:rPr lang="en-CA" dirty="0">
                <a:highlight>
                  <a:srgbClr val="FFFF00"/>
                </a:highlight>
              </a:rPr>
              <a:t>UML</a:t>
            </a:r>
            <a:r>
              <a:rPr lang="en-CA" dirty="0"/>
              <a:t> from Use Cases</a:t>
            </a:r>
          </a:p>
          <a:p>
            <a:r>
              <a:rPr lang="en-CA" dirty="0"/>
              <a:t>Traceability Matrix: write your classes/methods along the top row</a:t>
            </a:r>
          </a:p>
          <a:p>
            <a:r>
              <a:rPr lang="en-CA" dirty="0"/>
              <a:t>Write your Requirements down the rows.</a:t>
            </a:r>
          </a:p>
        </p:txBody>
      </p:sp>
    </p:spTree>
    <p:extLst>
      <p:ext uri="{BB962C8B-B14F-4D97-AF65-F5344CB8AC3E}">
        <p14:creationId xmlns:p14="http://schemas.microsoft.com/office/powerpoint/2010/main" val="4209903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66B1-94C7-7CD8-DC33-E0B2341B2DD3}"/>
              </a:ext>
            </a:extLst>
          </p:cNvPr>
          <p:cNvSpPr>
            <a:spLocks noGrp="1"/>
          </p:cNvSpPr>
          <p:nvPr>
            <p:ph type="title"/>
          </p:nvPr>
        </p:nvSpPr>
        <p:spPr>
          <a:blipFill>
            <a:blip r:embed="rId2"/>
            <a:tile tx="0" ty="0" sx="100000" sy="100000" flip="none" algn="tl"/>
          </a:blipFill>
        </p:spPr>
        <p:txBody>
          <a:bodyPr/>
          <a:lstStyle/>
          <a:p>
            <a:r>
              <a:rPr lang="en-US" b="0" i="0" dirty="0">
                <a:solidFill>
                  <a:srgbClr val="202122"/>
                </a:solidFill>
                <a:effectLst/>
                <a:latin typeface="Lato" panose="020F0502020204030203" pitchFamily="34" charset="0"/>
              </a:rPr>
              <a:t>What is a Use Case?</a:t>
            </a:r>
            <a:endParaRPr lang="en-CA" dirty="0"/>
          </a:p>
        </p:txBody>
      </p:sp>
      <p:sp>
        <p:nvSpPr>
          <p:cNvPr id="3" name="Content Placeholder 2">
            <a:extLst>
              <a:ext uri="{FF2B5EF4-FFF2-40B4-BE49-F238E27FC236}">
                <a16:creationId xmlns:a16="http://schemas.microsoft.com/office/drawing/2014/main" id="{8AD7C9A8-A805-9B33-D921-C17C163477EF}"/>
              </a:ext>
            </a:extLst>
          </p:cNvPr>
          <p:cNvSpPr>
            <a:spLocks noGrp="1"/>
          </p:cNvSpPr>
          <p:nvPr>
            <p:ph idx="1"/>
          </p:nvPr>
        </p:nvSpPr>
        <p:spPr>
          <a:xfrm>
            <a:off x="838200" y="1523873"/>
            <a:ext cx="10515600" cy="4351338"/>
          </a:xfrm>
          <a:blipFill>
            <a:blip r:embed="rId3"/>
            <a:tile tx="0" ty="0" sx="100000" sy="100000" flip="none" algn="tl"/>
          </a:blipFill>
        </p:spPr>
        <p:txBody>
          <a:bodyPr/>
          <a:lstStyle/>
          <a:p>
            <a:pPr algn="l"/>
            <a:r>
              <a:rPr lang="en-US" b="0" i="0" dirty="0">
                <a:solidFill>
                  <a:srgbClr val="202122"/>
                </a:solidFill>
                <a:effectLst/>
                <a:latin typeface="Lato" panose="020F0502020204030203" pitchFamily="34" charset="0"/>
              </a:rPr>
              <a:t>How do we use </a:t>
            </a:r>
            <a:r>
              <a:rPr lang="en-US" b="0" i="0" dirty="0" err="1">
                <a:solidFill>
                  <a:srgbClr val="202122"/>
                </a:solidFill>
                <a:effectLst/>
                <a:latin typeface="Lato" panose="020F0502020204030203" pitchFamily="34" charset="0"/>
              </a:rPr>
              <a:t>Use</a:t>
            </a:r>
            <a:r>
              <a:rPr lang="en-US" b="0" i="0" dirty="0">
                <a:solidFill>
                  <a:srgbClr val="202122"/>
                </a:solidFill>
                <a:effectLst/>
                <a:latin typeface="Lato" panose="020F0502020204030203" pitchFamily="34" charset="0"/>
              </a:rPr>
              <a:t> Cases to build the Enterprise Application in Java?</a:t>
            </a:r>
          </a:p>
          <a:p>
            <a:pPr algn="l"/>
            <a:r>
              <a:rPr lang="en-US" b="0" i="0" dirty="0">
                <a:solidFill>
                  <a:srgbClr val="202122"/>
                </a:solidFill>
                <a:effectLst/>
                <a:latin typeface="Lato" panose="020F0502020204030203" pitchFamily="34" charset="0"/>
              </a:rPr>
              <a:t>Use case is one single unique, complete end to end path of transit through the system that delivers value to some stakeholder. Use case is also a wrapper for a Business Process.</a:t>
            </a:r>
          </a:p>
          <a:p>
            <a:pPr algn="l"/>
            <a:r>
              <a:rPr lang="en-US" b="0" i="0" dirty="0">
                <a:solidFill>
                  <a:srgbClr val="202122"/>
                </a:solidFill>
                <a:effectLst/>
                <a:latin typeface="Lato" panose="020F0502020204030203" pitchFamily="34" charset="0"/>
              </a:rPr>
              <a:t>We turn the Use Cases into UML Entities. We draw and design the  business process and connect them together. Java Classes, Mediators provides  our connection to Databases, POI, or other external resources and we are now connected to the Enterprise Application.</a:t>
            </a:r>
          </a:p>
          <a:p>
            <a:endParaRPr lang="en-CA" dirty="0"/>
          </a:p>
        </p:txBody>
      </p:sp>
    </p:spTree>
    <p:extLst>
      <p:ext uri="{BB962C8B-B14F-4D97-AF65-F5344CB8AC3E}">
        <p14:creationId xmlns:p14="http://schemas.microsoft.com/office/powerpoint/2010/main" val="669632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370CA-0347-8E41-A5DF-E1FCF6239F7C}"/>
              </a:ext>
            </a:extLst>
          </p:cNvPr>
          <p:cNvSpPr>
            <a:spLocks noGrp="1"/>
          </p:cNvSpPr>
          <p:nvPr>
            <p:ph type="title"/>
          </p:nvPr>
        </p:nvSpPr>
        <p:spPr>
          <a:xfrm>
            <a:off x="838200" y="365125"/>
            <a:ext cx="10515600" cy="704723"/>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lstStyle/>
          <a:p>
            <a:r>
              <a:rPr lang="en-CA" dirty="0"/>
              <a:t>Service Interfaces.</a:t>
            </a:r>
          </a:p>
        </p:txBody>
      </p:sp>
      <p:sp>
        <p:nvSpPr>
          <p:cNvPr id="3" name="Content Placeholder 2">
            <a:extLst>
              <a:ext uri="{FF2B5EF4-FFF2-40B4-BE49-F238E27FC236}">
                <a16:creationId xmlns:a16="http://schemas.microsoft.com/office/drawing/2014/main" id="{B42399B3-700A-42ED-1B51-DD24BCF9C00F}"/>
              </a:ext>
            </a:extLst>
          </p:cNvPr>
          <p:cNvSpPr>
            <a:spLocks noGrp="1"/>
          </p:cNvSpPr>
          <p:nvPr>
            <p:ph idx="1"/>
          </p:nvPr>
        </p:nvSpPr>
        <p:spPr>
          <a:xfrm>
            <a:off x="838200" y="1225296"/>
            <a:ext cx="10515600" cy="4951667"/>
          </a:xfrm>
        </p:spPr>
        <p:txBody>
          <a:bodyPr>
            <a:normAutofit/>
          </a:bodyPr>
          <a:lstStyle/>
          <a:p>
            <a:r>
              <a:rPr lang="en-US" sz="3200" b="0" i="0" dirty="0">
                <a:solidFill>
                  <a:srgbClr val="202122"/>
                </a:solidFill>
                <a:effectLst/>
                <a:latin typeface="JasmineUPC" panose="02020603050405020304" pitchFamily="18" charset="-34"/>
                <a:cs typeface="JasmineUPC" panose="02020603050405020304" pitchFamily="18" charset="-34"/>
              </a:rPr>
              <a:t>SOA, or service-oriented architecture, characterizes a method for making programming parts reusable and interoperable by means of service interfaces. Services use normal connection point principles and a structural example so they can be quickly integrated into new applications. This eliminates assignments from the application designer who recently redeveloped or copied existing usefulness or needed to know how to interface or give interoperability to existing capabilities. Each service in an SOA typifies the code and information expected to execute a total, discrete business capability. </a:t>
            </a:r>
          </a:p>
          <a:p>
            <a:r>
              <a:rPr lang="en-US" sz="3200" b="0" i="0" dirty="0">
                <a:solidFill>
                  <a:srgbClr val="202122"/>
                </a:solidFill>
                <a:effectLst/>
                <a:latin typeface="JasmineUPC" panose="02020603050405020304" pitchFamily="18" charset="-34"/>
                <a:cs typeface="JasmineUPC" panose="02020603050405020304" pitchFamily="18" charset="-34"/>
              </a:rPr>
              <a:t>The service interfaces give free coupling, meaning they can be called with practically no information on how the service is executed, decreasing the conditions between applications.</a:t>
            </a:r>
            <a:endParaRPr lang="en-CA" sz="3200" dirty="0">
              <a:latin typeface="JasmineUPC" panose="02020603050405020304" pitchFamily="18" charset="-34"/>
              <a:cs typeface="JasmineUPC" panose="02020603050405020304" pitchFamily="18" charset="-34"/>
            </a:endParaRPr>
          </a:p>
        </p:txBody>
      </p:sp>
    </p:spTree>
    <p:extLst>
      <p:ext uri="{BB962C8B-B14F-4D97-AF65-F5344CB8AC3E}">
        <p14:creationId xmlns:p14="http://schemas.microsoft.com/office/powerpoint/2010/main" val="488481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BDB7-6823-5F4E-27D3-A95C06B776E8}"/>
              </a:ext>
            </a:extLst>
          </p:cNvPr>
          <p:cNvSpPr>
            <a:spLocks noGrp="1"/>
          </p:cNvSpPr>
          <p:nvPr>
            <p:ph type="title"/>
          </p:nvPr>
        </p:nvSpPr>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txBody>
          <a:bodyPr>
            <a:normAutofit/>
          </a:bodyPr>
          <a:lstStyle/>
          <a:p>
            <a:r>
              <a:rPr lang="en-US" dirty="0"/>
              <a:t>How does UML assist us in building an Enterprise Modeling Solution:</a:t>
            </a:r>
            <a:endParaRPr lang="en-CA" dirty="0"/>
          </a:p>
        </p:txBody>
      </p:sp>
      <p:sp>
        <p:nvSpPr>
          <p:cNvPr id="3" name="Content Placeholder 2">
            <a:extLst>
              <a:ext uri="{FF2B5EF4-FFF2-40B4-BE49-F238E27FC236}">
                <a16:creationId xmlns:a16="http://schemas.microsoft.com/office/drawing/2014/main" id="{27CEC2BA-C397-5080-C093-28AC966BAE3A}"/>
              </a:ext>
            </a:extLst>
          </p:cNvPr>
          <p:cNvSpPr>
            <a:spLocks noGrp="1"/>
          </p:cNvSpPr>
          <p:nvPr>
            <p:ph idx="1"/>
          </p:nvPr>
        </p:nvSpPr>
        <p:spPr>
          <a:xfrm>
            <a:off x="838200" y="1781663"/>
            <a:ext cx="10515600" cy="4351338"/>
          </a:xfrm>
          <a:solidFill>
            <a:schemeClr val="accent3">
              <a:lumMod val="20000"/>
              <a:lumOff val="80000"/>
            </a:schemeClr>
          </a:solidFill>
        </p:spPr>
        <p:txBody>
          <a:bodyPr/>
          <a:lstStyle/>
          <a:p>
            <a:pPr>
              <a:buFont typeface="+mj-lt"/>
              <a:buAutoNum type="arabicPeriod"/>
            </a:pPr>
            <a:r>
              <a:rPr lang="en-US" sz="6000" dirty="0">
                <a:latin typeface="Arial Nova Cond" panose="020B0506020202020204" pitchFamily="34" charset="0"/>
              </a:rPr>
              <a:t>Ensure that we capture ALL the requirements and entities in the business domain. ™</a:t>
            </a:r>
          </a:p>
          <a:p>
            <a:pPr>
              <a:buFont typeface="+mj-lt"/>
              <a:buAutoNum type="arabicPeriod"/>
            </a:pPr>
            <a:r>
              <a:rPr lang="en-US" sz="6000" dirty="0">
                <a:latin typeface="Arial Nova Cond" panose="020B0506020202020204" pitchFamily="34" charset="0"/>
              </a:rPr>
              <a:t>Optimize how the classes communicate (CID and OID)</a:t>
            </a:r>
          </a:p>
          <a:p>
            <a:endParaRPr lang="en-CA" dirty="0"/>
          </a:p>
        </p:txBody>
      </p:sp>
      <p:sp>
        <p:nvSpPr>
          <p:cNvPr id="4" name="Rectangle 3">
            <a:extLst>
              <a:ext uri="{FF2B5EF4-FFF2-40B4-BE49-F238E27FC236}">
                <a16:creationId xmlns:a16="http://schemas.microsoft.com/office/drawing/2014/main" id="{91BB13C5-CE8B-A619-F779-0E6BE7CC760C}"/>
              </a:ext>
            </a:extLst>
          </p:cNvPr>
          <p:cNvSpPr/>
          <p:nvPr/>
        </p:nvSpPr>
        <p:spPr>
          <a:xfrm>
            <a:off x="838200" y="1690688"/>
            <a:ext cx="10515600" cy="909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5581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B809E-E4A5-1A5E-625D-1C51FCA2E117}"/>
              </a:ext>
            </a:extLst>
          </p:cNvPr>
          <p:cNvSpPr>
            <a:spLocks noGrp="1"/>
          </p:cNvSpPr>
          <p:nvPr>
            <p:ph type="title"/>
          </p:nvPr>
        </p:nvSpPr>
        <p:spPr/>
        <p:txBody>
          <a:bodyPr/>
          <a:lstStyle/>
          <a:p>
            <a:r>
              <a:rPr lang="en-US" b="0" i="0" dirty="0">
                <a:solidFill>
                  <a:srgbClr val="444444"/>
                </a:solidFill>
                <a:effectLst/>
                <a:latin typeface="helvetica" panose="020B0604020202020204" pitchFamily="34" charset="0"/>
              </a:rPr>
              <a:t>Discuss the 2 aspects of designing a Program (=a community of OBJECTS)</a:t>
            </a:r>
            <a:endParaRPr lang="en-CA" dirty="0"/>
          </a:p>
        </p:txBody>
      </p:sp>
      <p:sp>
        <p:nvSpPr>
          <p:cNvPr id="3" name="Content Placeholder 2">
            <a:extLst>
              <a:ext uri="{FF2B5EF4-FFF2-40B4-BE49-F238E27FC236}">
                <a16:creationId xmlns:a16="http://schemas.microsoft.com/office/drawing/2014/main" id="{5C081831-27E9-4EEC-0E3E-994C72096F39}"/>
              </a:ext>
            </a:extLst>
          </p:cNvPr>
          <p:cNvSpPr>
            <a:spLocks noGrp="1"/>
          </p:cNvSpPr>
          <p:nvPr>
            <p:ph idx="1"/>
          </p:nvPr>
        </p:nvSpPr>
        <p:spPr>
          <a:solidFill>
            <a:schemeClr val="accent4">
              <a:lumMod val="60000"/>
              <a:lumOff val="40000"/>
            </a:schemeClr>
          </a:solidFill>
        </p:spPr>
        <p:txBody>
          <a:bodyPr>
            <a:normAutofit fontScale="92500"/>
          </a:bodyPr>
          <a:lstStyle/>
          <a:p>
            <a:r>
              <a:rPr lang="en-CA" dirty="0"/>
              <a:t>We are working in Java.</a:t>
            </a:r>
          </a:p>
          <a:p>
            <a:r>
              <a:rPr lang="en-CA" dirty="0"/>
              <a:t>We are designing Classes: (1) Fields, (2) Methods</a:t>
            </a:r>
          </a:p>
          <a:p>
            <a:pPr marL="514350" indent="-514350">
              <a:buAutoNum type="arabicPeriod"/>
            </a:pPr>
            <a:r>
              <a:rPr lang="en-CA" dirty="0"/>
              <a:t>Putting the right FIELDS in each class so the classes share information by FIELD COMPOSITION</a:t>
            </a:r>
          </a:p>
          <a:p>
            <a:pPr marL="514350" indent="-514350">
              <a:buAutoNum type="arabicPeriod"/>
            </a:pPr>
            <a:r>
              <a:rPr lang="en-CA" dirty="0"/>
              <a:t>Writing methods in the right ways so we can share information between objects with METHOD calls:</a:t>
            </a:r>
          </a:p>
          <a:p>
            <a:pPr marL="971550" lvl="1" indent="-514350">
              <a:buAutoNum type="arabicPeriod"/>
            </a:pPr>
            <a:r>
              <a:rPr lang="en-CA" dirty="0"/>
              <a:t>There are 2 things that a method has:	</a:t>
            </a:r>
            <a:br>
              <a:rPr lang="en-CA" dirty="0"/>
            </a:br>
            <a:r>
              <a:rPr lang="en-CA" dirty="0"/>
              <a:t>Method Signature   </a:t>
            </a:r>
            <a:r>
              <a:rPr lang="en-CA" dirty="0" err="1"/>
              <a:t>MyMethod</a:t>
            </a:r>
            <a:r>
              <a:rPr lang="en-CA" dirty="0"/>
              <a:t>(int a, String name)</a:t>
            </a:r>
            <a:br>
              <a:rPr lang="en-CA" dirty="0"/>
            </a:br>
            <a:r>
              <a:rPr lang="en-CA" dirty="0"/>
              <a:t>Method Signature is the set of parameters we pass into the Method Invocation)</a:t>
            </a:r>
          </a:p>
          <a:p>
            <a:pPr marL="971550" lvl="1" indent="-514350">
              <a:buAutoNum type="arabicPeriod"/>
            </a:pPr>
            <a:r>
              <a:rPr lang="en-CA" dirty="0"/>
              <a:t>Method has a RETURN TYPE: the primitive or object data that is returned from the METHOD Call, to the POINT of INVOCATION.</a:t>
            </a:r>
          </a:p>
          <a:p>
            <a:endParaRPr lang="en-CA" dirty="0"/>
          </a:p>
        </p:txBody>
      </p:sp>
    </p:spTree>
    <p:extLst>
      <p:ext uri="{BB962C8B-B14F-4D97-AF65-F5344CB8AC3E}">
        <p14:creationId xmlns:p14="http://schemas.microsoft.com/office/powerpoint/2010/main" val="346361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875A-8792-BBBA-CFA0-28C030FDE975}"/>
              </a:ext>
            </a:extLst>
          </p:cNvPr>
          <p:cNvSpPr>
            <a:spLocks noGrp="1"/>
          </p:cNvSpPr>
          <p:nvPr>
            <p:ph type="title"/>
          </p:nvPr>
        </p:nvSpPr>
        <p:spPr>
          <a:solidFill>
            <a:schemeClr val="accent4"/>
          </a:solidFill>
        </p:spPr>
        <p:txBody>
          <a:bodyPr/>
          <a:lstStyle/>
          <a:p>
            <a:r>
              <a:rPr lang="en-US" b="0" i="0" dirty="0">
                <a:solidFill>
                  <a:srgbClr val="444444"/>
                </a:solidFill>
                <a:effectLst/>
                <a:latin typeface="helvetica" panose="020B0604020202020204" pitchFamily="34" charset="0"/>
              </a:rPr>
              <a:t>Describe what the Enterprise is - and how do we "model" it?</a:t>
            </a:r>
            <a:endParaRPr lang="en-CA" dirty="0"/>
          </a:p>
        </p:txBody>
      </p:sp>
      <p:sp>
        <p:nvSpPr>
          <p:cNvPr id="3" name="Content Placeholder 2">
            <a:extLst>
              <a:ext uri="{FF2B5EF4-FFF2-40B4-BE49-F238E27FC236}">
                <a16:creationId xmlns:a16="http://schemas.microsoft.com/office/drawing/2014/main" id="{031E3C83-D368-1C12-60C9-FA0098582CA6}"/>
              </a:ext>
            </a:extLst>
          </p:cNvPr>
          <p:cNvSpPr>
            <a:spLocks noGrp="1"/>
          </p:cNvSpPr>
          <p:nvPr>
            <p:ph idx="1"/>
          </p:nvPr>
        </p:nvSpPr>
        <p:spPr>
          <a:xfrm>
            <a:off x="838200" y="1708024"/>
            <a:ext cx="10515600" cy="4802187"/>
          </a:xfrm>
          <a:solidFill>
            <a:schemeClr val="tx2"/>
          </a:solidFill>
        </p:spPr>
        <p:txBody>
          <a:bodyPr>
            <a:normAutofit fontScale="92500" lnSpcReduction="20000"/>
          </a:bodyPr>
          <a:lstStyle/>
          <a:p>
            <a:pPr marL="0" indent="0">
              <a:buNone/>
            </a:pPr>
            <a:r>
              <a:rPr lang="en-CA" dirty="0">
                <a:solidFill>
                  <a:schemeClr val="accent5">
                    <a:lumMod val="20000"/>
                    <a:lumOff val="80000"/>
                  </a:schemeClr>
                </a:solidFill>
                <a:latin typeface="Amasis MT Pro Medium" panose="02040604050005020304" pitchFamily="18" charset="0"/>
              </a:rPr>
              <a:t>The Enterprise is the set of all the “stuff” that runs the business.</a:t>
            </a:r>
          </a:p>
          <a:p>
            <a:pPr marL="0" indent="0">
              <a:buNone/>
            </a:pPr>
            <a:endParaRPr lang="en-CA" dirty="0">
              <a:solidFill>
                <a:schemeClr val="accent5">
                  <a:lumMod val="20000"/>
                  <a:lumOff val="80000"/>
                </a:schemeClr>
              </a:solidFill>
              <a:latin typeface="Amasis MT Pro Medium" panose="02040604050005020304" pitchFamily="18" charset="0"/>
            </a:endParaRPr>
          </a:p>
          <a:p>
            <a:pPr marL="0" indent="0">
              <a:buNone/>
            </a:pPr>
            <a:r>
              <a:rPr lang="en-CA" dirty="0">
                <a:solidFill>
                  <a:srgbClr val="FFC000"/>
                </a:solidFill>
                <a:latin typeface="Amasis MT Pro Medium" panose="02040604050005020304" pitchFamily="18" charset="0"/>
              </a:rPr>
              <a:t>We write Java classes to wrap up, encapsulate, contain the Business Processes.</a:t>
            </a:r>
            <a:br>
              <a:rPr lang="en-CA" dirty="0">
                <a:solidFill>
                  <a:srgbClr val="0070C0"/>
                </a:solidFill>
                <a:latin typeface="Amasis MT Pro Medium" panose="02040604050005020304" pitchFamily="18" charset="0"/>
              </a:rPr>
            </a:br>
            <a:br>
              <a:rPr lang="en-CA" dirty="0">
                <a:solidFill>
                  <a:schemeClr val="accent5">
                    <a:lumMod val="40000"/>
                    <a:lumOff val="60000"/>
                  </a:schemeClr>
                </a:solidFill>
                <a:latin typeface="Amasis MT Pro Medium" panose="02040604050005020304" pitchFamily="18" charset="0"/>
              </a:rPr>
            </a:br>
            <a:r>
              <a:rPr lang="en-CA" dirty="0">
                <a:solidFill>
                  <a:schemeClr val="accent5">
                    <a:lumMod val="40000"/>
                    <a:lumOff val="60000"/>
                  </a:schemeClr>
                </a:solidFill>
                <a:latin typeface="Amasis MT Pro Medium" panose="02040604050005020304" pitchFamily="18" charset="0"/>
              </a:rPr>
              <a:t>We write Java Mediator Classes to wrap up databases and webservers so we can actuate those resources by applying METHOD calls and get the result set back as the RETURN Value of the Method Call.</a:t>
            </a:r>
          </a:p>
          <a:p>
            <a:pPr marL="0" indent="0">
              <a:buNone/>
            </a:pPr>
            <a:endParaRPr lang="en-CA" dirty="0">
              <a:solidFill>
                <a:srgbClr val="0070C0"/>
              </a:solidFill>
              <a:latin typeface="Amasis MT Pro Medium" panose="02040604050005020304" pitchFamily="18" charset="0"/>
            </a:endParaRPr>
          </a:p>
          <a:p>
            <a:pPr marL="0" indent="0">
              <a:buNone/>
            </a:pPr>
            <a:r>
              <a:rPr lang="en-US" b="0" i="0" dirty="0">
                <a:effectLst/>
                <a:highlight>
                  <a:srgbClr val="FFFF00"/>
                </a:highlight>
                <a:latin typeface="Amasis MT Pro Medium" panose="02040604050005020304" pitchFamily="18" charset="0"/>
              </a:rPr>
              <a:t>Mediator</a:t>
            </a:r>
            <a:r>
              <a:rPr lang="en-US" b="0" i="0" dirty="0">
                <a:solidFill>
                  <a:schemeClr val="bg1"/>
                </a:solidFill>
                <a:effectLst/>
                <a:latin typeface="Amasis MT Pro Medium" panose="02040604050005020304" pitchFamily="18" charset="0"/>
              </a:rPr>
              <a:t> is a translator between business processes and platform assets. We write our business processes in java classes and these classes should be able to communicate with databases and serves. Mediator java classes enable the communication between them.</a:t>
            </a:r>
            <a:endParaRPr lang="en-CA" dirty="0">
              <a:solidFill>
                <a:schemeClr val="bg1"/>
              </a:solidFill>
              <a:latin typeface="Amasis MT Pro Medium" panose="02040604050005020304" pitchFamily="18" charset="0"/>
            </a:endParaRPr>
          </a:p>
        </p:txBody>
      </p:sp>
    </p:spTree>
    <p:extLst>
      <p:ext uri="{BB962C8B-B14F-4D97-AF65-F5344CB8AC3E}">
        <p14:creationId xmlns:p14="http://schemas.microsoft.com/office/powerpoint/2010/main" val="457939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478C-4534-9D20-C65E-E18250562C5E}"/>
              </a:ext>
            </a:extLst>
          </p:cNvPr>
          <p:cNvSpPr>
            <a:spLocks noGrp="1"/>
          </p:cNvSpPr>
          <p:nvPr>
            <p:ph type="title"/>
          </p:nvPr>
        </p:nvSpPr>
        <p:spPr>
          <a:solidFill>
            <a:schemeClr val="accent5">
              <a:lumMod val="20000"/>
              <a:lumOff val="80000"/>
            </a:schemeClr>
          </a:solidFill>
        </p:spPr>
        <p:txBody>
          <a:bodyPr>
            <a:noAutofit/>
          </a:bodyPr>
          <a:lstStyle/>
          <a:p>
            <a:r>
              <a:rPr lang="en-US" sz="3200" b="0" i="0" dirty="0">
                <a:solidFill>
                  <a:srgbClr val="0070C0"/>
                </a:solidFill>
                <a:effectLst/>
                <a:latin typeface="helvetica" panose="020B0604020202020204" pitchFamily="34" charset="0"/>
              </a:rPr>
              <a:t>Discuss the UML Concept of Appropriate Assignment of Responsibility </a:t>
            </a:r>
            <a:br>
              <a:rPr lang="en-US" sz="3200" b="0" i="0" dirty="0">
                <a:solidFill>
                  <a:srgbClr val="0070C0"/>
                </a:solidFill>
                <a:effectLst/>
                <a:latin typeface="helvetica" panose="020B0604020202020204" pitchFamily="34" charset="0"/>
              </a:rPr>
            </a:br>
            <a:r>
              <a:rPr lang="en-US" sz="3200" b="0" i="0" dirty="0">
                <a:solidFill>
                  <a:srgbClr val="0070C0"/>
                </a:solidFill>
                <a:effectLst/>
                <a:latin typeface="helvetica" panose="020B0604020202020204" pitchFamily="34" charset="0"/>
              </a:rPr>
              <a:t>(The Knowledge Principle)</a:t>
            </a:r>
            <a:endParaRPr lang="en-CA" sz="3200" dirty="0">
              <a:solidFill>
                <a:srgbClr val="0070C0"/>
              </a:solidFill>
            </a:endParaRPr>
          </a:p>
        </p:txBody>
      </p:sp>
      <p:sp>
        <p:nvSpPr>
          <p:cNvPr id="3" name="Content Placeholder 2">
            <a:extLst>
              <a:ext uri="{FF2B5EF4-FFF2-40B4-BE49-F238E27FC236}">
                <a16:creationId xmlns:a16="http://schemas.microsoft.com/office/drawing/2014/main" id="{1BCD3C86-A2B0-54A6-2352-8D95DA42094A}"/>
              </a:ext>
            </a:extLst>
          </p:cNvPr>
          <p:cNvSpPr>
            <a:spLocks noGrp="1"/>
          </p:cNvSpPr>
          <p:nvPr>
            <p:ph idx="1"/>
          </p:nvPr>
        </p:nvSpPr>
        <p:spPr>
          <a:xfrm>
            <a:off x="838200" y="1759638"/>
            <a:ext cx="10515600" cy="4351338"/>
          </a:xfrm>
          <a:solidFill>
            <a:srgbClr val="FFFF00"/>
          </a:solidFill>
        </p:spPr>
        <p:txBody>
          <a:bodyPr/>
          <a:lstStyle/>
          <a:p>
            <a:pPr marL="514350" indent="-514350">
              <a:buFont typeface="+mj-lt"/>
              <a:buAutoNum type="arabicPeriod"/>
            </a:pPr>
            <a:r>
              <a:rPr lang="en-CA" dirty="0"/>
              <a:t>We model the Business Domain (meaning all the operations that the business can do) by writing Java Objects.</a:t>
            </a:r>
          </a:p>
          <a:p>
            <a:pPr marL="514350" indent="-514350">
              <a:buFont typeface="+mj-lt"/>
              <a:buAutoNum type="arabicPeriod"/>
            </a:pPr>
            <a:r>
              <a:rPr lang="en-CA" dirty="0"/>
              <a:t>Java objects have DATA and METHODS.</a:t>
            </a:r>
          </a:p>
          <a:p>
            <a:pPr marL="514350" indent="-514350">
              <a:buFont typeface="+mj-lt"/>
              <a:buAutoNum type="arabicPeriod"/>
            </a:pPr>
            <a:r>
              <a:rPr lang="en-CA" dirty="0"/>
              <a:t>“The knowledge Principle” is a HEURISTIC to help us decide which object to use to perform a certain task.  The Knowledge Principle says: The Object that has the most knowledge about something, for example: A Warehouse Database Object, should be the object we use to do tasks related to that knowledge, such as making a Purchase Order.</a:t>
            </a:r>
          </a:p>
        </p:txBody>
      </p:sp>
    </p:spTree>
    <p:extLst>
      <p:ext uri="{BB962C8B-B14F-4D97-AF65-F5344CB8AC3E}">
        <p14:creationId xmlns:p14="http://schemas.microsoft.com/office/powerpoint/2010/main" val="2508700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3F34-82DC-990C-1116-A6B4453C98BB}"/>
              </a:ext>
            </a:extLst>
          </p:cNvPr>
          <p:cNvSpPr>
            <a:spLocks noGrp="1"/>
          </p:cNvSpPr>
          <p:nvPr>
            <p:ph type="title"/>
          </p:nvPr>
        </p:nvSpPr>
        <p:spPr/>
        <p:txBody>
          <a:bodyPr/>
          <a:lstStyle/>
          <a:p>
            <a:r>
              <a:rPr lang="en-US" b="0" i="0" dirty="0">
                <a:solidFill>
                  <a:srgbClr val="444444"/>
                </a:solidFill>
                <a:effectLst/>
                <a:latin typeface="helvetica" panose="020B0604020202020204" pitchFamily="34" charset="0"/>
              </a:rPr>
              <a:t>What do we mean by remote method invocation?</a:t>
            </a:r>
            <a:endParaRPr lang="en-CA" dirty="0"/>
          </a:p>
        </p:txBody>
      </p:sp>
      <p:sp>
        <p:nvSpPr>
          <p:cNvPr id="3" name="Content Placeholder 2">
            <a:extLst>
              <a:ext uri="{FF2B5EF4-FFF2-40B4-BE49-F238E27FC236}">
                <a16:creationId xmlns:a16="http://schemas.microsoft.com/office/drawing/2014/main" id="{F87808FE-9D58-7A98-489E-196DB01F4D6E}"/>
              </a:ext>
            </a:extLst>
          </p:cNvPr>
          <p:cNvSpPr>
            <a:spLocks noGrp="1"/>
          </p:cNvSpPr>
          <p:nvPr>
            <p:ph idx="1"/>
          </p:nvPr>
        </p:nvSpPr>
        <p:spPr>
          <a:solidFill>
            <a:schemeClr val="accent2">
              <a:lumMod val="40000"/>
              <a:lumOff val="60000"/>
            </a:schemeClr>
          </a:solidFill>
        </p:spPr>
        <p:txBody>
          <a:bodyPr>
            <a:normAutofit/>
          </a:bodyPr>
          <a:lstStyle/>
          <a:p>
            <a:pPr marL="0" indent="0">
              <a:buNone/>
            </a:pPr>
            <a:r>
              <a:rPr lang="en-CA" sz="4800" dirty="0"/>
              <a:t>Web Services IS JUST calling methods that are in a Java Object which  lives in a remote JVM: that is accessible via an HTTP Stream over a TCP PIPE.</a:t>
            </a:r>
          </a:p>
        </p:txBody>
      </p:sp>
    </p:spTree>
    <p:extLst>
      <p:ext uri="{BB962C8B-B14F-4D97-AF65-F5344CB8AC3E}">
        <p14:creationId xmlns:p14="http://schemas.microsoft.com/office/powerpoint/2010/main" val="1523110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A345-14B8-0E49-60A9-5F5B64577ACC}"/>
              </a:ext>
            </a:extLst>
          </p:cNvPr>
          <p:cNvSpPr>
            <a:spLocks noGrp="1"/>
          </p:cNvSpPr>
          <p:nvPr>
            <p:ph type="title"/>
          </p:nvPr>
        </p:nvSpPr>
        <p:spPr/>
        <p:txBody>
          <a:bodyPr/>
          <a:lstStyle/>
          <a:p>
            <a:r>
              <a:rPr lang="en-US" b="0" i="0" dirty="0">
                <a:solidFill>
                  <a:srgbClr val="444444"/>
                </a:solidFill>
                <a:effectLst/>
                <a:latin typeface="helvetica" panose="020B0604020202020204" pitchFamily="34" charset="0"/>
              </a:rPr>
              <a:t>What is the purpose of UML =- How do we do UML and why?</a:t>
            </a:r>
            <a:endParaRPr lang="en-CA" dirty="0"/>
          </a:p>
        </p:txBody>
      </p:sp>
      <p:sp>
        <p:nvSpPr>
          <p:cNvPr id="3" name="Content Placeholder 2">
            <a:extLst>
              <a:ext uri="{FF2B5EF4-FFF2-40B4-BE49-F238E27FC236}">
                <a16:creationId xmlns:a16="http://schemas.microsoft.com/office/drawing/2014/main" id="{F3413251-14B6-37FE-E611-8E7310B3C10E}"/>
              </a:ext>
            </a:extLst>
          </p:cNvPr>
          <p:cNvSpPr>
            <a:spLocks noGrp="1"/>
          </p:cNvSpPr>
          <p:nvPr>
            <p:ph idx="1"/>
          </p:nvPr>
        </p:nvSpPr>
        <p:spPr>
          <a:solidFill>
            <a:schemeClr val="accent4">
              <a:lumMod val="40000"/>
              <a:lumOff val="60000"/>
            </a:schemeClr>
          </a:solidFill>
        </p:spPr>
        <p:txBody>
          <a:bodyPr>
            <a:normAutofit/>
          </a:bodyPr>
          <a:lstStyle/>
          <a:p>
            <a:pPr marL="0" indent="0">
              <a:buNone/>
            </a:pPr>
            <a:r>
              <a:rPr lang="en-CA" sz="4800" dirty="0">
                <a:latin typeface="Arial Nova Light" panose="020B0304020202020204" pitchFamily="34" charset="0"/>
              </a:rPr>
              <a:t>UML is a notational language that enables us to design Java Classes to model a business Domain.</a:t>
            </a:r>
          </a:p>
        </p:txBody>
      </p:sp>
    </p:spTree>
    <p:extLst>
      <p:ext uri="{BB962C8B-B14F-4D97-AF65-F5344CB8AC3E}">
        <p14:creationId xmlns:p14="http://schemas.microsoft.com/office/powerpoint/2010/main" val="1150620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A7C6-EA29-1BF6-2620-DA27C7BAEFB2}"/>
              </a:ext>
            </a:extLst>
          </p:cNvPr>
          <p:cNvSpPr>
            <a:spLocks noGrp="1"/>
          </p:cNvSpPr>
          <p:nvPr>
            <p:ph type="title"/>
          </p:nvPr>
        </p:nvSpPr>
        <p:spPr>
          <a:xfrm>
            <a:off x="838200" y="0"/>
            <a:ext cx="10515600" cy="804252"/>
          </a:xfrm>
          <a:solidFill>
            <a:schemeClr val="accent4"/>
          </a:solidFill>
        </p:spPr>
        <p:txBody>
          <a:bodyPr/>
          <a:lstStyle/>
          <a:p>
            <a:r>
              <a:rPr lang="en-CA" dirty="0"/>
              <a:t>Enterprise Application Integration:</a:t>
            </a:r>
          </a:p>
        </p:txBody>
      </p:sp>
      <p:sp>
        <p:nvSpPr>
          <p:cNvPr id="3" name="Content Placeholder 2">
            <a:extLst>
              <a:ext uri="{FF2B5EF4-FFF2-40B4-BE49-F238E27FC236}">
                <a16:creationId xmlns:a16="http://schemas.microsoft.com/office/drawing/2014/main" id="{A62762F8-B4E6-A9A4-7D20-3C247403A9F4}"/>
              </a:ext>
            </a:extLst>
          </p:cNvPr>
          <p:cNvSpPr>
            <a:spLocks noGrp="1"/>
          </p:cNvSpPr>
          <p:nvPr>
            <p:ph idx="1"/>
          </p:nvPr>
        </p:nvSpPr>
        <p:spPr>
          <a:xfrm>
            <a:off x="838200" y="804251"/>
            <a:ext cx="10515600" cy="4989879"/>
          </a:xfrm>
        </p:spPr>
        <p:txBody>
          <a:bodyPr>
            <a:normAutofit/>
          </a:bodyPr>
          <a:lstStyle/>
          <a:p>
            <a:pPr>
              <a:lnSpc>
                <a:spcPct val="100000"/>
              </a:lnSpc>
            </a:pPr>
            <a:r>
              <a:rPr lang="en-CA" sz="2200" dirty="0">
                <a:latin typeface="Arial Nova" panose="020B0504020202020204" pitchFamily="34" charset="0"/>
              </a:rPr>
              <a:t>What is it: Accessing Data and Method Calls across different JVMs.</a:t>
            </a:r>
          </a:p>
          <a:p>
            <a:pPr>
              <a:lnSpc>
                <a:spcPct val="100000"/>
              </a:lnSpc>
            </a:pPr>
            <a:r>
              <a:rPr lang="en-CA" sz="2200" dirty="0">
                <a:latin typeface="Arial Nova" panose="020B0504020202020204" pitchFamily="34" charset="0"/>
              </a:rPr>
              <a:t>The Business Domain = {The set of all the business  processes and data} that deliver the Company’s Value Output}</a:t>
            </a:r>
          </a:p>
          <a:p>
            <a:pPr>
              <a:lnSpc>
                <a:spcPct val="100000"/>
              </a:lnSpc>
            </a:pPr>
            <a:r>
              <a:rPr lang="en-CA" sz="2200" b="1" dirty="0">
                <a:highlight>
                  <a:srgbClr val="FFFF00"/>
                </a:highlight>
                <a:latin typeface="Arial Nova" panose="020B0504020202020204" pitchFamily="34" charset="0"/>
              </a:rPr>
              <a:t>HOW do we Platformize the Business Domain </a:t>
            </a:r>
            <a:r>
              <a:rPr lang="en-CA" sz="2200" dirty="0">
                <a:latin typeface="Arial Nova" panose="020B0504020202020204" pitchFamily="34" charset="0"/>
              </a:rPr>
              <a:t>– meaning: set ourselves up to be able to (1) data read/write, (2) run processes by calling methods?</a:t>
            </a:r>
          </a:p>
          <a:p>
            <a:pPr>
              <a:lnSpc>
                <a:spcPct val="100000"/>
              </a:lnSpc>
            </a:pPr>
            <a:r>
              <a:rPr lang="en-CA" sz="2200" i="1" dirty="0">
                <a:latin typeface="Arial Nova" panose="020B0504020202020204" pitchFamily="34" charset="0"/>
              </a:rPr>
              <a:t>Define: </a:t>
            </a:r>
            <a:r>
              <a:rPr lang="en-CA" sz="2200" i="1" dirty="0">
                <a:highlight>
                  <a:srgbClr val="00FFFF"/>
                </a:highlight>
                <a:latin typeface="Arial Nova" panose="020B0504020202020204" pitchFamily="34" charset="0"/>
              </a:rPr>
              <a:t>Business Object IS </a:t>
            </a:r>
            <a:r>
              <a:rPr lang="en-CA" sz="2200" i="1" dirty="0">
                <a:latin typeface="Arial Nova" panose="020B0504020202020204" pitchFamily="34" charset="0"/>
              </a:rPr>
              <a:t>A Java Class that delivers a business process (HOW? Unified Process turns Business Descriptions (AKA Use Cases) into Java Objects and Database schema)</a:t>
            </a:r>
          </a:p>
          <a:p>
            <a:pPr>
              <a:lnSpc>
                <a:spcPct val="100000"/>
              </a:lnSpc>
            </a:pPr>
            <a:r>
              <a:rPr lang="en-CA" sz="2200" dirty="0">
                <a:latin typeface="Arial Nova" panose="020B0504020202020204" pitchFamily="34" charset="0"/>
              </a:rPr>
              <a:t>We put Business Objects into SOAP Wrappers. These business objects, which use an XML communication protocol called WSDL, are how we access DATA and DO METHOD INVOCATION {SERVICE CALLS}.</a:t>
            </a:r>
          </a:p>
          <a:p>
            <a:endParaRPr lang="en-CA" dirty="0"/>
          </a:p>
          <a:p>
            <a:endParaRPr lang="en-CA" dirty="0"/>
          </a:p>
        </p:txBody>
      </p:sp>
      <p:sp>
        <p:nvSpPr>
          <p:cNvPr id="4" name="TextBox 3">
            <a:extLst>
              <a:ext uri="{FF2B5EF4-FFF2-40B4-BE49-F238E27FC236}">
                <a16:creationId xmlns:a16="http://schemas.microsoft.com/office/drawing/2014/main" id="{2F380F75-8D0F-F3EB-B370-DFA6D7126DEC}"/>
              </a:ext>
            </a:extLst>
          </p:cNvPr>
          <p:cNvSpPr txBox="1"/>
          <p:nvPr/>
        </p:nvSpPr>
        <p:spPr>
          <a:xfrm>
            <a:off x="923826" y="5160692"/>
            <a:ext cx="10586301" cy="1323439"/>
          </a:xfrm>
          <a:prstGeom prst="rect">
            <a:avLst/>
          </a:prstGeom>
          <a:solidFill>
            <a:schemeClr val="accent3">
              <a:lumMod val="20000"/>
              <a:lumOff val="80000"/>
            </a:schemeClr>
          </a:solidFill>
        </p:spPr>
        <p:txBody>
          <a:bodyPr wrap="square" rtlCol="0">
            <a:spAutoFit/>
          </a:bodyPr>
          <a:lstStyle/>
          <a:p>
            <a:pPr algn="ctr"/>
            <a:r>
              <a:rPr lang="en-CA" sz="4000" dirty="0">
                <a:latin typeface="Abadi" panose="020B0604020104020204" pitchFamily="34" charset="0"/>
              </a:rPr>
              <a:t>EAI means we operate the Business Domain as a Java Program.</a:t>
            </a:r>
          </a:p>
        </p:txBody>
      </p:sp>
    </p:spTree>
    <p:extLst>
      <p:ext uri="{BB962C8B-B14F-4D97-AF65-F5344CB8AC3E}">
        <p14:creationId xmlns:p14="http://schemas.microsoft.com/office/powerpoint/2010/main" val="1389244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3487C-B7E7-4E69-A1C4-3F6B57379EE4}"/>
              </a:ext>
            </a:extLst>
          </p:cNvPr>
          <p:cNvSpPr>
            <a:spLocks noGrp="1"/>
          </p:cNvSpPr>
          <p:nvPr>
            <p:ph type="title"/>
          </p:nvPr>
        </p:nvSpPr>
        <p:spPr>
          <a:xfrm>
            <a:off x="413983" y="123092"/>
            <a:ext cx="11385293" cy="2204251"/>
          </a:xfrm>
        </p:spPr>
        <p:txBody>
          <a:bodyPr>
            <a:noAutofit/>
          </a:bodyPr>
          <a:lstStyle/>
          <a:p>
            <a:r>
              <a:rPr lang="en-CA" sz="2000" dirty="0">
                <a:solidFill>
                  <a:schemeClr val="accent1">
                    <a:lumMod val="75000"/>
                  </a:schemeClr>
                </a:solidFill>
                <a:latin typeface="Amasis MT Pro" panose="02040504050005020304" pitchFamily="18" charset="0"/>
              </a:rPr>
              <a:t>The Value Proposition of </a:t>
            </a:r>
            <a:r>
              <a:rPr lang="en-CA" sz="2000" b="1" dirty="0">
                <a:solidFill>
                  <a:schemeClr val="accent1">
                    <a:lumMod val="75000"/>
                  </a:schemeClr>
                </a:solidFill>
                <a:latin typeface="Amasis MT Pro" panose="02040504050005020304" pitchFamily="18" charset="0"/>
              </a:rPr>
              <a:t>SOA</a:t>
            </a:r>
            <a:r>
              <a:rPr lang="en-CA" sz="2000" dirty="0">
                <a:solidFill>
                  <a:schemeClr val="accent1">
                    <a:lumMod val="75000"/>
                  </a:schemeClr>
                </a:solidFill>
                <a:latin typeface="Amasis MT Pro" panose="02040504050005020304" pitchFamily="18" charset="0"/>
              </a:rPr>
              <a:t>:  </a:t>
            </a:r>
            <a:r>
              <a:rPr lang="en-CA" sz="2000" b="1" dirty="0">
                <a:solidFill>
                  <a:schemeClr val="tx2"/>
                </a:solidFill>
                <a:latin typeface="Amasis MT Pro" panose="02040504050005020304" pitchFamily="18" charset="0"/>
              </a:rPr>
              <a:t>To Platformize the Enterprise</a:t>
            </a:r>
            <a:r>
              <a:rPr lang="en-CA" sz="2000" dirty="0">
                <a:solidFill>
                  <a:schemeClr val="accent1">
                    <a:lumMod val="75000"/>
                  </a:schemeClr>
                </a:solidFill>
                <a:latin typeface="Amasis MT Pro" panose="02040504050005020304" pitchFamily="18" charset="0"/>
              </a:rPr>
              <a:t>:</a:t>
            </a:r>
            <a:br>
              <a:rPr lang="en-CA" sz="2000" dirty="0">
                <a:solidFill>
                  <a:schemeClr val="accent1">
                    <a:lumMod val="75000"/>
                  </a:schemeClr>
                </a:solidFill>
                <a:latin typeface="Amasis MT Pro" panose="02040504050005020304" pitchFamily="18" charset="0"/>
              </a:rPr>
            </a:br>
            <a:r>
              <a:rPr lang="en-CA" sz="2000" dirty="0">
                <a:solidFill>
                  <a:schemeClr val="accent1">
                    <a:lumMod val="75000"/>
                  </a:schemeClr>
                </a:solidFill>
                <a:latin typeface="Amasis MT Pro" panose="02040504050005020304" pitchFamily="18" charset="0"/>
              </a:rPr>
              <a:t>Connect INTO the Platform via TCP/IP / HTTP:</a:t>
            </a:r>
            <a:br>
              <a:rPr lang="en-CA" sz="2000" dirty="0">
                <a:solidFill>
                  <a:schemeClr val="accent1">
                    <a:lumMod val="75000"/>
                  </a:schemeClr>
                </a:solidFill>
                <a:latin typeface="Amasis MT Pro" panose="02040504050005020304" pitchFamily="18" charset="0"/>
              </a:rPr>
            </a:br>
            <a:r>
              <a:rPr lang="en-CA" sz="2000" dirty="0">
                <a:solidFill>
                  <a:schemeClr val="accent1">
                    <a:lumMod val="75000"/>
                  </a:schemeClr>
                </a:solidFill>
                <a:latin typeface="Amasis MT Pro" panose="02040504050005020304" pitchFamily="18" charset="0"/>
              </a:rPr>
              <a:t>1. To Access Data via Remote method calls.</a:t>
            </a:r>
            <a:br>
              <a:rPr lang="en-CA" sz="2000" dirty="0">
                <a:solidFill>
                  <a:schemeClr val="accent1">
                    <a:lumMod val="75000"/>
                  </a:schemeClr>
                </a:solidFill>
                <a:latin typeface="Amasis MT Pro" panose="02040504050005020304" pitchFamily="18" charset="0"/>
              </a:rPr>
            </a:br>
            <a:r>
              <a:rPr lang="en-CA" sz="2000" dirty="0">
                <a:solidFill>
                  <a:schemeClr val="accent1">
                    <a:lumMod val="75000"/>
                  </a:schemeClr>
                </a:solidFill>
                <a:latin typeface="Amasis MT Pro" panose="02040504050005020304" pitchFamily="18" charset="0"/>
              </a:rPr>
              <a:t>2. To Obtain Services via Remote method calls</a:t>
            </a:r>
            <a:br>
              <a:rPr lang="en-CA" sz="2000" dirty="0">
                <a:solidFill>
                  <a:schemeClr val="accent1">
                    <a:lumMod val="75000"/>
                  </a:schemeClr>
                </a:solidFill>
                <a:latin typeface="Amasis MT Pro" panose="02040504050005020304" pitchFamily="18" charset="0"/>
              </a:rPr>
            </a:br>
            <a:br>
              <a:rPr lang="en-CA" sz="2000" dirty="0">
                <a:solidFill>
                  <a:schemeClr val="accent1">
                    <a:lumMod val="75000"/>
                  </a:schemeClr>
                </a:solidFill>
                <a:latin typeface="Amasis MT Pro" panose="02040504050005020304" pitchFamily="18" charset="0"/>
              </a:rPr>
            </a:br>
            <a:r>
              <a:rPr lang="en-CA" sz="2400" b="1" dirty="0">
                <a:solidFill>
                  <a:schemeClr val="accent1">
                    <a:lumMod val="75000"/>
                  </a:schemeClr>
                </a:solidFill>
                <a:latin typeface="Amasis MT Pro" panose="02040504050005020304" pitchFamily="18" charset="0"/>
              </a:rPr>
              <a:t>The Big Why of this Course is to learn how to leverage all the data, processes, and assets in the Enterprise Architecture to deliver the most amount of business value </a:t>
            </a:r>
          </a:p>
        </p:txBody>
      </p:sp>
      <p:pic>
        <p:nvPicPr>
          <p:cNvPr id="5" name="Picture 4">
            <a:extLst>
              <a:ext uri="{FF2B5EF4-FFF2-40B4-BE49-F238E27FC236}">
                <a16:creationId xmlns:a16="http://schemas.microsoft.com/office/drawing/2014/main" id="{E4C51116-736A-45B9-BDCC-9C25169F62CB}"/>
              </a:ext>
            </a:extLst>
          </p:cNvPr>
          <p:cNvPicPr>
            <a:picLocks noChangeAspect="1"/>
          </p:cNvPicPr>
          <p:nvPr/>
        </p:nvPicPr>
        <p:blipFill>
          <a:blip r:embed="rId2"/>
          <a:stretch>
            <a:fillRect/>
          </a:stretch>
        </p:blipFill>
        <p:spPr>
          <a:xfrm>
            <a:off x="537077" y="2429543"/>
            <a:ext cx="6813886" cy="4051655"/>
          </a:xfrm>
          <a:prstGeom prst="rect">
            <a:avLst/>
          </a:prstGeom>
        </p:spPr>
      </p:pic>
      <p:sp>
        <p:nvSpPr>
          <p:cNvPr id="3" name="TextBox 2">
            <a:extLst>
              <a:ext uri="{FF2B5EF4-FFF2-40B4-BE49-F238E27FC236}">
                <a16:creationId xmlns:a16="http://schemas.microsoft.com/office/drawing/2014/main" id="{8D2B3E37-0D91-41E1-BF1C-D2643DF73301}"/>
              </a:ext>
            </a:extLst>
          </p:cNvPr>
          <p:cNvSpPr txBox="1"/>
          <p:nvPr/>
        </p:nvSpPr>
        <p:spPr>
          <a:xfrm>
            <a:off x="7419735" y="2429542"/>
            <a:ext cx="4132488" cy="4051655"/>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800" b="0" i="0" u="none" strike="noStrike" kern="1200" cap="none" spc="0" normalizeH="0" baseline="0" noProof="0" dirty="0">
                <a:ln>
                  <a:noFill/>
                </a:ln>
                <a:solidFill>
                  <a:srgbClr val="FFFF00"/>
                </a:solidFill>
                <a:effectLst/>
                <a:uLnTx/>
                <a:uFillTx/>
                <a:latin typeface="Aldhabi" panose="01000000000000000000" pitchFamily="2" charset="-78"/>
                <a:ea typeface="+mn-ea"/>
                <a:cs typeface="Aldhabi" panose="01000000000000000000" pitchFamily="2" charset="-78"/>
              </a:rPr>
              <a:t>And make the services and data provided by those components accessible via Web Applications as APIs.</a:t>
            </a:r>
          </a:p>
        </p:txBody>
      </p:sp>
    </p:spTree>
    <p:extLst>
      <p:ext uri="{BB962C8B-B14F-4D97-AF65-F5344CB8AC3E}">
        <p14:creationId xmlns:p14="http://schemas.microsoft.com/office/powerpoint/2010/main" val="4119968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1E470-1A18-3F71-D18F-504144C043CA}"/>
              </a:ext>
            </a:extLst>
          </p:cNvPr>
          <p:cNvSpPr>
            <a:spLocks noGrp="1"/>
          </p:cNvSpPr>
          <p:nvPr>
            <p:ph type="title"/>
          </p:nvPr>
        </p:nvSpPr>
        <p:spPr>
          <a:xfrm>
            <a:off x="838200" y="365126"/>
            <a:ext cx="10515600" cy="689951"/>
          </a:xfrm>
          <a:solidFill>
            <a:schemeClr val="accent3"/>
          </a:solidFill>
        </p:spPr>
        <p:txBody>
          <a:bodyPr>
            <a:normAutofit fontScale="90000"/>
          </a:bodyPr>
          <a:lstStyle/>
          <a:p>
            <a:r>
              <a:rPr lang="en-CA" dirty="0"/>
              <a:t>What is a Web Service?</a:t>
            </a:r>
          </a:p>
        </p:txBody>
      </p:sp>
      <p:sp>
        <p:nvSpPr>
          <p:cNvPr id="3" name="Content Placeholder 2">
            <a:extLst>
              <a:ext uri="{FF2B5EF4-FFF2-40B4-BE49-F238E27FC236}">
                <a16:creationId xmlns:a16="http://schemas.microsoft.com/office/drawing/2014/main" id="{7672D9EC-C5D6-B67B-0A81-F216E296F0A9}"/>
              </a:ext>
            </a:extLst>
          </p:cNvPr>
          <p:cNvSpPr>
            <a:spLocks noGrp="1"/>
          </p:cNvSpPr>
          <p:nvPr>
            <p:ph idx="1"/>
          </p:nvPr>
        </p:nvSpPr>
        <p:spPr>
          <a:xfrm>
            <a:off x="838200" y="1253331"/>
            <a:ext cx="10515600" cy="4351338"/>
          </a:xfrm>
        </p:spPr>
        <p:txBody>
          <a:bodyPr/>
          <a:lstStyle/>
          <a:p>
            <a:r>
              <a:rPr lang="en-CA" dirty="0"/>
              <a:t>Web Service = A Method INVOCATION over a TCP PIPE / HTTP</a:t>
            </a:r>
          </a:p>
        </p:txBody>
      </p:sp>
    </p:spTree>
    <p:extLst>
      <p:ext uri="{BB962C8B-B14F-4D97-AF65-F5344CB8AC3E}">
        <p14:creationId xmlns:p14="http://schemas.microsoft.com/office/powerpoint/2010/main" val="3441960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B7CDE4-A4B6-3D96-0770-708B678C5D7E}"/>
              </a:ext>
            </a:extLst>
          </p:cNvPr>
          <p:cNvPicPr>
            <a:picLocks noChangeAspect="1"/>
          </p:cNvPicPr>
          <p:nvPr/>
        </p:nvPicPr>
        <p:blipFill>
          <a:blip r:embed="rId2"/>
          <a:stretch>
            <a:fillRect/>
          </a:stretch>
        </p:blipFill>
        <p:spPr>
          <a:xfrm>
            <a:off x="0" y="201674"/>
            <a:ext cx="12192000" cy="3641114"/>
          </a:xfrm>
          <a:prstGeom prst="rect">
            <a:avLst/>
          </a:prstGeom>
        </p:spPr>
      </p:pic>
      <p:sp>
        <p:nvSpPr>
          <p:cNvPr id="6" name="TextBox 5">
            <a:extLst>
              <a:ext uri="{FF2B5EF4-FFF2-40B4-BE49-F238E27FC236}">
                <a16:creationId xmlns:a16="http://schemas.microsoft.com/office/drawing/2014/main" id="{92F6F3D5-6C37-1FCC-80A5-B9F4A12DFDB9}"/>
              </a:ext>
            </a:extLst>
          </p:cNvPr>
          <p:cNvSpPr txBox="1"/>
          <p:nvPr/>
        </p:nvSpPr>
        <p:spPr>
          <a:xfrm>
            <a:off x="1169377" y="4088423"/>
            <a:ext cx="3481754" cy="1477328"/>
          </a:xfrm>
          <a:prstGeom prst="rect">
            <a:avLst/>
          </a:prstGeom>
          <a:solidFill>
            <a:schemeClr val="accent4">
              <a:lumMod val="20000"/>
              <a:lumOff val="80000"/>
            </a:schemeClr>
          </a:solidFill>
        </p:spPr>
        <p:txBody>
          <a:bodyPr wrap="square" rtlCol="0">
            <a:spAutoFit/>
          </a:bodyPr>
          <a:lstStyle/>
          <a:p>
            <a:r>
              <a:rPr lang="en-CA" dirty="0"/>
              <a:t>MVC: The monolith: CODE-oriented architecture.</a:t>
            </a:r>
          </a:p>
          <a:p>
            <a:endParaRPr lang="en-CA" dirty="0"/>
          </a:p>
          <a:p>
            <a:r>
              <a:rPr lang="en-CA" dirty="0"/>
              <a:t>Tight binding between Algorithm = a collection of methods</a:t>
            </a:r>
          </a:p>
        </p:txBody>
      </p:sp>
      <p:sp>
        <p:nvSpPr>
          <p:cNvPr id="7" name="TextBox 6">
            <a:extLst>
              <a:ext uri="{FF2B5EF4-FFF2-40B4-BE49-F238E27FC236}">
                <a16:creationId xmlns:a16="http://schemas.microsoft.com/office/drawing/2014/main" id="{A31D4876-0939-6D49-EF0A-7622B362E274}"/>
              </a:ext>
            </a:extLst>
          </p:cNvPr>
          <p:cNvSpPr txBox="1"/>
          <p:nvPr/>
        </p:nvSpPr>
        <p:spPr>
          <a:xfrm>
            <a:off x="6016869" y="4088423"/>
            <a:ext cx="4516315" cy="2308324"/>
          </a:xfrm>
          <a:prstGeom prst="rect">
            <a:avLst/>
          </a:prstGeom>
          <a:solidFill>
            <a:srgbClr val="FFC000"/>
          </a:solidFill>
        </p:spPr>
        <p:txBody>
          <a:bodyPr wrap="square" rtlCol="0">
            <a:spAutoFit/>
          </a:bodyPr>
          <a:lstStyle/>
          <a:p>
            <a:r>
              <a:rPr lang="en-CA" dirty="0"/>
              <a:t>SOA: a tapestry of threads; each thread is one Algorithm</a:t>
            </a:r>
          </a:p>
          <a:p>
            <a:endParaRPr lang="en-CA" dirty="0"/>
          </a:p>
          <a:p>
            <a:r>
              <a:rPr lang="en-CA" dirty="0"/>
              <a:t>LOOSE Coupling between Algorithm = a easy to intermix algorithms: we can store business rules = algorithms in the Database. We can change the Algorithms dynamically at runtime.</a:t>
            </a:r>
          </a:p>
        </p:txBody>
      </p:sp>
    </p:spTree>
    <p:extLst>
      <p:ext uri="{BB962C8B-B14F-4D97-AF65-F5344CB8AC3E}">
        <p14:creationId xmlns:p14="http://schemas.microsoft.com/office/powerpoint/2010/main" val="1820819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54872A-D1AB-A543-A1F1-B1664C7B8329}"/>
              </a:ext>
            </a:extLst>
          </p:cNvPr>
          <p:cNvPicPr>
            <a:picLocks noChangeAspect="1"/>
          </p:cNvPicPr>
          <p:nvPr/>
        </p:nvPicPr>
        <p:blipFill>
          <a:blip r:embed="rId2"/>
          <a:stretch>
            <a:fillRect/>
          </a:stretch>
        </p:blipFill>
        <p:spPr>
          <a:xfrm>
            <a:off x="338119" y="0"/>
            <a:ext cx="11515762" cy="6858000"/>
          </a:xfrm>
          <a:prstGeom prst="rect">
            <a:avLst/>
          </a:prstGeom>
        </p:spPr>
      </p:pic>
    </p:spTree>
    <p:extLst>
      <p:ext uri="{BB962C8B-B14F-4D97-AF65-F5344CB8AC3E}">
        <p14:creationId xmlns:p14="http://schemas.microsoft.com/office/powerpoint/2010/main" val="3231436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63503-BDFB-D20F-7EED-BE5A25B7238B}"/>
              </a:ext>
            </a:extLst>
          </p:cNvPr>
          <p:cNvSpPr>
            <a:spLocks noGrp="1"/>
          </p:cNvSpPr>
          <p:nvPr>
            <p:ph idx="1"/>
          </p:nvPr>
        </p:nvSpPr>
        <p:spPr>
          <a:xfrm>
            <a:off x="474785" y="307731"/>
            <a:ext cx="11262945" cy="5460023"/>
          </a:xfrm>
        </p:spPr>
        <p:txBody>
          <a:bodyPr>
            <a:normAutofit fontScale="47500" lnSpcReduction="20000"/>
          </a:bodyPr>
          <a:lstStyle/>
          <a:p>
            <a:pPr marL="0" indent="0" algn="l">
              <a:buNone/>
            </a:pPr>
            <a:r>
              <a:rPr lang="en-US" sz="3300" b="1" i="0" dirty="0">
                <a:solidFill>
                  <a:srgbClr val="000000"/>
                </a:solidFill>
                <a:effectLst/>
                <a:latin typeface="Arial Nova" panose="020B0504020202020204" pitchFamily="34" charset="0"/>
              </a:rPr>
              <a:t>The Klingon Programmer's Code of </a:t>
            </a:r>
            <a:r>
              <a:rPr lang="en-US" sz="3300" b="1" i="0" dirty="0" err="1">
                <a:solidFill>
                  <a:srgbClr val="000000"/>
                </a:solidFill>
                <a:effectLst/>
                <a:latin typeface="Arial Nova" panose="020B0504020202020204" pitchFamily="34" charset="0"/>
              </a:rPr>
              <a:t>Honour</a:t>
            </a:r>
            <a:endParaRPr lang="en-US" sz="3300" b="1" i="0" dirty="0">
              <a:solidFill>
                <a:srgbClr val="000000"/>
              </a:solidFill>
              <a:effectLst/>
              <a:latin typeface="Arial Nova" panose="020B0504020202020204" pitchFamily="34" charset="0"/>
            </a:endParaRPr>
          </a:p>
          <a:p>
            <a:pPr marL="0" indent="0" algn="l">
              <a:buNone/>
            </a:pPr>
            <a:r>
              <a:rPr lang="en-US" sz="3300" b="0" i="0" dirty="0">
                <a:solidFill>
                  <a:srgbClr val="000000"/>
                </a:solidFill>
                <a:effectLst/>
                <a:latin typeface="Arial Nova" panose="020B0504020202020204" pitchFamily="34" charset="0"/>
              </a:rPr>
              <a:t>All Klingons who develop code for the glory of the empire follow this "Code of </a:t>
            </a:r>
            <a:r>
              <a:rPr lang="en-US" sz="3300" b="0" i="0" dirty="0" err="1">
                <a:solidFill>
                  <a:srgbClr val="000000"/>
                </a:solidFill>
                <a:effectLst/>
                <a:latin typeface="Arial Nova" panose="020B0504020202020204" pitchFamily="34" charset="0"/>
              </a:rPr>
              <a:t>Honour</a:t>
            </a:r>
            <a:r>
              <a:rPr lang="en-US" sz="3300" b="0" i="0" dirty="0">
                <a:solidFill>
                  <a:srgbClr val="000000"/>
                </a:solidFill>
                <a:effectLst/>
                <a:latin typeface="Arial Nova" panose="020B0504020202020204" pitchFamily="34" charset="0"/>
              </a:rPr>
              <a:t>" for software "code warriors".</a:t>
            </a:r>
          </a:p>
          <a:p>
            <a:pPr marL="0" indent="0" algn="l">
              <a:buNone/>
            </a:pPr>
            <a:r>
              <a:rPr lang="en-US" sz="3300" b="0" i="0" dirty="0">
                <a:solidFill>
                  <a:srgbClr val="000000"/>
                </a:solidFill>
                <a:effectLst/>
                <a:latin typeface="Arial Nova" panose="020B0504020202020204" pitchFamily="34" charset="0"/>
              </a:rPr>
              <a:t>Specifications are for the weak and timid.</a:t>
            </a:r>
            <a:br>
              <a:rPr lang="en-US" sz="3300" b="0" i="0" dirty="0">
                <a:solidFill>
                  <a:srgbClr val="000000"/>
                </a:solidFill>
                <a:effectLst/>
                <a:latin typeface="Arial Nova" panose="020B0504020202020204" pitchFamily="34" charset="0"/>
              </a:rPr>
            </a:br>
            <a:endParaRPr lang="en-US" sz="3300" b="0" i="0" dirty="0">
              <a:solidFill>
                <a:srgbClr val="000000"/>
              </a:solidFill>
              <a:effectLst/>
              <a:latin typeface="Arial Nova" panose="020B0504020202020204" pitchFamily="34" charset="0"/>
            </a:endParaRPr>
          </a:p>
          <a:p>
            <a:pPr marL="0" indent="0" algn="l">
              <a:buNone/>
            </a:pPr>
            <a:r>
              <a:rPr lang="en-US" sz="3300" b="0" i="0" dirty="0">
                <a:solidFill>
                  <a:srgbClr val="000000"/>
                </a:solidFill>
                <a:effectLst/>
                <a:latin typeface="Arial Nova" panose="020B0504020202020204" pitchFamily="34" charset="0"/>
              </a:rPr>
              <a:t>State-of-the-art hardware is a prerequisite to do battle with code.</a:t>
            </a:r>
            <a:br>
              <a:rPr lang="en-US" sz="3300" b="0" i="0" dirty="0">
                <a:solidFill>
                  <a:srgbClr val="000000"/>
                </a:solidFill>
                <a:effectLst/>
                <a:latin typeface="Arial Nova" panose="020B0504020202020204" pitchFamily="34" charset="0"/>
              </a:rPr>
            </a:br>
            <a:endParaRPr lang="en-US" sz="3300" b="0" i="0" dirty="0">
              <a:solidFill>
                <a:srgbClr val="000000"/>
              </a:solidFill>
              <a:effectLst/>
              <a:latin typeface="Arial Nova" panose="020B0504020202020204" pitchFamily="34" charset="0"/>
            </a:endParaRPr>
          </a:p>
          <a:p>
            <a:pPr marL="0" indent="0" algn="l">
              <a:buNone/>
            </a:pPr>
            <a:r>
              <a:rPr lang="en-US" sz="3300" b="0" i="0" dirty="0">
                <a:solidFill>
                  <a:srgbClr val="000000"/>
                </a:solidFill>
                <a:effectLst/>
                <a:latin typeface="Arial Nova" panose="020B0504020202020204" pitchFamily="34" charset="0"/>
              </a:rPr>
              <a:t>One cannot truly appreciate "Dilbert" without reading it in the original Klingon.</a:t>
            </a:r>
            <a:br>
              <a:rPr lang="en-US" sz="3300" b="0" i="0" dirty="0">
                <a:solidFill>
                  <a:srgbClr val="000000"/>
                </a:solidFill>
                <a:effectLst/>
                <a:latin typeface="Arial Nova" panose="020B0504020202020204" pitchFamily="34" charset="0"/>
              </a:rPr>
            </a:br>
            <a:endParaRPr lang="en-US" sz="3300" b="0" i="0" dirty="0">
              <a:solidFill>
                <a:srgbClr val="000000"/>
              </a:solidFill>
              <a:effectLst/>
              <a:latin typeface="Arial Nova" panose="020B0504020202020204" pitchFamily="34" charset="0"/>
            </a:endParaRPr>
          </a:p>
          <a:p>
            <a:pPr marL="0" indent="0" algn="l">
              <a:buNone/>
            </a:pPr>
            <a:r>
              <a:rPr lang="en-US" sz="3300" b="0" i="0" dirty="0">
                <a:solidFill>
                  <a:srgbClr val="000000"/>
                </a:solidFill>
                <a:effectLst/>
                <a:latin typeface="Arial Nova" panose="020B0504020202020204" pitchFamily="34" charset="0"/>
              </a:rPr>
              <a:t>Indentation is for enemy skulls, not code.</a:t>
            </a:r>
            <a:br>
              <a:rPr lang="en-US" sz="3300" b="0" i="0" dirty="0">
                <a:solidFill>
                  <a:srgbClr val="000000"/>
                </a:solidFill>
                <a:effectLst/>
                <a:latin typeface="Arial Nova" panose="020B0504020202020204" pitchFamily="34" charset="0"/>
              </a:rPr>
            </a:br>
            <a:endParaRPr lang="en-US" sz="3300" b="0" i="0" dirty="0">
              <a:solidFill>
                <a:srgbClr val="000000"/>
              </a:solidFill>
              <a:effectLst/>
              <a:latin typeface="Arial Nova" panose="020B0504020202020204" pitchFamily="34" charset="0"/>
            </a:endParaRPr>
          </a:p>
          <a:p>
            <a:pPr marL="0" indent="0" algn="l">
              <a:buNone/>
            </a:pPr>
            <a:r>
              <a:rPr lang="en-US" sz="3300" b="1" i="0" dirty="0">
                <a:solidFill>
                  <a:srgbClr val="000000"/>
                </a:solidFill>
                <a:effectLst/>
                <a:latin typeface="Arial Nova" panose="020B0504020202020204" pitchFamily="34" charset="0"/>
              </a:rPr>
              <a:t>Klingons do not "release" software</a:t>
            </a:r>
            <a:r>
              <a:rPr lang="en-US" sz="3300" b="0" i="0" dirty="0">
                <a:solidFill>
                  <a:srgbClr val="000000"/>
                </a:solidFill>
                <a:effectLst/>
                <a:latin typeface="Arial Nova" panose="020B0504020202020204" pitchFamily="34" charset="0"/>
              </a:rPr>
              <a:t>. Klingon software escapes, leaving a bloody trail of design engineers and quality assurance people in its path.</a:t>
            </a:r>
            <a:br>
              <a:rPr lang="en-US" sz="3300" b="0" i="0" dirty="0">
                <a:solidFill>
                  <a:srgbClr val="000000"/>
                </a:solidFill>
                <a:effectLst/>
                <a:latin typeface="Arial Nova" panose="020B0504020202020204" pitchFamily="34" charset="0"/>
              </a:rPr>
            </a:br>
            <a:endParaRPr lang="en-US" sz="3300" b="0" i="0" dirty="0">
              <a:solidFill>
                <a:srgbClr val="000000"/>
              </a:solidFill>
              <a:effectLst/>
              <a:latin typeface="Arial Nova" panose="020B0504020202020204" pitchFamily="34" charset="0"/>
            </a:endParaRPr>
          </a:p>
          <a:p>
            <a:pPr marL="0" indent="0" algn="l">
              <a:buNone/>
            </a:pPr>
            <a:r>
              <a:rPr lang="en-US" sz="3300" b="1" i="0" dirty="0">
                <a:solidFill>
                  <a:srgbClr val="000000"/>
                </a:solidFill>
                <a:effectLst/>
                <a:latin typeface="Arial Nova" panose="020B0504020202020204" pitchFamily="34" charset="0"/>
              </a:rPr>
              <a:t>Klingon function calls have no parameters. They have arguments! And they always win them.</a:t>
            </a:r>
            <a:br>
              <a:rPr lang="en-US" sz="3300" b="0" i="0" dirty="0">
                <a:solidFill>
                  <a:srgbClr val="000000"/>
                </a:solidFill>
                <a:effectLst/>
                <a:latin typeface="Arial Nova" panose="020B0504020202020204" pitchFamily="34" charset="0"/>
              </a:rPr>
            </a:br>
            <a:endParaRPr lang="en-US" sz="3300" b="0" i="0" dirty="0">
              <a:solidFill>
                <a:srgbClr val="000000"/>
              </a:solidFill>
              <a:effectLst/>
              <a:latin typeface="Arial Nova" panose="020B0504020202020204" pitchFamily="34" charset="0"/>
            </a:endParaRPr>
          </a:p>
          <a:p>
            <a:pPr marL="0" indent="0" algn="l">
              <a:buNone/>
            </a:pPr>
            <a:r>
              <a:rPr lang="en-US" sz="3300" b="0" i="0" dirty="0">
                <a:solidFill>
                  <a:srgbClr val="000000"/>
                </a:solidFill>
                <a:effectLst/>
                <a:latin typeface="Arial Nova" panose="020B0504020202020204" pitchFamily="34" charset="0"/>
              </a:rPr>
              <a:t>Klingons do not debug. </a:t>
            </a:r>
            <a:r>
              <a:rPr lang="en-US" sz="3300" b="1" i="0" dirty="0">
                <a:solidFill>
                  <a:srgbClr val="000000"/>
                </a:solidFill>
                <a:effectLst/>
                <a:latin typeface="Arial Nova" panose="020B0504020202020204" pitchFamily="34" charset="0"/>
              </a:rPr>
              <a:t>Our software does not coddle the weak.</a:t>
            </a:r>
            <a:br>
              <a:rPr lang="en-US" sz="3300" b="0" i="0" dirty="0">
                <a:solidFill>
                  <a:srgbClr val="000000"/>
                </a:solidFill>
                <a:effectLst/>
                <a:latin typeface="Arial Nova" panose="020B0504020202020204" pitchFamily="34" charset="0"/>
              </a:rPr>
            </a:br>
            <a:endParaRPr lang="en-US" sz="3300" b="0" i="0" dirty="0">
              <a:solidFill>
                <a:srgbClr val="000000"/>
              </a:solidFill>
              <a:effectLst/>
              <a:latin typeface="Arial Nova" panose="020B0504020202020204" pitchFamily="34" charset="0"/>
            </a:endParaRPr>
          </a:p>
          <a:p>
            <a:pPr marL="0" indent="0" algn="l">
              <a:buNone/>
            </a:pPr>
            <a:r>
              <a:rPr lang="en-US" sz="3300" b="0" i="0" dirty="0">
                <a:solidFill>
                  <a:srgbClr val="000000"/>
                </a:solidFill>
                <a:effectLst/>
                <a:latin typeface="Arial Nova" panose="020B0504020202020204" pitchFamily="34" charset="0"/>
              </a:rPr>
              <a:t>Quality Assurance issues are best solved with a </a:t>
            </a:r>
            <a:r>
              <a:rPr lang="en-US" sz="3300" b="0" i="0" dirty="0" err="1">
                <a:solidFill>
                  <a:srgbClr val="000000"/>
                </a:solidFill>
                <a:effectLst/>
                <a:latin typeface="Arial Nova" panose="020B0504020202020204" pitchFamily="34" charset="0"/>
              </a:rPr>
              <a:t>Batleth</a:t>
            </a:r>
            <a:r>
              <a:rPr lang="en-US" sz="3300" b="0" i="0" dirty="0">
                <a:solidFill>
                  <a:srgbClr val="000000"/>
                </a:solidFill>
                <a:effectLst/>
                <a:latin typeface="Arial Nova" panose="020B0504020202020204" pitchFamily="34" charset="0"/>
              </a:rPr>
              <a:t>.</a:t>
            </a:r>
            <a:br>
              <a:rPr lang="en-US" sz="3300" b="0" i="0" dirty="0">
                <a:solidFill>
                  <a:srgbClr val="000000"/>
                </a:solidFill>
                <a:effectLst/>
                <a:latin typeface="Arial Nova" panose="020B0504020202020204" pitchFamily="34" charset="0"/>
              </a:rPr>
            </a:br>
            <a:endParaRPr lang="en-US" sz="3300" b="0" i="0" dirty="0">
              <a:solidFill>
                <a:srgbClr val="000000"/>
              </a:solidFill>
              <a:effectLst/>
              <a:latin typeface="Arial Nova" panose="020B0504020202020204" pitchFamily="34" charset="0"/>
            </a:endParaRPr>
          </a:p>
          <a:p>
            <a:pPr marL="0" indent="0" algn="l">
              <a:buNone/>
            </a:pPr>
            <a:r>
              <a:rPr lang="en-US" sz="3300" b="0" i="0" dirty="0">
                <a:solidFill>
                  <a:srgbClr val="000000"/>
                </a:solidFill>
                <a:effectLst/>
                <a:latin typeface="Arial Nova" panose="020B0504020202020204" pitchFamily="34" charset="0"/>
              </a:rPr>
              <a:t>A true Klingon warrior does not comment his code.</a:t>
            </a:r>
            <a:br>
              <a:rPr lang="en-US" sz="3300" b="0" i="0" dirty="0">
                <a:solidFill>
                  <a:srgbClr val="000000"/>
                </a:solidFill>
                <a:effectLst/>
                <a:latin typeface="Arial Nova" panose="020B0504020202020204" pitchFamily="34" charset="0"/>
              </a:rPr>
            </a:br>
            <a:endParaRPr lang="en-US" sz="3300" b="0" i="0" dirty="0">
              <a:solidFill>
                <a:srgbClr val="000000"/>
              </a:solidFill>
              <a:effectLst/>
              <a:latin typeface="Arial Nova" panose="020B0504020202020204" pitchFamily="34" charset="0"/>
            </a:endParaRPr>
          </a:p>
          <a:p>
            <a:pPr marL="0" indent="0" algn="l">
              <a:buNone/>
            </a:pPr>
            <a:r>
              <a:rPr lang="en-US" sz="3300" b="1" i="0" dirty="0">
                <a:solidFill>
                  <a:srgbClr val="000000"/>
                </a:solidFill>
                <a:effectLst/>
                <a:latin typeface="Arial Nova" panose="020B0504020202020204" pitchFamily="34" charset="0"/>
              </a:rPr>
              <a:t>Our users shall know fear and cower before our software</a:t>
            </a:r>
            <a:r>
              <a:rPr lang="en-US" sz="3300" b="0" i="0" dirty="0">
                <a:solidFill>
                  <a:srgbClr val="000000"/>
                </a:solidFill>
                <a:effectLst/>
                <a:latin typeface="Arial Nova" panose="020B0504020202020204" pitchFamily="34" charset="0"/>
              </a:rPr>
              <a:t>! Ship it! Ship it and let them flee like the dogs they are!</a:t>
            </a:r>
          </a:p>
        </p:txBody>
      </p:sp>
      <p:sp>
        <p:nvSpPr>
          <p:cNvPr id="4" name="TextBox 3">
            <a:extLst>
              <a:ext uri="{FF2B5EF4-FFF2-40B4-BE49-F238E27FC236}">
                <a16:creationId xmlns:a16="http://schemas.microsoft.com/office/drawing/2014/main" id="{F09C6AB8-89FC-A602-D0AA-241248AFAAC8}"/>
              </a:ext>
            </a:extLst>
          </p:cNvPr>
          <p:cNvSpPr txBox="1"/>
          <p:nvPr/>
        </p:nvSpPr>
        <p:spPr>
          <a:xfrm>
            <a:off x="536331" y="5767754"/>
            <a:ext cx="10506807" cy="369332"/>
          </a:xfrm>
          <a:prstGeom prst="rect">
            <a:avLst/>
          </a:prstGeom>
          <a:noFill/>
        </p:spPr>
        <p:txBody>
          <a:bodyPr wrap="square" rtlCol="0">
            <a:spAutoFit/>
          </a:bodyPr>
          <a:lstStyle/>
          <a:p>
            <a:r>
              <a:rPr lang="en-CA" dirty="0"/>
              <a:t>PFEQ: State your Favorite of the Klingon’s Rules for Programming</a:t>
            </a:r>
          </a:p>
        </p:txBody>
      </p:sp>
      <p:pic>
        <p:nvPicPr>
          <p:cNvPr id="1026" name="Picture 2" descr="Australian attraction to offer tours in Klingon language - CSMonitor.com">
            <a:extLst>
              <a:ext uri="{FF2B5EF4-FFF2-40B4-BE49-F238E27FC236}">
                <a16:creationId xmlns:a16="http://schemas.microsoft.com/office/drawing/2014/main" id="{3BAE57BB-EA8F-F790-53FC-5C1CAC382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5221" y="930886"/>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15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D51-8057-C94C-46E4-01E87F14A8F0}"/>
              </a:ext>
            </a:extLst>
          </p:cNvPr>
          <p:cNvSpPr>
            <a:spLocks noGrp="1"/>
          </p:cNvSpPr>
          <p:nvPr>
            <p:ph type="title"/>
          </p:nvPr>
        </p:nvSpPr>
        <p:spPr>
          <a:xfrm>
            <a:off x="838200" y="278911"/>
            <a:ext cx="9689123" cy="804252"/>
          </a:xfrm>
          <a:solidFill>
            <a:schemeClr val="accent4"/>
          </a:solidFill>
        </p:spPr>
        <p:txBody>
          <a:bodyPr/>
          <a:lstStyle/>
          <a:p>
            <a:r>
              <a:rPr lang="en-CA" dirty="0"/>
              <a:t>SOLID Principles:</a:t>
            </a:r>
          </a:p>
        </p:txBody>
      </p:sp>
      <p:sp>
        <p:nvSpPr>
          <p:cNvPr id="3" name="Content Placeholder 2">
            <a:extLst>
              <a:ext uri="{FF2B5EF4-FFF2-40B4-BE49-F238E27FC236}">
                <a16:creationId xmlns:a16="http://schemas.microsoft.com/office/drawing/2014/main" id="{DC6A322A-86A8-7FC0-FE03-2E98D1BA48A7}"/>
              </a:ext>
            </a:extLst>
          </p:cNvPr>
          <p:cNvSpPr>
            <a:spLocks noGrp="1"/>
          </p:cNvSpPr>
          <p:nvPr>
            <p:ph idx="1"/>
          </p:nvPr>
        </p:nvSpPr>
        <p:spPr>
          <a:xfrm>
            <a:off x="838200" y="1213336"/>
            <a:ext cx="4481146" cy="4963625"/>
          </a:xfrm>
          <a:solidFill>
            <a:schemeClr val="bg2">
              <a:lumMod val="90000"/>
            </a:schemeClr>
          </a:solidFill>
        </p:spPr>
        <p:txBody>
          <a:bodyPr/>
          <a:lstStyle/>
          <a:p>
            <a:pPr marL="0" indent="0">
              <a:buNone/>
            </a:pPr>
            <a:r>
              <a:rPr lang="en-CA" dirty="0"/>
              <a:t>High Cohesion:</a:t>
            </a:r>
          </a:p>
          <a:p>
            <a:pPr marL="0" indent="0">
              <a:buNone/>
            </a:pPr>
            <a:r>
              <a:rPr lang="en-CA" dirty="0"/>
              <a:t>A class can have 2 kinds of attributes:</a:t>
            </a:r>
          </a:p>
          <a:p>
            <a:pPr marL="0" indent="0">
              <a:buNone/>
            </a:pPr>
            <a:r>
              <a:rPr lang="en-CA" dirty="0"/>
              <a:t>Data Fields</a:t>
            </a:r>
          </a:p>
          <a:p>
            <a:pPr marL="0" indent="0">
              <a:buNone/>
            </a:pPr>
            <a:r>
              <a:rPr lang="en-CA" dirty="0"/>
              <a:t>Methods</a:t>
            </a:r>
          </a:p>
          <a:p>
            <a:pPr marL="0" indent="0">
              <a:buNone/>
            </a:pPr>
            <a:r>
              <a:rPr lang="en-CA" dirty="0"/>
              <a:t>High cohesion: One class delivers 1 Use Case (one business process)</a:t>
            </a:r>
          </a:p>
          <a:p>
            <a:pPr marL="0" indent="0">
              <a:buNone/>
            </a:pPr>
            <a:endParaRPr lang="en-CA" dirty="0"/>
          </a:p>
        </p:txBody>
      </p:sp>
      <p:sp>
        <p:nvSpPr>
          <p:cNvPr id="4" name="Content Placeholder 2">
            <a:extLst>
              <a:ext uri="{FF2B5EF4-FFF2-40B4-BE49-F238E27FC236}">
                <a16:creationId xmlns:a16="http://schemas.microsoft.com/office/drawing/2014/main" id="{593EC984-C1B2-3D3C-FB1E-23AC4526EC1D}"/>
              </a:ext>
            </a:extLst>
          </p:cNvPr>
          <p:cNvSpPr txBox="1">
            <a:spLocks/>
          </p:cNvSpPr>
          <p:nvPr/>
        </p:nvSpPr>
        <p:spPr>
          <a:xfrm>
            <a:off x="5638800" y="1213336"/>
            <a:ext cx="4888523" cy="4963625"/>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Low or Loose Coupling:</a:t>
            </a:r>
          </a:p>
          <a:p>
            <a:pPr marL="0" indent="0">
              <a:buFont typeface="Arial" panose="020B0604020202020204" pitchFamily="34" charset="0"/>
              <a:buNone/>
            </a:pPr>
            <a:r>
              <a:rPr lang="en-CA" dirty="0"/>
              <a:t>Classes should exhibit strong encapsulation</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Therefore, the class's ‘services’ which are the methods, can be invoked to get that return value without having to change the implementation details of the class.</a:t>
            </a:r>
          </a:p>
          <a:p>
            <a:pPr marL="0" indent="0">
              <a:buNone/>
            </a:pPr>
            <a:r>
              <a:rPr lang="en-CA" sz="1800" b="1" dirty="0">
                <a:solidFill>
                  <a:srgbClr val="000000"/>
                </a:solidFill>
                <a:effectLst/>
                <a:latin typeface="Rockwell Nova" panose="02060503020205020403" pitchFamily="18" charset="0"/>
                <a:ea typeface="Times New Roman" panose="02020603050405020304" pitchFamily="18" charset="0"/>
                <a:cs typeface="Times New Roman" panose="02020603050405020304" pitchFamily="18" charset="0"/>
              </a:rPr>
              <a:t>Loose Coupling = Tight “separation” or Tight Partitioning.</a:t>
            </a:r>
            <a:endParaRPr lang="en-CA" sz="1800" b="1" dirty="0">
              <a:effectLst/>
              <a:latin typeface="Rockwell Nova" panose="020605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7644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4F81-55A7-4A84-9C80-7F9B10DBC4E3}"/>
              </a:ext>
            </a:extLst>
          </p:cNvPr>
          <p:cNvSpPr>
            <a:spLocks noGrp="1"/>
          </p:cNvSpPr>
          <p:nvPr>
            <p:ph type="title"/>
          </p:nvPr>
        </p:nvSpPr>
        <p:spPr>
          <a:xfrm>
            <a:off x="13251" y="-18817"/>
            <a:ext cx="4767467" cy="907656"/>
          </a:xfrm>
          <a:solidFill>
            <a:schemeClr val="accent5">
              <a:lumMod val="40000"/>
              <a:lumOff val="60000"/>
            </a:schemeClr>
          </a:solidFill>
        </p:spPr>
        <p:txBody>
          <a:bodyPr/>
          <a:lstStyle/>
          <a:p>
            <a:pPr algn="ctr"/>
            <a:r>
              <a:rPr lang="en-CA" dirty="0"/>
              <a:t>Agile</a:t>
            </a:r>
          </a:p>
        </p:txBody>
      </p:sp>
      <p:sp>
        <p:nvSpPr>
          <p:cNvPr id="3" name="Content Placeholder 2">
            <a:extLst>
              <a:ext uri="{FF2B5EF4-FFF2-40B4-BE49-F238E27FC236}">
                <a16:creationId xmlns:a16="http://schemas.microsoft.com/office/drawing/2014/main" id="{1FBAAA83-EA0B-401E-B92C-9BB900BD657D}"/>
              </a:ext>
            </a:extLst>
          </p:cNvPr>
          <p:cNvSpPr>
            <a:spLocks noGrp="1"/>
          </p:cNvSpPr>
          <p:nvPr>
            <p:ph idx="1"/>
          </p:nvPr>
        </p:nvSpPr>
        <p:spPr>
          <a:xfrm>
            <a:off x="-9935" y="1111239"/>
            <a:ext cx="4767468" cy="2232036"/>
          </a:xfrm>
          <a:solidFill>
            <a:schemeClr val="bg2"/>
          </a:solidFill>
        </p:spPr>
        <p:txBody>
          <a:bodyPr/>
          <a:lstStyle/>
          <a:p>
            <a:r>
              <a:rPr lang="en-CA" sz="2000" dirty="0">
                <a:latin typeface="Arial Nova" panose="020B0504020202020204" pitchFamily="34" charset="0"/>
              </a:rPr>
              <a:t>Agile is a Software </a:t>
            </a:r>
            <a:r>
              <a:rPr lang="en-CA" sz="2000" b="1" dirty="0">
                <a:latin typeface="Arial Nova" panose="020B0504020202020204" pitchFamily="34" charset="0"/>
              </a:rPr>
              <a:t>Engineering</a:t>
            </a:r>
            <a:r>
              <a:rPr lang="en-CA" sz="2000" dirty="0">
                <a:latin typeface="Arial Nova" panose="020B0504020202020204" pitchFamily="34" charset="0"/>
              </a:rPr>
              <a:t> Methodology:</a:t>
            </a:r>
          </a:p>
          <a:p>
            <a:r>
              <a:rPr lang="en-CA" sz="2000" dirty="0">
                <a:latin typeface="Arial Nova" panose="020B0504020202020204" pitchFamily="34" charset="0"/>
              </a:rPr>
              <a:t>Means: our input is: Use Cases</a:t>
            </a:r>
          </a:p>
          <a:p>
            <a:r>
              <a:rPr lang="en-CA" sz="2000" dirty="0">
                <a:latin typeface="Arial Nova" panose="020B0504020202020204" pitchFamily="34" charset="0"/>
              </a:rPr>
              <a:t>Workflow: turn Use Cases into UML := Forward Generate Java Code from the UML Diagram</a:t>
            </a:r>
          </a:p>
          <a:p>
            <a:endParaRPr lang="en-CA" dirty="0"/>
          </a:p>
        </p:txBody>
      </p:sp>
      <p:sp>
        <p:nvSpPr>
          <p:cNvPr id="4" name="Title 1">
            <a:extLst>
              <a:ext uri="{FF2B5EF4-FFF2-40B4-BE49-F238E27FC236}">
                <a16:creationId xmlns:a16="http://schemas.microsoft.com/office/drawing/2014/main" id="{D190B0CE-607C-466F-B7B4-43EE7CF1E0F4}"/>
              </a:ext>
            </a:extLst>
          </p:cNvPr>
          <p:cNvSpPr txBox="1">
            <a:spLocks/>
          </p:cNvSpPr>
          <p:nvPr/>
        </p:nvSpPr>
        <p:spPr>
          <a:xfrm>
            <a:off x="4803904" y="-28111"/>
            <a:ext cx="6997570" cy="916949"/>
          </a:xfrm>
          <a:prstGeom prst="rect">
            <a:avLst/>
          </a:prstGeom>
          <a:solidFill>
            <a:schemeClr val="accent4">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CA" sz="4400" b="0" i="0" u="none" strike="noStrike" kern="1200" cap="none" spc="0" normalizeH="0" baseline="0" noProof="0" dirty="0">
                <a:ln>
                  <a:noFill/>
                </a:ln>
                <a:solidFill>
                  <a:prstClr val="black"/>
                </a:solidFill>
                <a:effectLst/>
                <a:uLnTx/>
                <a:uFillTx/>
                <a:latin typeface="Calibri Light" panose="020F0302020204030204"/>
                <a:ea typeface="+mj-ea"/>
                <a:cs typeface="+mj-cs"/>
              </a:rPr>
              <a:t>Unified Process</a:t>
            </a:r>
          </a:p>
        </p:txBody>
      </p:sp>
      <p:sp>
        <p:nvSpPr>
          <p:cNvPr id="6" name="Content Placeholder 2">
            <a:extLst>
              <a:ext uri="{FF2B5EF4-FFF2-40B4-BE49-F238E27FC236}">
                <a16:creationId xmlns:a16="http://schemas.microsoft.com/office/drawing/2014/main" id="{CDF5EC74-B1AF-4B1B-B57E-6CB53FCC6B7F}"/>
              </a:ext>
            </a:extLst>
          </p:cNvPr>
          <p:cNvSpPr txBox="1">
            <a:spLocks/>
          </p:cNvSpPr>
          <p:nvPr/>
        </p:nvSpPr>
        <p:spPr>
          <a:xfrm>
            <a:off x="4803903" y="1057804"/>
            <a:ext cx="6997571" cy="2285471"/>
          </a:xfrm>
          <a:prstGeom prst="rect">
            <a:avLst/>
          </a:prstGeom>
          <a:solidFill>
            <a:schemeClr val="accent2">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0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rPr>
              <a:t>Unified Process =</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CA" sz="20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rPr>
              <a:t>SDLC Methodology PLUS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CA" sz="20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rPr>
              <a:t>Project Management methodology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0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rPr>
              <a:t>Start by gather user requirements: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0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rPr>
              <a:t>UC =&gt; UML =&gt; Java Code =&gt; TM, which is the basis of how we generate test cases.</a:t>
            </a:r>
          </a:p>
        </p:txBody>
      </p:sp>
      <p:sp>
        <p:nvSpPr>
          <p:cNvPr id="7" name="Rectangle 6">
            <a:extLst>
              <a:ext uri="{FF2B5EF4-FFF2-40B4-BE49-F238E27FC236}">
                <a16:creationId xmlns:a16="http://schemas.microsoft.com/office/drawing/2014/main" id="{7E42C43D-100B-4216-8E2B-ECF256EA9213}"/>
              </a:ext>
            </a:extLst>
          </p:cNvPr>
          <p:cNvSpPr/>
          <p:nvPr/>
        </p:nvSpPr>
        <p:spPr>
          <a:xfrm>
            <a:off x="36437" y="888839"/>
            <a:ext cx="4744281" cy="168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3D811A1-6CBC-4849-B20F-950BE4613478}"/>
              </a:ext>
            </a:extLst>
          </p:cNvPr>
          <p:cNvSpPr/>
          <p:nvPr/>
        </p:nvSpPr>
        <p:spPr>
          <a:xfrm>
            <a:off x="4803904" y="888838"/>
            <a:ext cx="6997570" cy="168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50FE3C1-8F78-6A57-C5C6-5A0197C563E5}"/>
              </a:ext>
            </a:extLst>
          </p:cNvPr>
          <p:cNvSpPr txBox="1"/>
          <p:nvPr/>
        </p:nvSpPr>
        <p:spPr>
          <a:xfrm>
            <a:off x="36437" y="3392518"/>
            <a:ext cx="11765037" cy="1061829"/>
          </a:xfrm>
          <a:prstGeom prst="rect">
            <a:avLst/>
          </a:prstGeom>
          <a:blipFill>
            <a:blip r:embed="rId2"/>
            <a:tile tx="0" ty="0" sx="100000" sy="100000" flip="none" algn="tl"/>
          </a:bli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Unified Process is a software development lifecycle methodology which means it is also a project management methodology. The software crisis arose because we tried to treat developing software projects the same as developing construction projects.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black"/>
                </a:solidFill>
                <a:effectLst/>
                <a:highlight>
                  <a:srgbClr val="FFFF00"/>
                </a:highlight>
                <a:uLnTx/>
                <a:uFillTx/>
                <a:latin typeface="Arial Nova" panose="020B0504020202020204" pitchFamily="34" charset="0"/>
                <a:ea typeface="+mn-ea"/>
                <a:cs typeface="+mn-cs"/>
              </a:rPr>
              <a:t>(Class discussion question: can you name the four things which are different between developing a construction project and developing the software project. this will come back to you later as a test question!)</a:t>
            </a:r>
          </a:p>
        </p:txBody>
      </p:sp>
      <p:sp>
        <p:nvSpPr>
          <p:cNvPr id="10" name="TextBox 9">
            <a:extLst>
              <a:ext uri="{FF2B5EF4-FFF2-40B4-BE49-F238E27FC236}">
                <a16:creationId xmlns:a16="http://schemas.microsoft.com/office/drawing/2014/main" id="{FAC21018-3BF8-02C0-250E-72B194E9E990}"/>
              </a:ext>
            </a:extLst>
          </p:cNvPr>
          <p:cNvSpPr txBox="1"/>
          <p:nvPr/>
        </p:nvSpPr>
        <p:spPr>
          <a:xfrm>
            <a:off x="36437" y="4503590"/>
            <a:ext cx="11765037" cy="2031325"/>
          </a:xfrm>
          <a:prstGeom prst="rect">
            <a:avLst/>
          </a:prstGeom>
          <a:solidFill>
            <a:schemeClr val="accent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Think about Unified Process as a special kind of a box into which we put the agile software engineering methodology. agile informs us as to how to convert requirements into a structured formulation called UML diagrams which we can then forward generate Java objects and database schema from. but there is more stuff you need besides just generating code and database schema. you need all the project management aspects: risk resource time and cost control documents, project charter and statement of work, and the magical work breakdown structure which is our bridge between our project plan and our software development plan. these are all the secret ingredients which Unified Process brings to the table which is more than what Agile does. </a:t>
            </a:r>
          </a:p>
        </p:txBody>
      </p:sp>
    </p:spTree>
    <p:extLst>
      <p:ext uri="{BB962C8B-B14F-4D97-AF65-F5344CB8AC3E}">
        <p14:creationId xmlns:p14="http://schemas.microsoft.com/office/powerpoint/2010/main" val="2280382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695EB-0FA3-4896-9998-C547756A9D0D}"/>
              </a:ext>
            </a:extLst>
          </p:cNvPr>
          <p:cNvSpPr>
            <a:spLocks noGrp="1"/>
          </p:cNvSpPr>
          <p:nvPr>
            <p:ph type="title"/>
          </p:nvPr>
        </p:nvSpPr>
        <p:spPr>
          <a:xfrm>
            <a:off x="838200" y="112576"/>
            <a:ext cx="10515600" cy="697321"/>
          </a:xfrm>
          <a:solidFill>
            <a:schemeClr val="tx2">
              <a:lumMod val="20000"/>
              <a:lumOff val="80000"/>
            </a:schemeClr>
          </a:solidFill>
        </p:spPr>
        <p:txBody>
          <a:bodyPr/>
          <a:lstStyle/>
          <a:p>
            <a:r>
              <a:rPr lang="en-CA" dirty="0"/>
              <a:t>Agile and Unified Process</a:t>
            </a:r>
          </a:p>
        </p:txBody>
      </p:sp>
      <p:sp>
        <p:nvSpPr>
          <p:cNvPr id="4" name="Oval 3">
            <a:extLst>
              <a:ext uri="{FF2B5EF4-FFF2-40B4-BE49-F238E27FC236}">
                <a16:creationId xmlns:a16="http://schemas.microsoft.com/office/drawing/2014/main" id="{664ACE5B-D64F-4C56-B947-BB134BCC7E34}"/>
              </a:ext>
            </a:extLst>
          </p:cNvPr>
          <p:cNvSpPr/>
          <p:nvPr/>
        </p:nvSpPr>
        <p:spPr>
          <a:xfrm>
            <a:off x="838200" y="1706880"/>
            <a:ext cx="3925389" cy="37359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Project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PMI BOK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(CAPM EXAM):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Controlling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Costs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Risks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Resources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Schedules</a:t>
            </a:r>
          </a:p>
        </p:txBody>
      </p:sp>
      <p:sp>
        <p:nvSpPr>
          <p:cNvPr id="5" name="Oval 4">
            <a:extLst>
              <a:ext uri="{FF2B5EF4-FFF2-40B4-BE49-F238E27FC236}">
                <a16:creationId xmlns:a16="http://schemas.microsoft.com/office/drawing/2014/main" id="{02FDC36A-1E15-45AE-94F5-950957B9534D}"/>
              </a:ext>
            </a:extLst>
          </p:cNvPr>
          <p:cNvSpPr/>
          <p:nvPr/>
        </p:nvSpPr>
        <p:spPr>
          <a:xfrm>
            <a:off x="7428411" y="1706879"/>
            <a:ext cx="3925389" cy="3735977"/>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Software Engineering: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AGILE BEST PRACTICES GUIDE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Practices for writing quality 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Endpoint: Traceability Matrix</a:t>
            </a:r>
          </a:p>
        </p:txBody>
      </p:sp>
      <p:sp>
        <p:nvSpPr>
          <p:cNvPr id="7" name="TextBox 6">
            <a:extLst>
              <a:ext uri="{FF2B5EF4-FFF2-40B4-BE49-F238E27FC236}">
                <a16:creationId xmlns:a16="http://schemas.microsoft.com/office/drawing/2014/main" id="{E9F6105B-8611-4D82-A7DE-3BE71D42737B}"/>
              </a:ext>
            </a:extLst>
          </p:cNvPr>
          <p:cNvSpPr txBox="1"/>
          <p:nvPr/>
        </p:nvSpPr>
        <p:spPr>
          <a:xfrm>
            <a:off x="7262948" y="5693507"/>
            <a:ext cx="4598125" cy="646331"/>
          </a:xfrm>
          <a:prstGeom prst="rect">
            <a:avLst/>
          </a:prstGeom>
          <a:solidFill>
            <a:srgbClr val="FFC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https://www.dropbox.com/sh/ua6yppm87wgklz0/AADfgAD8MRw-yfOQk-pFKMrRa?dl=0</a:t>
            </a:r>
          </a:p>
        </p:txBody>
      </p:sp>
    </p:spTree>
    <p:extLst>
      <p:ext uri="{BB962C8B-B14F-4D97-AF65-F5344CB8AC3E}">
        <p14:creationId xmlns:p14="http://schemas.microsoft.com/office/powerpoint/2010/main" val="2414964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D3704D-8552-4B4A-94ED-7CB79E9F2F40}"/>
              </a:ext>
            </a:extLst>
          </p:cNvPr>
          <p:cNvPicPr>
            <a:picLocks noChangeAspect="1"/>
          </p:cNvPicPr>
          <p:nvPr/>
        </p:nvPicPr>
        <p:blipFill>
          <a:blip r:embed="rId2"/>
          <a:stretch>
            <a:fillRect/>
          </a:stretch>
        </p:blipFill>
        <p:spPr>
          <a:xfrm>
            <a:off x="363500" y="263952"/>
            <a:ext cx="11137201" cy="6149110"/>
          </a:xfrm>
          <a:prstGeom prst="rect">
            <a:avLst/>
          </a:prstGeom>
        </p:spPr>
      </p:pic>
    </p:spTree>
    <p:extLst>
      <p:ext uri="{BB962C8B-B14F-4D97-AF65-F5344CB8AC3E}">
        <p14:creationId xmlns:p14="http://schemas.microsoft.com/office/powerpoint/2010/main" val="2721310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20730-32EA-4672-B424-3285708ED2D8}"/>
              </a:ext>
            </a:extLst>
          </p:cNvPr>
          <p:cNvSpPr>
            <a:spLocks noGrp="1"/>
          </p:cNvSpPr>
          <p:nvPr>
            <p:ph type="title"/>
          </p:nvPr>
        </p:nvSpPr>
        <p:spPr>
          <a:xfrm>
            <a:off x="838200" y="365126"/>
            <a:ext cx="10515600" cy="677612"/>
          </a:xfrm>
          <a:solidFill>
            <a:schemeClr val="accent2">
              <a:lumMod val="20000"/>
              <a:lumOff val="80000"/>
            </a:schemeClr>
          </a:solidFill>
        </p:spPr>
        <p:txBody>
          <a:bodyPr>
            <a:normAutofit/>
          </a:bodyPr>
          <a:lstStyle/>
          <a:p>
            <a:r>
              <a:rPr lang="en-CA" sz="3200" dirty="0">
                <a:latin typeface="Abadi" panose="020B0604020104020204" pitchFamily="34" charset="0"/>
              </a:rPr>
              <a:t>CAREER PROGRESSION PATH FOR THE IT PROFESSIONAL</a:t>
            </a:r>
          </a:p>
        </p:txBody>
      </p:sp>
      <p:sp>
        <p:nvSpPr>
          <p:cNvPr id="3" name="Content Placeholder 2">
            <a:extLst>
              <a:ext uri="{FF2B5EF4-FFF2-40B4-BE49-F238E27FC236}">
                <a16:creationId xmlns:a16="http://schemas.microsoft.com/office/drawing/2014/main" id="{1F25F602-C088-4848-8FCD-C0E957C0F3B4}"/>
              </a:ext>
            </a:extLst>
          </p:cNvPr>
          <p:cNvSpPr>
            <a:spLocks noGrp="1"/>
          </p:cNvSpPr>
          <p:nvPr>
            <p:ph idx="1"/>
          </p:nvPr>
        </p:nvSpPr>
        <p:spPr>
          <a:xfrm>
            <a:off x="838200" y="1138988"/>
            <a:ext cx="10515600" cy="5566611"/>
          </a:xfrm>
        </p:spPr>
        <p:txBody>
          <a:bodyPr>
            <a:normAutofit lnSpcReduction="10000"/>
          </a:bodyPr>
          <a:lstStyle/>
          <a:p>
            <a:pPr marL="514350" indent="-514350">
              <a:lnSpc>
                <a:spcPct val="150000"/>
              </a:lnSpc>
              <a:buFont typeface="+mj-lt"/>
              <a:buAutoNum type="arabicPeriod"/>
            </a:pPr>
            <a:r>
              <a:rPr lang="en-CA" sz="2000" dirty="0"/>
              <a:t>START AS JUNIOR PROGRAMMER / ANALYST:  IN THIS ROLE THE PROGRAM TEAM LEADER GIVES YOU A LITTLE PROBLEM TO SOLVE AND YOU WRITE CODE TO SOLVE IT</a:t>
            </a:r>
          </a:p>
          <a:p>
            <a:pPr marL="514350" indent="-514350">
              <a:lnSpc>
                <a:spcPct val="150000"/>
              </a:lnSpc>
              <a:buFont typeface="+mj-lt"/>
              <a:buAutoNum type="arabicPeriod"/>
            </a:pPr>
            <a:r>
              <a:rPr lang="en-CA" sz="2000" dirty="0"/>
              <a:t>AFTER A YEAR: YOU WILL PROMOTED TO SENIOR PROGRAMMER ANALYST</a:t>
            </a:r>
          </a:p>
          <a:p>
            <a:pPr marL="514350" indent="-514350">
              <a:lnSpc>
                <a:spcPct val="150000"/>
              </a:lnSpc>
              <a:buFont typeface="+mj-lt"/>
              <a:buAutoNum type="arabicPeriod"/>
            </a:pPr>
            <a:r>
              <a:rPr lang="en-CA" sz="2000" dirty="0"/>
              <a:t>IN A COUPLE OF YEARS (ONCE YOU KNOW THE PRODUCT AND THE CODE AND THE PROBLEMS OF THE CUSTOMER OR BUSINESS DOMAIN): YOU WILL BE PROMOTED TO TEAM LEADER</a:t>
            </a:r>
          </a:p>
          <a:p>
            <a:pPr marL="514350" indent="-514350">
              <a:lnSpc>
                <a:spcPct val="150000"/>
              </a:lnSpc>
              <a:buFont typeface="+mj-lt"/>
              <a:buAutoNum type="arabicPeriod"/>
            </a:pPr>
            <a:r>
              <a:rPr lang="en-CA" sz="2000" dirty="0"/>
              <a:t>NEXT STEP IS TO BE AN </a:t>
            </a:r>
            <a:r>
              <a:rPr lang="en-CA" sz="2000" dirty="0">
                <a:highlight>
                  <a:srgbClr val="FFFF00"/>
                </a:highlight>
              </a:rPr>
              <a:t>INFORMATION ARCHITECT</a:t>
            </a:r>
            <a:r>
              <a:rPr lang="en-CA" sz="2000" dirty="0"/>
              <a:t>: CODE + INFRASTRUCTURE (= PRODUCT +THE BUSINESS DOMAIN)</a:t>
            </a:r>
          </a:p>
          <a:p>
            <a:pPr marL="514350" indent="-514350">
              <a:lnSpc>
                <a:spcPct val="150000"/>
              </a:lnSpc>
              <a:buFont typeface="+mj-lt"/>
              <a:buAutoNum type="arabicPeriod"/>
            </a:pPr>
            <a:r>
              <a:rPr lang="en-CA" sz="2000" dirty="0">
                <a:highlight>
                  <a:srgbClr val="FFFF00"/>
                </a:highlight>
              </a:rPr>
              <a:t>SENIOR MANAGER // PROGRAM PROJECT MANAGER</a:t>
            </a:r>
          </a:p>
          <a:p>
            <a:pPr marL="514350" indent="-514350">
              <a:lnSpc>
                <a:spcPct val="150000"/>
              </a:lnSpc>
              <a:buFont typeface="+mj-lt"/>
              <a:buAutoNum type="arabicPeriod"/>
            </a:pPr>
            <a:r>
              <a:rPr lang="en-CA" sz="2000" dirty="0"/>
              <a:t>PROMOTED TO THE LEADERSHIP LEVEL, CHIEF INFORMATION OFFICIER</a:t>
            </a:r>
          </a:p>
          <a:p>
            <a:pPr marL="0" indent="0">
              <a:lnSpc>
                <a:spcPct val="150000"/>
              </a:lnSpc>
              <a:buNone/>
            </a:pPr>
            <a:r>
              <a:rPr lang="en-CA" sz="2000" dirty="0">
                <a:highlight>
                  <a:srgbClr val="00FFFF"/>
                </a:highlight>
              </a:rPr>
              <a:t>ITEMS 4 AND 5 ARE THE PROFESSIONALS WHO WOULD BE IN CHARGE OF DESIGNING THE BUSINESS RULES WHICH THE PRODUCT DELIVERS.</a:t>
            </a:r>
          </a:p>
          <a:p>
            <a:pPr marL="514350" indent="-514350">
              <a:buFont typeface="+mj-lt"/>
              <a:buAutoNum type="arabicPeriod"/>
            </a:pPr>
            <a:endParaRPr lang="en-CA" sz="2000" dirty="0"/>
          </a:p>
        </p:txBody>
      </p:sp>
    </p:spTree>
    <p:extLst>
      <p:ext uri="{BB962C8B-B14F-4D97-AF65-F5344CB8AC3E}">
        <p14:creationId xmlns:p14="http://schemas.microsoft.com/office/powerpoint/2010/main" val="2612242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A9ECC-F606-43AD-A80D-813E6BF23BDD}"/>
              </a:ext>
            </a:extLst>
          </p:cNvPr>
          <p:cNvSpPr>
            <a:spLocks noGrp="1"/>
          </p:cNvSpPr>
          <p:nvPr>
            <p:ph type="title"/>
          </p:nvPr>
        </p:nvSpPr>
        <p:spPr>
          <a:xfrm>
            <a:off x="838200" y="365125"/>
            <a:ext cx="10515600" cy="782031"/>
          </a:xfrm>
          <a:solidFill>
            <a:schemeClr val="accent1">
              <a:lumMod val="50000"/>
            </a:schemeClr>
          </a:solidFill>
        </p:spPr>
        <p:txBody>
          <a:bodyPr/>
          <a:lstStyle/>
          <a:p>
            <a:r>
              <a:rPr lang="en-CA" dirty="0">
                <a:solidFill>
                  <a:srgbClr val="FFFF00"/>
                </a:solidFill>
                <a:latin typeface="Abadi" panose="020B0604020104020204" pitchFamily="34" charset="0"/>
              </a:rPr>
              <a:t>Learning Resources</a:t>
            </a:r>
          </a:p>
        </p:txBody>
      </p:sp>
      <p:sp>
        <p:nvSpPr>
          <p:cNvPr id="3" name="Content Placeholder 2">
            <a:extLst>
              <a:ext uri="{FF2B5EF4-FFF2-40B4-BE49-F238E27FC236}">
                <a16:creationId xmlns:a16="http://schemas.microsoft.com/office/drawing/2014/main" id="{1A8B562F-0803-40F9-A91F-C78686CC7477}"/>
              </a:ext>
            </a:extLst>
          </p:cNvPr>
          <p:cNvSpPr>
            <a:spLocks noGrp="1"/>
          </p:cNvSpPr>
          <p:nvPr>
            <p:ph idx="1"/>
          </p:nvPr>
        </p:nvSpPr>
        <p:spPr>
          <a:xfrm>
            <a:off x="838200" y="1346662"/>
            <a:ext cx="10515600" cy="4830301"/>
          </a:xfrm>
        </p:spPr>
        <p:txBody>
          <a:bodyPr/>
          <a:lstStyle/>
          <a:p>
            <a:pPr marL="0" indent="0">
              <a:buNone/>
            </a:pPr>
            <a:r>
              <a:rPr lang="en-CA" dirty="0">
                <a:solidFill>
                  <a:srgbClr val="C00000"/>
                </a:solidFill>
              </a:rPr>
              <a:t>Resources and Learning Materials on UML and Unified Process</a:t>
            </a:r>
          </a:p>
          <a:p>
            <a:pPr marL="0" indent="0">
              <a:buNone/>
            </a:pPr>
            <a:r>
              <a:rPr lang="en-CA" sz="1600" dirty="0">
                <a:latin typeface="Abadi" panose="020B0604020104020204" pitchFamily="34" charset="0"/>
                <a:hlinkClick r:id="rId2"/>
              </a:rPr>
              <a:t>https://www.dropbox.com/sh/ua6yppm87wgklz0/AADfgAD8MRw-yfOQk-pFKMrRa?dl=0</a:t>
            </a:r>
            <a:r>
              <a:rPr lang="en-CA" sz="1600" dirty="0">
                <a:latin typeface="Abadi" panose="020B0604020104020204" pitchFamily="34" charset="0"/>
              </a:rPr>
              <a:t> </a:t>
            </a:r>
          </a:p>
          <a:p>
            <a:pPr marL="0" indent="0">
              <a:buNone/>
            </a:pPr>
            <a:endParaRPr lang="en-CA" sz="1600" dirty="0">
              <a:latin typeface="Abadi" panose="020B0604020104020204" pitchFamily="34" charset="0"/>
            </a:endParaRPr>
          </a:p>
          <a:p>
            <a:pPr marL="0" indent="0">
              <a:buNone/>
            </a:pPr>
            <a:r>
              <a:rPr lang="en-CA" sz="1600" dirty="0"/>
              <a:t>Annotated Course Outline: </a:t>
            </a:r>
          </a:p>
          <a:p>
            <a:pPr marL="0" indent="0">
              <a:buNone/>
            </a:pPr>
            <a:r>
              <a:rPr lang="en-CA" sz="1600" dirty="0">
                <a:hlinkClick r:id="rId3"/>
              </a:rPr>
              <a:t>https://www.dropbox.com/s/jp9fzzjek4x2y39/INFO-6103.docx?dl=0</a:t>
            </a:r>
            <a:endParaRPr lang="en-CA" sz="1600" dirty="0"/>
          </a:p>
          <a:p>
            <a:endParaRPr lang="en-CA" sz="1600" dirty="0">
              <a:latin typeface="Abadi" panose="020B0604020104020204" pitchFamily="34" charset="0"/>
            </a:endParaRPr>
          </a:p>
        </p:txBody>
      </p:sp>
    </p:spTree>
    <p:extLst>
      <p:ext uri="{BB962C8B-B14F-4D97-AF65-F5344CB8AC3E}">
        <p14:creationId xmlns:p14="http://schemas.microsoft.com/office/powerpoint/2010/main" val="305658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D22A-F5EE-84EB-AAC3-7206E3E12AAF}"/>
              </a:ext>
            </a:extLst>
          </p:cNvPr>
          <p:cNvSpPr>
            <a:spLocks noGrp="1"/>
          </p:cNvSpPr>
          <p:nvPr>
            <p:ph type="title"/>
          </p:nvPr>
        </p:nvSpPr>
        <p:spPr>
          <a:solidFill>
            <a:schemeClr val="accent3">
              <a:lumMod val="20000"/>
              <a:lumOff val="80000"/>
            </a:schemeClr>
          </a:solidFill>
        </p:spPr>
        <p:txBody>
          <a:bodyPr/>
          <a:lstStyle/>
          <a:p>
            <a:r>
              <a:rPr lang="en-CA" dirty="0"/>
              <a:t>Middleware is a set of translation protocols	</a:t>
            </a:r>
          </a:p>
        </p:txBody>
      </p:sp>
      <p:sp>
        <p:nvSpPr>
          <p:cNvPr id="3" name="Content Placeholder 2">
            <a:extLst>
              <a:ext uri="{FF2B5EF4-FFF2-40B4-BE49-F238E27FC236}">
                <a16:creationId xmlns:a16="http://schemas.microsoft.com/office/drawing/2014/main" id="{77DAB3DA-98F4-3AE4-7ADF-08B8491E92B1}"/>
              </a:ext>
            </a:extLst>
          </p:cNvPr>
          <p:cNvSpPr>
            <a:spLocks noGrp="1"/>
          </p:cNvSpPr>
          <p:nvPr>
            <p:ph idx="1"/>
          </p:nvPr>
        </p:nvSpPr>
        <p:spPr/>
        <p:txBody>
          <a:bodyPr/>
          <a:lstStyle/>
          <a:p>
            <a:r>
              <a:rPr lang="en-CA" dirty="0"/>
              <a:t>Which enable the connection of numerous, messed-up, heterogeneous IT systems:</a:t>
            </a:r>
          </a:p>
          <a:p>
            <a:r>
              <a:rPr lang="en-CA" dirty="0"/>
              <a:t>The things that may be different among all these systems may include:</a:t>
            </a:r>
          </a:p>
          <a:p>
            <a:pPr lvl="1"/>
            <a:r>
              <a:rPr lang="en-CA" dirty="0"/>
              <a:t>Hardware</a:t>
            </a:r>
          </a:p>
          <a:p>
            <a:pPr lvl="1"/>
            <a:r>
              <a:rPr lang="en-CA" dirty="0"/>
              <a:t>Data formats</a:t>
            </a:r>
          </a:p>
          <a:p>
            <a:pPr lvl="1"/>
            <a:r>
              <a:rPr lang="en-CA" dirty="0"/>
              <a:t>Network formats</a:t>
            </a:r>
          </a:p>
          <a:p>
            <a:pPr lvl="1"/>
            <a:r>
              <a:rPr lang="en-CA" dirty="0"/>
              <a:t>Application Programs</a:t>
            </a:r>
          </a:p>
        </p:txBody>
      </p:sp>
    </p:spTree>
    <p:extLst>
      <p:ext uri="{BB962C8B-B14F-4D97-AF65-F5344CB8AC3E}">
        <p14:creationId xmlns:p14="http://schemas.microsoft.com/office/powerpoint/2010/main" val="1418698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68BC-CE07-4EC6-989C-92DB3B19CAE7}"/>
              </a:ext>
            </a:extLst>
          </p:cNvPr>
          <p:cNvSpPr>
            <a:spLocks noGrp="1"/>
          </p:cNvSpPr>
          <p:nvPr>
            <p:ph type="title"/>
          </p:nvPr>
        </p:nvSpPr>
        <p:spPr>
          <a:xfrm>
            <a:off x="838200" y="365125"/>
            <a:ext cx="10515600" cy="690591"/>
          </a:xfrm>
          <a:solidFill>
            <a:schemeClr val="tx2">
              <a:lumMod val="20000"/>
              <a:lumOff val="80000"/>
            </a:schemeClr>
          </a:solidFill>
        </p:spPr>
        <p:txBody>
          <a:bodyPr>
            <a:normAutofit fontScale="90000"/>
          </a:bodyPr>
          <a:lstStyle/>
          <a:p>
            <a:r>
              <a:rPr lang="en-CA" dirty="0"/>
              <a:t>Learning Resources:</a:t>
            </a:r>
          </a:p>
        </p:txBody>
      </p:sp>
      <p:sp>
        <p:nvSpPr>
          <p:cNvPr id="3" name="Content Placeholder 2">
            <a:extLst>
              <a:ext uri="{FF2B5EF4-FFF2-40B4-BE49-F238E27FC236}">
                <a16:creationId xmlns:a16="http://schemas.microsoft.com/office/drawing/2014/main" id="{0115280E-03B4-4012-8DA8-60C125DB5014}"/>
              </a:ext>
            </a:extLst>
          </p:cNvPr>
          <p:cNvSpPr>
            <a:spLocks noGrp="1"/>
          </p:cNvSpPr>
          <p:nvPr>
            <p:ph idx="1"/>
          </p:nvPr>
        </p:nvSpPr>
        <p:spPr>
          <a:xfrm>
            <a:off x="838200" y="1321724"/>
            <a:ext cx="10515600" cy="4855239"/>
          </a:xfrm>
        </p:spPr>
        <p:txBody>
          <a:bodyPr/>
          <a:lstStyle/>
          <a:p>
            <a:endParaRPr lang="en-CA" dirty="0"/>
          </a:p>
        </p:txBody>
      </p:sp>
    </p:spTree>
    <p:extLst>
      <p:ext uri="{BB962C8B-B14F-4D97-AF65-F5344CB8AC3E}">
        <p14:creationId xmlns:p14="http://schemas.microsoft.com/office/powerpoint/2010/main" val="1455136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9EA68E-4DEE-43DE-9107-238BB0E07622}"/>
              </a:ext>
            </a:extLst>
          </p:cNvPr>
          <p:cNvPicPr>
            <a:picLocks noChangeAspect="1"/>
          </p:cNvPicPr>
          <p:nvPr/>
        </p:nvPicPr>
        <p:blipFill>
          <a:blip r:embed="rId2"/>
          <a:stretch>
            <a:fillRect/>
          </a:stretch>
        </p:blipFill>
        <p:spPr>
          <a:xfrm>
            <a:off x="0" y="0"/>
            <a:ext cx="7698719" cy="6858000"/>
          </a:xfrm>
          <a:prstGeom prst="rect">
            <a:avLst/>
          </a:prstGeom>
        </p:spPr>
      </p:pic>
      <p:sp>
        <p:nvSpPr>
          <p:cNvPr id="6" name="TextBox 5">
            <a:extLst>
              <a:ext uri="{FF2B5EF4-FFF2-40B4-BE49-F238E27FC236}">
                <a16:creationId xmlns:a16="http://schemas.microsoft.com/office/drawing/2014/main" id="{6D1E5502-4658-4B2F-91B1-FEDE786E07A6}"/>
              </a:ext>
            </a:extLst>
          </p:cNvPr>
          <p:cNvSpPr txBox="1"/>
          <p:nvPr/>
        </p:nvSpPr>
        <p:spPr>
          <a:xfrm>
            <a:off x="8079971" y="432262"/>
            <a:ext cx="3732414"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GOAL of Enterprise Modeling is to PLATFORMIZE the Enterprise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 Platform = A set of APIs that we can give to Developers to construct software applications to construct business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How do we do Enterprise Application Integration EAI: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Write Java Classes to represent/mediate access to/ or wrap around the Enterprise Artifacts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Write Java Web Services / Spring Framework code to connect to those artifacts and allow access to and control by Web Interface (POI Point of Interaction)</a:t>
            </a:r>
          </a:p>
        </p:txBody>
      </p:sp>
      <p:sp>
        <p:nvSpPr>
          <p:cNvPr id="7" name="TextBox 6">
            <a:extLst>
              <a:ext uri="{FF2B5EF4-FFF2-40B4-BE49-F238E27FC236}">
                <a16:creationId xmlns:a16="http://schemas.microsoft.com/office/drawing/2014/main" id="{1439284C-0259-46A2-998C-1958F0ACA925}"/>
              </a:ext>
            </a:extLst>
          </p:cNvPr>
          <p:cNvSpPr txBox="1"/>
          <p:nvPr/>
        </p:nvSpPr>
        <p:spPr>
          <a:xfrm>
            <a:off x="3151089" y="1620981"/>
            <a:ext cx="13965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ARTIFACTS</a:t>
            </a:r>
          </a:p>
        </p:txBody>
      </p:sp>
    </p:spTree>
    <p:extLst>
      <p:ext uri="{BB962C8B-B14F-4D97-AF65-F5344CB8AC3E}">
        <p14:creationId xmlns:p14="http://schemas.microsoft.com/office/powerpoint/2010/main" val="3401470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0715F-54A9-4176-83C2-FF39D4D96B38}"/>
              </a:ext>
            </a:extLst>
          </p:cNvPr>
          <p:cNvSpPr>
            <a:spLocks noGrp="1"/>
          </p:cNvSpPr>
          <p:nvPr>
            <p:ph type="title"/>
          </p:nvPr>
        </p:nvSpPr>
        <p:spPr>
          <a:solidFill>
            <a:schemeClr val="accent3">
              <a:lumMod val="40000"/>
              <a:lumOff val="60000"/>
            </a:schemeClr>
          </a:solidFill>
        </p:spPr>
        <p:txBody>
          <a:bodyPr/>
          <a:lstStyle/>
          <a:p>
            <a:r>
              <a:rPr lang="en-CA" dirty="0"/>
              <a:t>How do we build an informational representation of an Enterprise?</a:t>
            </a:r>
          </a:p>
        </p:txBody>
      </p:sp>
      <p:sp>
        <p:nvSpPr>
          <p:cNvPr id="3" name="Content Placeholder 2">
            <a:extLst>
              <a:ext uri="{FF2B5EF4-FFF2-40B4-BE49-F238E27FC236}">
                <a16:creationId xmlns:a16="http://schemas.microsoft.com/office/drawing/2014/main" id="{F3D5EA63-C628-4925-B3DE-F2BDD8505E83}"/>
              </a:ext>
            </a:extLst>
          </p:cNvPr>
          <p:cNvSpPr>
            <a:spLocks noGrp="1"/>
          </p:cNvSpPr>
          <p:nvPr>
            <p:ph idx="1"/>
          </p:nvPr>
        </p:nvSpPr>
        <p:spPr>
          <a:xfrm>
            <a:off x="838200" y="1690688"/>
            <a:ext cx="10515600" cy="4351338"/>
          </a:xfrm>
        </p:spPr>
        <p:txBody>
          <a:bodyPr/>
          <a:lstStyle/>
          <a:p>
            <a:r>
              <a:rPr lang="en-CA" dirty="0"/>
              <a:t>One of the business uses of computers was to create and run SIMULATIONS </a:t>
            </a:r>
          </a:p>
          <a:p>
            <a:r>
              <a:rPr lang="en-CA" dirty="0"/>
              <a:t>The methodology that evolved starting from the 1980s is Unified Process.</a:t>
            </a:r>
          </a:p>
          <a:p>
            <a:r>
              <a:rPr lang="en-CA" dirty="0"/>
              <a:t>Unified Process is based on a Notational Diagramming System called UML: Unified Process</a:t>
            </a:r>
          </a:p>
        </p:txBody>
      </p:sp>
    </p:spTree>
    <p:extLst>
      <p:ext uri="{BB962C8B-B14F-4D97-AF65-F5344CB8AC3E}">
        <p14:creationId xmlns:p14="http://schemas.microsoft.com/office/powerpoint/2010/main" val="1978213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D3754-EEA2-4F92-A037-E0D14EB659BD}"/>
              </a:ext>
            </a:extLst>
          </p:cNvPr>
          <p:cNvSpPr>
            <a:spLocks noGrp="1"/>
          </p:cNvSpPr>
          <p:nvPr>
            <p:ph type="title"/>
          </p:nvPr>
        </p:nvSpPr>
        <p:spPr>
          <a:solidFill>
            <a:schemeClr val="accent4">
              <a:lumMod val="20000"/>
              <a:lumOff val="80000"/>
            </a:schemeClr>
          </a:solidFill>
          <a:ln>
            <a:solidFill>
              <a:schemeClr val="accent2">
                <a:lumMod val="40000"/>
                <a:lumOff val="60000"/>
              </a:schemeClr>
            </a:solidFill>
          </a:ln>
        </p:spPr>
        <p:txBody>
          <a:bodyPr/>
          <a:lstStyle/>
          <a:p>
            <a:r>
              <a:rPr lang="en-CA" dirty="0"/>
              <a:t>Enterprise Application Integration = Platformizing The Enterprise</a:t>
            </a:r>
          </a:p>
        </p:txBody>
      </p:sp>
      <p:sp>
        <p:nvSpPr>
          <p:cNvPr id="3" name="Content Placeholder 2">
            <a:extLst>
              <a:ext uri="{FF2B5EF4-FFF2-40B4-BE49-F238E27FC236}">
                <a16:creationId xmlns:a16="http://schemas.microsoft.com/office/drawing/2014/main" id="{7B4918BD-338A-4E62-BDC1-FC354C1C0A85}"/>
              </a:ext>
            </a:extLst>
          </p:cNvPr>
          <p:cNvSpPr>
            <a:spLocks noGrp="1"/>
          </p:cNvSpPr>
          <p:nvPr>
            <p:ph idx="1"/>
          </p:nvPr>
        </p:nvSpPr>
        <p:spPr>
          <a:xfrm>
            <a:off x="838200" y="1825625"/>
            <a:ext cx="5421284" cy="4351338"/>
          </a:xfrm>
        </p:spPr>
        <p:txBody>
          <a:bodyPr/>
          <a:lstStyle/>
          <a:p>
            <a:pPr marL="0" indent="0">
              <a:buNone/>
            </a:pPr>
            <a:r>
              <a:rPr lang="en-CA" dirty="0"/>
              <a:t>2 Things that the Platform will provide:</a:t>
            </a:r>
          </a:p>
          <a:p>
            <a:pPr marL="0" indent="0">
              <a:buNone/>
            </a:pPr>
            <a:endParaRPr lang="en-CA" dirty="0"/>
          </a:p>
          <a:p>
            <a:pPr marL="0" indent="0">
              <a:buNone/>
            </a:pPr>
            <a:r>
              <a:rPr lang="en-CA" dirty="0">
                <a:highlight>
                  <a:srgbClr val="FFFF00"/>
                </a:highlight>
              </a:rPr>
              <a:t>Access to Data</a:t>
            </a:r>
          </a:p>
          <a:p>
            <a:pPr marL="0" indent="0">
              <a:buNone/>
            </a:pPr>
            <a:endParaRPr lang="en-CA" dirty="0"/>
          </a:p>
          <a:p>
            <a:pPr marL="0" indent="0">
              <a:buNone/>
            </a:pPr>
            <a:r>
              <a:rPr lang="en-CA" dirty="0">
                <a:highlight>
                  <a:srgbClr val="00FFFF"/>
                </a:highlight>
              </a:rPr>
              <a:t>Access to Services</a:t>
            </a:r>
          </a:p>
        </p:txBody>
      </p:sp>
      <p:sp>
        <p:nvSpPr>
          <p:cNvPr id="4" name="Content Placeholder 2">
            <a:extLst>
              <a:ext uri="{FF2B5EF4-FFF2-40B4-BE49-F238E27FC236}">
                <a16:creationId xmlns:a16="http://schemas.microsoft.com/office/drawing/2014/main" id="{41BBF045-1A70-460B-91B5-8C3645EF2F99}"/>
              </a:ext>
            </a:extLst>
          </p:cNvPr>
          <p:cNvSpPr txBox="1">
            <a:spLocks/>
          </p:cNvSpPr>
          <p:nvPr/>
        </p:nvSpPr>
        <p:spPr>
          <a:xfrm>
            <a:off x="7033952" y="1825625"/>
            <a:ext cx="43198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3 qualities of an OBJECT in the OO paradigm: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Object has: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Unique Identify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Data Attributes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800" b="0" i="0" u="none" strike="noStrike" kern="1200" cap="none" spc="0" normalizeH="0" baseline="0" noProof="0" dirty="0">
                <a:ln>
                  <a:noFill/>
                </a:ln>
                <a:solidFill>
                  <a:prstClr val="black"/>
                </a:solidFill>
                <a:effectLst/>
                <a:highlight>
                  <a:srgbClr val="00FFFF"/>
                </a:highlight>
                <a:uLnTx/>
                <a:uFillTx/>
                <a:latin typeface="Calibri" panose="020F0502020204030204"/>
                <a:ea typeface="+mn-ea"/>
                <a:cs typeface="+mn-cs"/>
              </a:rPr>
              <a:t>Methods</a:t>
            </a:r>
          </a:p>
        </p:txBody>
      </p:sp>
    </p:spTree>
    <p:extLst>
      <p:ext uri="{BB962C8B-B14F-4D97-AF65-F5344CB8AC3E}">
        <p14:creationId xmlns:p14="http://schemas.microsoft.com/office/powerpoint/2010/main" val="3003524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D2A297-8024-4CF7-BBDB-691D2A7C9497}"/>
              </a:ext>
            </a:extLst>
          </p:cNvPr>
          <p:cNvPicPr>
            <a:picLocks noChangeAspect="1"/>
          </p:cNvPicPr>
          <p:nvPr/>
        </p:nvPicPr>
        <p:blipFill>
          <a:blip r:embed="rId2"/>
          <a:stretch>
            <a:fillRect/>
          </a:stretch>
        </p:blipFill>
        <p:spPr>
          <a:xfrm>
            <a:off x="2432114" y="-4216"/>
            <a:ext cx="7323271" cy="6862216"/>
          </a:xfrm>
          <a:prstGeom prst="rect">
            <a:avLst/>
          </a:prstGeom>
        </p:spPr>
      </p:pic>
    </p:spTree>
    <p:extLst>
      <p:ext uri="{BB962C8B-B14F-4D97-AF65-F5344CB8AC3E}">
        <p14:creationId xmlns:p14="http://schemas.microsoft.com/office/powerpoint/2010/main" val="461520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website&#10;&#10;Description automatically generated">
            <a:extLst>
              <a:ext uri="{FF2B5EF4-FFF2-40B4-BE49-F238E27FC236}">
                <a16:creationId xmlns:a16="http://schemas.microsoft.com/office/drawing/2014/main" id="{8D98D8D2-A1C7-4DDC-923F-1882ADF918CF}"/>
              </a:ext>
            </a:extLst>
          </p:cNvPr>
          <p:cNvPicPr>
            <a:picLocks noChangeAspect="1"/>
          </p:cNvPicPr>
          <p:nvPr/>
        </p:nvPicPr>
        <p:blipFill>
          <a:blip r:embed="rId2"/>
          <a:stretch>
            <a:fillRect/>
          </a:stretch>
        </p:blipFill>
        <p:spPr>
          <a:xfrm>
            <a:off x="0" y="0"/>
            <a:ext cx="10642667" cy="6858000"/>
          </a:xfrm>
          <a:prstGeom prst="rect">
            <a:avLst/>
          </a:prstGeom>
        </p:spPr>
      </p:pic>
    </p:spTree>
    <p:extLst>
      <p:ext uri="{BB962C8B-B14F-4D97-AF65-F5344CB8AC3E}">
        <p14:creationId xmlns:p14="http://schemas.microsoft.com/office/powerpoint/2010/main" val="603859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5184F39-93C2-4FF0-B2A6-98943059D35B}"/>
              </a:ext>
            </a:extLst>
          </p:cNvPr>
          <p:cNvPicPr>
            <a:picLocks noChangeAspect="1"/>
          </p:cNvPicPr>
          <p:nvPr/>
        </p:nvPicPr>
        <p:blipFill>
          <a:blip r:embed="rId2"/>
          <a:stretch>
            <a:fillRect/>
          </a:stretch>
        </p:blipFill>
        <p:spPr>
          <a:xfrm>
            <a:off x="698618" y="301658"/>
            <a:ext cx="10981863" cy="6363093"/>
          </a:xfrm>
          <a:prstGeom prst="rect">
            <a:avLst/>
          </a:prstGeom>
        </p:spPr>
      </p:pic>
    </p:spTree>
    <p:extLst>
      <p:ext uri="{BB962C8B-B14F-4D97-AF65-F5344CB8AC3E}">
        <p14:creationId xmlns:p14="http://schemas.microsoft.com/office/powerpoint/2010/main" val="138556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BF98EC07-4D01-4B8D-9F00-910E04CA111D}"/>
              </a:ext>
            </a:extLst>
          </p:cNvPr>
          <p:cNvPicPr>
            <a:picLocks noChangeAspect="1"/>
          </p:cNvPicPr>
          <p:nvPr/>
        </p:nvPicPr>
        <p:blipFill>
          <a:blip r:embed="rId2"/>
          <a:stretch>
            <a:fillRect/>
          </a:stretch>
        </p:blipFill>
        <p:spPr>
          <a:xfrm>
            <a:off x="251715" y="605672"/>
            <a:ext cx="8164686" cy="5646656"/>
          </a:xfrm>
          <a:prstGeom prst="rect">
            <a:avLst/>
          </a:prstGeom>
        </p:spPr>
      </p:pic>
      <p:pic>
        <p:nvPicPr>
          <p:cNvPr id="7" name="Picture 6" descr="A person sitting at a desk&#10;&#10;Description automatically generated with medium confidence">
            <a:extLst>
              <a:ext uri="{FF2B5EF4-FFF2-40B4-BE49-F238E27FC236}">
                <a16:creationId xmlns:a16="http://schemas.microsoft.com/office/drawing/2014/main" id="{A6D4DC98-49AD-423E-9E4E-2EAF14198D03}"/>
              </a:ext>
            </a:extLst>
          </p:cNvPr>
          <p:cNvPicPr>
            <a:picLocks noChangeAspect="1"/>
          </p:cNvPicPr>
          <p:nvPr/>
        </p:nvPicPr>
        <p:blipFill>
          <a:blip r:embed="rId3"/>
          <a:stretch>
            <a:fillRect/>
          </a:stretch>
        </p:blipFill>
        <p:spPr>
          <a:xfrm>
            <a:off x="8416401" y="605672"/>
            <a:ext cx="3775599" cy="3652906"/>
          </a:xfrm>
          <a:prstGeom prst="rect">
            <a:avLst/>
          </a:prstGeom>
        </p:spPr>
      </p:pic>
      <p:sp>
        <p:nvSpPr>
          <p:cNvPr id="8" name="TextBox 7">
            <a:extLst>
              <a:ext uri="{FF2B5EF4-FFF2-40B4-BE49-F238E27FC236}">
                <a16:creationId xmlns:a16="http://schemas.microsoft.com/office/drawing/2014/main" id="{C565B480-121A-4D80-8EEE-6187A562C211}"/>
              </a:ext>
            </a:extLst>
          </p:cNvPr>
          <p:cNvSpPr txBox="1"/>
          <p:nvPr/>
        </p:nvSpPr>
        <p:spPr>
          <a:xfrm>
            <a:off x="8832915" y="4421171"/>
            <a:ext cx="310737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4472C4"/>
                </a:solidFill>
                <a:effectLst/>
                <a:uLnTx/>
                <a:uFillTx/>
                <a:latin typeface="Arial Black" panose="020B0A04020102020204" pitchFamily="34" charset="0"/>
                <a:ea typeface="+mn-ea"/>
                <a:cs typeface="+mn-cs"/>
              </a:rPr>
              <a:t>E</a:t>
            </a:r>
            <a:r>
              <a:rPr kumimoji="0" lang="en-CA" sz="32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mployee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00B050"/>
                </a:solidFill>
                <a:effectLst/>
                <a:uLnTx/>
                <a:uFillTx/>
                <a:latin typeface="Arial Black" panose="020B0A04020102020204" pitchFamily="34" charset="0"/>
                <a:ea typeface="+mn-ea"/>
                <a:cs typeface="+mn-cs"/>
              </a:rPr>
              <a:t>I</a:t>
            </a:r>
            <a:r>
              <a:rPr kumimoji="0" lang="en-CA" sz="32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nstitutional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C00000"/>
                </a:solidFill>
                <a:effectLst/>
                <a:uLnTx/>
                <a:uFillTx/>
                <a:latin typeface="Arial Black" panose="020B0A04020102020204" pitchFamily="34" charset="0"/>
                <a:ea typeface="+mn-ea"/>
                <a:cs typeface="+mn-cs"/>
              </a:rPr>
              <a:t>K</a:t>
            </a:r>
            <a:r>
              <a:rPr kumimoji="0" lang="en-CA" sz="32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nowledge</a:t>
            </a:r>
          </a:p>
        </p:txBody>
      </p:sp>
      <p:sp>
        <p:nvSpPr>
          <p:cNvPr id="10" name="TextBox 9">
            <a:extLst>
              <a:ext uri="{FF2B5EF4-FFF2-40B4-BE49-F238E27FC236}">
                <a16:creationId xmlns:a16="http://schemas.microsoft.com/office/drawing/2014/main" id="{9D054780-6FBA-4963-89B0-070906560258}"/>
              </a:ext>
            </a:extLst>
          </p:cNvPr>
          <p:cNvSpPr txBox="1"/>
          <p:nvPr/>
        </p:nvSpPr>
        <p:spPr>
          <a:xfrm>
            <a:off x="415764" y="6252328"/>
            <a:ext cx="113604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002060"/>
                </a:solidFill>
                <a:effectLst/>
                <a:uLnTx/>
                <a:uFillTx/>
                <a:latin typeface="Amasis MT Pro" panose="02040504050005020304" pitchFamily="18" charset="0"/>
                <a:ea typeface="+mn-ea"/>
                <a:cs typeface="+mn-cs"/>
              </a:rPr>
              <a:t>https://www.techrepublic.com/article/great-resignation-hits-it-departments-and-companies-are-switching-strategies/?ftag=TREe09998f&amp;bhid=26449071841962371431093923417046&amp;mid=13483581&amp;cid=933104084</a:t>
            </a:r>
          </a:p>
        </p:txBody>
      </p:sp>
    </p:spTree>
    <p:extLst>
      <p:ext uri="{BB962C8B-B14F-4D97-AF65-F5344CB8AC3E}">
        <p14:creationId xmlns:p14="http://schemas.microsoft.com/office/powerpoint/2010/main" val="37205992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530A-75E0-4856-9C7E-61447A18FFB1}"/>
              </a:ext>
            </a:extLst>
          </p:cNvPr>
          <p:cNvSpPr>
            <a:spLocks noGrp="1"/>
          </p:cNvSpPr>
          <p:nvPr>
            <p:ph type="title"/>
          </p:nvPr>
        </p:nvSpPr>
        <p:spPr>
          <a:xfrm>
            <a:off x="6289158" y="803325"/>
            <a:ext cx="5259707" cy="1325563"/>
          </a:xfrm>
        </p:spPr>
        <p:txBody>
          <a:bodyPr>
            <a:normAutofit/>
          </a:bodyPr>
          <a:lstStyle/>
          <a:p>
            <a:r>
              <a:rPr lang="en-CA" sz="4100"/>
              <a:t>There are 2 ways to build web applications:</a:t>
            </a:r>
          </a:p>
        </p:txBody>
      </p:sp>
      <p:sp>
        <p:nvSpPr>
          <p:cNvPr id="9" name="Freeform: Shape 8">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A person sitting at a table using a computer&#10;&#10;Description automatically generated">
            <a:extLst>
              <a:ext uri="{FF2B5EF4-FFF2-40B4-BE49-F238E27FC236}">
                <a16:creationId xmlns:a16="http://schemas.microsoft.com/office/drawing/2014/main" id="{2E407036-3E06-456C-99F2-DF760A634E5A}"/>
              </a:ext>
            </a:extLst>
          </p:cNvPr>
          <p:cNvPicPr>
            <a:picLocks noChangeAspect="1"/>
          </p:cNvPicPr>
          <p:nvPr/>
        </p:nvPicPr>
        <p:blipFill rotWithShape="1">
          <a:blip r:embed="rId2"/>
          <a:srcRect r="2957" b="1"/>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Content Placeholder 2">
            <a:extLst>
              <a:ext uri="{FF2B5EF4-FFF2-40B4-BE49-F238E27FC236}">
                <a16:creationId xmlns:a16="http://schemas.microsoft.com/office/drawing/2014/main" id="{6C320035-326B-4E39-B576-BB501130B7D0}"/>
              </a:ext>
            </a:extLst>
          </p:cNvPr>
          <p:cNvSpPr>
            <a:spLocks noGrp="1"/>
          </p:cNvSpPr>
          <p:nvPr>
            <p:ph idx="1"/>
          </p:nvPr>
        </p:nvSpPr>
        <p:spPr>
          <a:xfrm>
            <a:off x="6289158" y="2279018"/>
            <a:ext cx="5259714" cy="3375920"/>
          </a:xfrm>
        </p:spPr>
        <p:txBody>
          <a:bodyPr anchor="t">
            <a:normAutofit/>
          </a:bodyPr>
          <a:lstStyle/>
          <a:p>
            <a:pPr marL="514350" indent="-514350">
              <a:buFont typeface="+mj-lt"/>
              <a:buAutoNum type="arabicPeriod"/>
            </a:pPr>
            <a:r>
              <a:rPr lang="en-CA" sz="1800" dirty="0"/>
              <a:t>Model View Controller</a:t>
            </a:r>
          </a:p>
          <a:p>
            <a:pPr marL="514350" indent="-514350">
              <a:buFont typeface="+mj-lt"/>
              <a:buAutoNum type="arabicPeriod"/>
            </a:pPr>
            <a:r>
              <a:rPr lang="en-CA" sz="1800" dirty="0"/>
              <a:t>Web Services APIs and RESTful Services</a:t>
            </a:r>
          </a:p>
          <a:p>
            <a:pPr marL="514350" indent="-514350">
              <a:buFont typeface="+mj-lt"/>
              <a:buAutoNum type="arabicPeriod"/>
            </a:pPr>
            <a:endParaRPr lang="en-CA" sz="1800" dirty="0"/>
          </a:p>
          <a:p>
            <a:pPr marL="0" indent="0">
              <a:buNone/>
            </a:pPr>
            <a:r>
              <a:rPr lang="en-CA" sz="1800" dirty="0"/>
              <a:t>Model View Controller is the OLD way: This pattern goes back to the 1950s when the computer was a Big Server in a server room; user had a “dumb terminal” (think Google/Chrome Notebooks: simple tablets that can run only a browser. No other software).</a:t>
            </a:r>
          </a:p>
        </p:txBody>
      </p:sp>
      <p:sp>
        <p:nvSpPr>
          <p:cNvPr id="5" name="TextBox 4">
            <a:extLst>
              <a:ext uri="{FF2B5EF4-FFF2-40B4-BE49-F238E27FC236}">
                <a16:creationId xmlns:a16="http://schemas.microsoft.com/office/drawing/2014/main" id="{28F11F3D-306D-411F-BC28-4F0F5F2170BA}"/>
              </a:ext>
            </a:extLst>
          </p:cNvPr>
          <p:cNvSpPr txBox="1"/>
          <p:nvPr/>
        </p:nvSpPr>
        <p:spPr>
          <a:xfrm>
            <a:off x="171376" y="450806"/>
            <a:ext cx="2378394" cy="830997"/>
          </a:xfrm>
          <a:prstGeom prst="rect">
            <a:avLst/>
          </a:prstGeom>
          <a:solidFill>
            <a:srgbClr val="00B050">
              <a:alpha val="36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white"/>
                </a:solidFill>
                <a:effectLst/>
                <a:uLnTx/>
                <a:uFillTx/>
                <a:latin typeface="Calibri" panose="020F0502020204030204"/>
                <a:ea typeface="+mn-ea"/>
                <a:cs typeface="+mn-cs"/>
              </a:rPr>
              <a:t>The model </a:t>
            </a:r>
            <a:r>
              <a:rPr kumimoji="0" lang="en-CA" sz="2400" b="0" i="0" u="none" strike="noStrike" kern="1200" cap="none" spc="0" normalizeH="0" baseline="0" noProof="0" dirty="0">
                <a:ln>
                  <a:noFill/>
                </a:ln>
                <a:solidFill>
                  <a:prstClr val="white"/>
                </a:solidFill>
                <a:effectLst/>
                <a:uLnTx/>
                <a:uFillTx/>
                <a:latin typeface="Cascadia Code" panose="020B0609020000020004" pitchFamily="49" charset="0"/>
                <a:cs typeface="Cascadia Code" panose="020B0609020000020004" pitchFamily="49" charset="0"/>
              </a:rPr>
              <a:t>was</a:t>
            </a:r>
            <a:r>
              <a:rPr kumimoji="0" lang="en-CA" sz="2400" b="0" i="0" u="none" strike="noStrike" kern="1200" cap="none" spc="0" normalizeH="0" baseline="0" noProof="0" dirty="0">
                <a:ln>
                  <a:noFill/>
                </a:ln>
                <a:solidFill>
                  <a:prstClr val="white"/>
                </a:solidFill>
                <a:effectLst/>
                <a:uLnTx/>
                <a:uFillTx/>
                <a:latin typeface="Calibri" panose="020F0502020204030204"/>
                <a:ea typeface="+mn-ea"/>
                <a:cs typeface="+mn-cs"/>
              </a:rPr>
              <a:t> stored on tape</a:t>
            </a:r>
          </a:p>
        </p:txBody>
      </p:sp>
    </p:spTree>
    <p:extLst>
      <p:ext uri="{BB962C8B-B14F-4D97-AF65-F5344CB8AC3E}">
        <p14:creationId xmlns:p14="http://schemas.microsoft.com/office/powerpoint/2010/main" val="2768484529"/>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EEA4-665A-4DCC-BE49-14C6B7687D12}"/>
              </a:ext>
            </a:extLst>
          </p:cNvPr>
          <p:cNvSpPr>
            <a:spLocks noGrp="1"/>
          </p:cNvSpPr>
          <p:nvPr>
            <p:ph type="title"/>
          </p:nvPr>
        </p:nvSpPr>
        <p:spPr/>
        <p:txBody>
          <a:bodyPr/>
          <a:lstStyle/>
          <a:p>
            <a:r>
              <a:rPr lang="en-CA" dirty="0"/>
              <a:t>All new applications are now done using the pattern of Web Services and RESTful APIs</a:t>
            </a:r>
          </a:p>
        </p:txBody>
      </p:sp>
      <p:sp>
        <p:nvSpPr>
          <p:cNvPr id="3" name="Content Placeholder 2">
            <a:extLst>
              <a:ext uri="{FF2B5EF4-FFF2-40B4-BE49-F238E27FC236}">
                <a16:creationId xmlns:a16="http://schemas.microsoft.com/office/drawing/2014/main" id="{0276C52E-F2D0-4DA9-BDDD-D27BC6772D8C}"/>
              </a:ext>
            </a:extLst>
          </p:cNvPr>
          <p:cNvSpPr>
            <a:spLocks noGrp="1"/>
          </p:cNvSpPr>
          <p:nvPr>
            <p:ph idx="1"/>
          </p:nvPr>
        </p:nvSpPr>
        <p:spPr>
          <a:xfrm>
            <a:off x="838201" y="1946787"/>
            <a:ext cx="5188974" cy="4798142"/>
          </a:xfrm>
        </p:spPr>
        <p:txBody>
          <a:bodyPr>
            <a:normAutofit lnSpcReduction="10000"/>
          </a:bodyPr>
          <a:lstStyle/>
          <a:p>
            <a:r>
              <a:rPr lang="en-CA" sz="4000" dirty="0"/>
              <a:t>Why?</a:t>
            </a:r>
          </a:p>
          <a:p>
            <a:r>
              <a:rPr lang="en-CA" sz="4000" dirty="0"/>
              <a:t>The Model View Controller has 1 very big advantage in </a:t>
            </a:r>
            <a:r>
              <a:rPr lang="en-CA" sz="4000" dirty="0" err="1"/>
              <a:t>todays’s</a:t>
            </a:r>
            <a:r>
              <a:rPr lang="en-CA" sz="4000" dirty="0"/>
              <a:t> world:</a:t>
            </a:r>
          </a:p>
          <a:p>
            <a:r>
              <a:rPr lang="en-CA" sz="4000" dirty="0"/>
              <a:t>90% of the world’s software is written in COBOL – from the 1950s!</a:t>
            </a:r>
          </a:p>
        </p:txBody>
      </p:sp>
      <p:pic>
        <p:nvPicPr>
          <p:cNvPr id="4" name="Picture 3">
            <a:extLst>
              <a:ext uri="{FF2B5EF4-FFF2-40B4-BE49-F238E27FC236}">
                <a16:creationId xmlns:a16="http://schemas.microsoft.com/office/drawing/2014/main" id="{DFEEF107-EBAC-4907-9E1A-80CE3954590F}"/>
              </a:ext>
            </a:extLst>
          </p:cNvPr>
          <p:cNvPicPr>
            <a:picLocks noChangeAspect="1"/>
          </p:cNvPicPr>
          <p:nvPr/>
        </p:nvPicPr>
        <p:blipFill>
          <a:blip r:embed="rId2"/>
          <a:stretch>
            <a:fillRect/>
          </a:stretch>
        </p:blipFill>
        <p:spPr>
          <a:xfrm>
            <a:off x="6371303" y="1946787"/>
            <a:ext cx="5405860" cy="2934751"/>
          </a:xfrm>
          <a:prstGeom prst="rect">
            <a:avLst/>
          </a:prstGeom>
        </p:spPr>
      </p:pic>
      <p:sp>
        <p:nvSpPr>
          <p:cNvPr id="5" name="TextBox 4">
            <a:extLst>
              <a:ext uri="{FF2B5EF4-FFF2-40B4-BE49-F238E27FC236}">
                <a16:creationId xmlns:a16="http://schemas.microsoft.com/office/drawing/2014/main" id="{90D78BE4-6D75-43B4-8ADA-378A6F64474D}"/>
              </a:ext>
            </a:extLst>
          </p:cNvPr>
          <p:cNvSpPr txBox="1"/>
          <p:nvPr/>
        </p:nvSpPr>
        <p:spPr>
          <a:xfrm>
            <a:off x="6371303" y="5034116"/>
            <a:ext cx="540586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black"/>
                </a:solidFill>
                <a:effectLst/>
                <a:uLnTx/>
                <a:uFillTx/>
                <a:latin typeface="Calibri" panose="020F0502020204030204"/>
                <a:ea typeface="+mn-ea"/>
                <a:cs typeface="+mn-cs"/>
              </a:rPr>
              <a:t>COBOL was invented in the 1950s by retired US Navy Admiral Grace Hooper.</a:t>
            </a:r>
          </a:p>
        </p:txBody>
      </p:sp>
    </p:spTree>
    <p:extLst>
      <p:ext uri="{BB962C8B-B14F-4D97-AF65-F5344CB8AC3E}">
        <p14:creationId xmlns:p14="http://schemas.microsoft.com/office/powerpoint/2010/main" val="217675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AB134A6-E810-451E-80DE-6382AA74AEE3}"/>
              </a:ext>
            </a:extLst>
          </p:cNvPr>
          <p:cNvPicPr>
            <a:picLocks noChangeAspect="1"/>
          </p:cNvPicPr>
          <p:nvPr/>
        </p:nvPicPr>
        <p:blipFill rotWithShape="1">
          <a:blip r:embed="rId2"/>
          <a:srcRect r="10205"/>
          <a:stretch/>
        </p:blipFill>
        <p:spPr>
          <a:xfrm>
            <a:off x="20" y="1282"/>
            <a:ext cx="12191980" cy="6856718"/>
          </a:xfrm>
          <a:prstGeom prst="rect">
            <a:avLst/>
          </a:prstGeom>
        </p:spPr>
      </p:pic>
    </p:spTree>
    <p:extLst>
      <p:ext uri="{BB962C8B-B14F-4D97-AF65-F5344CB8AC3E}">
        <p14:creationId xmlns:p14="http://schemas.microsoft.com/office/powerpoint/2010/main" val="3835735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0AB8C0-3201-F9AF-840F-8C3E4BC5C253}"/>
              </a:ext>
            </a:extLst>
          </p:cNvPr>
          <p:cNvPicPr>
            <a:picLocks noChangeAspect="1"/>
          </p:cNvPicPr>
          <p:nvPr/>
        </p:nvPicPr>
        <p:blipFill>
          <a:blip r:embed="rId2"/>
          <a:stretch>
            <a:fillRect/>
          </a:stretch>
        </p:blipFill>
        <p:spPr>
          <a:xfrm>
            <a:off x="413542" y="210822"/>
            <a:ext cx="11524333" cy="4530859"/>
          </a:xfrm>
          <a:prstGeom prst="rect">
            <a:avLst/>
          </a:prstGeom>
        </p:spPr>
      </p:pic>
    </p:spTree>
    <p:extLst>
      <p:ext uri="{BB962C8B-B14F-4D97-AF65-F5344CB8AC3E}">
        <p14:creationId xmlns:p14="http://schemas.microsoft.com/office/powerpoint/2010/main" val="2267573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44A631-D58A-9818-C733-5BA31AEE9470}"/>
              </a:ext>
            </a:extLst>
          </p:cNvPr>
          <p:cNvPicPr>
            <a:picLocks noChangeAspect="1"/>
          </p:cNvPicPr>
          <p:nvPr/>
        </p:nvPicPr>
        <p:blipFill>
          <a:blip r:embed="rId2"/>
          <a:stretch>
            <a:fillRect/>
          </a:stretch>
        </p:blipFill>
        <p:spPr>
          <a:xfrm>
            <a:off x="0" y="0"/>
            <a:ext cx="12192000" cy="6324600"/>
          </a:xfrm>
          <a:prstGeom prst="rect">
            <a:avLst/>
          </a:prstGeom>
        </p:spPr>
      </p:pic>
      <p:sp>
        <p:nvSpPr>
          <p:cNvPr id="7" name="TextBox 6">
            <a:extLst>
              <a:ext uri="{FF2B5EF4-FFF2-40B4-BE49-F238E27FC236}">
                <a16:creationId xmlns:a16="http://schemas.microsoft.com/office/drawing/2014/main" id="{167B6691-CBBA-DB38-946B-7B1FD39541C7}"/>
              </a:ext>
            </a:extLst>
          </p:cNvPr>
          <p:cNvSpPr txBox="1"/>
          <p:nvPr/>
        </p:nvSpPr>
        <p:spPr>
          <a:xfrm>
            <a:off x="374354" y="6411921"/>
            <a:ext cx="11389754" cy="369332"/>
          </a:xfrm>
          <a:prstGeom prst="rect">
            <a:avLst/>
          </a:prstGeom>
          <a:solidFill>
            <a:srgbClr val="002060"/>
          </a:solidFill>
        </p:spPr>
        <p:txBody>
          <a:bodyPr wrap="square">
            <a:spAutoFit/>
          </a:bodyPr>
          <a:lstStyle/>
          <a:p>
            <a:pPr algn="ctr"/>
            <a:r>
              <a:rPr lang="en-CA" dirty="0">
                <a:solidFill>
                  <a:schemeClr val="accent4">
                    <a:lumMod val="60000"/>
                    <a:lumOff val="40000"/>
                  </a:schemeClr>
                </a:solidFill>
                <a:latin typeface="Arial Narrow" panose="020B0606020202030204" pitchFamily="34" charset="0"/>
              </a:rPr>
              <a:t>https://axis.apache.org/axis2/java/core/index.html</a:t>
            </a:r>
          </a:p>
        </p:txBody>
      </p:sp>
    </p:spTree>
    <p:extLst>
      <p:ext uri="{BB962C8B-B14F-4D97-AF65-F5344CB8AC3E}">
        <p14:creationId xmlns:p14="http://schemas.microsoft.com/office/powerpoint/2010/main" val="20512195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605-3567-4078-8B1D-B5A7420801CF}"/>
              </a:ext>
            </a:extLst>
          </p:cNvPr>
          <p:cNvSpPr>
            <a:spLocks noGrp="1"/>
          </p:cNvSpPr>
          <p:nvPr>
            <p:ph type="title"/>
          </p:nvPr>
        </p:nvSpPr>
        <p:spPr>
          <a:xfrm>
            <a:off x="838200" y="365125"/>
            <a:ext cx="10515600" cy="617641"/>
          </a:xfrm>
          <a:solidFill>
            <a:schemeClr val="bg2">
              <a:lumMod val="75000"/>
            </a:schemeClr>
          </a:solidFill>
        </p:spPr>
        <p:txBody>
          <a:bodyPr>
            <a:normAutofit fontScale="90000"/>
          </a:bodyPr>
          <a:lstStyle/>
          <a:p>
            <a:r>
              <a:rPr lang="en-CA" dirty="0"/>
              <a:t>How and Why to Do UML:</a:t>
            </a:r>
          </a:p>
        </p:txBody>
      </p:sp>
      <p:sp>
        <p:nvSpPr>
          <p:cNvPr id="3" name="Content Placeholder 2">
            <a:extLst>
              <a:ext uri="{FF2B5EF4-FFF2-40B4-BE49-F238E27FC236}">
                <a16:creationId xmlns:a16="http://schemas.microsoft.com/office/drawing/2014/main" id="{A4C0DAB7-0E33-4E21-A081-50826E9971AE}"/>
              </a:ext>
            </a:extLst>
          </p:cNvPr>
          <p:cNvSpPr>
            <a:spLocks noGrp="1"/>
          </p:cNvSpPr>
          <p:nvPr>
            <p:ph idx="1"/>
          </p:nvPr>
        </p:nvSpPr>
        <p:spPr>
          <a:xfrm>
            <a:off x="838200" y="1145137"/>
            <a:ext cx="10515600" cy="4843819"/>
          </a:xfrm>
          <a:solidFill>
            <a:schemeClr val="tx2">
              <a:lumMod val="20000"/>
              <a:lumOff val="80000"/>
            </a:schemeClr>
          </a:solidFill>
        </p:spPr>
        <p:txBody>
          <a:bodyPr>
            <a:normAutofit lnSpcReduction="10000"/>
          </a:bodyPr>
          <a:lstStyle/>
          <a:p>
            <a:pPr marL="0" indent="0">
              <a:buNone/>
            </a:pPr>
            <a:r>
              <a:rPr lang="en-CA" dirty="0"/>
              <a:t>Plan out in advance, before you start writing CODE, all the Important Details of your Application:</a:t>
            </a:r>
          </a:p>
          <a:p>
            <a:pPr marL="0" indent="0">
              <a:buNone/>
            </a:pPr>
            <a:r>
              <a:rPr lang="en-CA" dirty="0"/>
              <a:t>Think about what classes you need: which comes from a Lexical Analysis of your Use Cases.</a:t>
            </a:r>
          </a:p>
          <a:p>
            <a:pPr marL="514350" indent="-514350">
              <a:buFont typeface="+mj-lt"/>
              <a:buAutoNum type="arabicPeriod"/>
            </a:pPr>
            <a:r>
              <a:rPr lang="en-CA" dirty="0"/>
              <a:t>Come up with meaningful names for data fields and methods</a:t>
            </a:r>
          </a:p>
          <a:p>
            <a:pPr marL="514350" indent="-514350">
              <a:buFont typeface="+mj-lt"/>
              <a:buAutoNum type="arabicPeriod"/>
            </a:pPr>
            <a:r>
              <a:rPr lang="en-CA" dirty="0"/>
              <a:t>Behavioral Partitioning: Come up the Names for your Classes: and plan which methods (containers for the behaviors of your Algorithm) you will park in each class</a:t>
            </a:r>
          </a:p>
          <a:p>
            <a:pPr marL="514350" indent="-514350">
              <a:buFont typeface="+mj-lt"/>
              <a:buAutoNum type="arabicPeriod"/>
            </a:pPr>
            <a:r>
              <a:rPr lang="en-CA" dirty="0"/>
              <a:t>Do the same thing for your Data Fields: What do I need and which classes will I put them in.</a:t>
            </a:r>
          </a:p>
          <a:p>
            <a:pPr marL="514350" indent="-514350">
              <a:buFont typeface="+mj-lt"/>
              <a:buAutoNum type="arabicPeriod"/>
            </a:pPr>
            <a:r>
              <a:rPr lang="en-CA" dirty="0"/>
              <a:t>The reason WHY you did points 1 and 2 is to plan/design HOW the Data Plumbing of Application classes will be organized. </a:t>
            </a:r>
          </a:p>
        </p:txBody>
      </p:sp>
    </p:spTree>
    <p:extLst>
      <p:ext uri="{BB962C8B-B14F-4D97-AF65-F5344CB8AC3E}">
        <p14:creationId xmlns:p14="http://schemas.microsoft.com/office/powerpoint/2010/main" val="4132337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14CE-77CB-4A98-8537-77EE43214A16}"/>
              </a:ext>
            </a:extLst>
          </p:cNvPr>
          <p:cNvSpPr>
            <a:spLocks noGrp="1"/>
          </p:cNvSpPr>
          <p:nvPr>
            <p:ph type="title"/>
          </p:nvPr>
        </p:nvSpPr>
        <p:spPr>
          <a:xfrm>
            <a:off x="838200" y="74180"/>
            <a:ext cx="10515600" cy="516024"/>
          </a:xfrm>
          <a:solidFill>
            <a:schemeClr val="accent1">
              <a:lumMod val="75000"/>
            </a:schemeClr>
          </a:solidFill>
        </p:spPr>
        <p:txBody>
          <a:bodyPr>
            <a:normAutofit fontScale="90000"/>
          </a:bodyPr>
          <a:lstStyle/>
          <a:p>
            <a:r>
              <a:rPr lang="en-CA" dirty="0">
                <a:solidFill>
                  <a:schemeClr val="accent4">
                    <a:lumMod val="60000"/>
                    <a:lumOff val="40000"/>
                  </a:schemeClr>
                </a:solidFill>
                <a:latin typeface="Amasis MT Pro" panose="02040504050005020304" pitchFamily="18" charset="0"/>
              </a:rPr>
              <a:t>Watch / Read / Learn:</a:t>
            </a:r>
          </a:p>
        </p:txBody>
      </p:sp>
      <p:sp>
        <p:nvSpPr>
          <p:cNvPr id="3" name="Content Placeholder 2">
            <a:extLst>
              <a:ext uri="{FF2B5EF4-FFF2-40B4-BE49-F238E27FC236}">
                <a16:creationId xmlns:a16="http://schemas.microsoft.com/office/drawing/2014/main" id="{9A467012-277D-43E9-8CB6-9915B1B356B6}"/>
              </a:ext>
            </a:extLst>
          </p:cNvPr>
          <p:cNvSpPr>
            <a:spLocks noGrp="1"/>
          </p:cNvSpPr>
          <p:nvPr>
            <p:ph idx="1"/>
          </p:nvPr>
        </p:nvSpPr>
        <p:spPr>
          <a:xfrm>
            <a:off x="838200" y="681644"/>
            <a:ext cx="10515600" cy="5495319"/>
          </a:xfrm>
        </p:spPr>
        <p:txBody>
          <a:bodyPr>
            <a:normAutofit/>
          </a:bodyPr>
          <a:lstStyle/>
          <a:p>
            <a:r>
              <a:rPr lang="en-CA" dirty="0"/>
              <a:t>Using Unified Process:</a:t>
            </a:r>
          </a:p>
          <a:p>
            <a:r>
              <a:rPr lang="en-CA" sz="2000" dirty="0">
                <a:hlinkClick r:id="rId2"/>
              </a:rPr>
              <a:t>https://youtu.be/2uzrgAfVhsI</a:t>
            </a:r>
            <a:r>
              <a:rPr lang="en-CA" sz="2000" dirty="0"/>
              <a:t> </a:t>
            </a:r>
          </a:p>
          <a:p>
            <a:r>
              <a:rPr lang="en-CA" sz="2000" dirty="0"/>
              <a:t>Doing Unified Process with AGILE:</a:t>
            </a:r>
          </a:p>
          <a:p>
            <a:r>
              <a:rPr lang="en-CA" sz="2000" dirty="0">
                <a:hlinkClick r:id="rId3"/>
              </a:rPr>
              <a:t>https://www.dropbox.com/s/sgcn3ruho3gxu1p/agile%20project%20management%20with%20use%20cases%20and%20uml%20to%20do%20unified%20process%202.pptx?dl=0</a:t>
            </a:r>
            <a:r>
              <a:rPr lang="en-CA" sz="2000" dirty="0"/>
              <a:t> </a:t>
            </a:r>
          </a:p>
          <a:p>
            <a:r>
              <a:rPr lang="en-CA" dirty="0"/>
              <a:t>Doing Lexical Analysis:</a:t>
            </a:r>
          </a:p>
          <a:p>
            <a:r>
              <a:rPr lang="en-CA" sz="2000" dirty="0">
                <a:hlinkClick r:id="rId4"/>
              </a:rPr>
              <a:t>https://youtu.be/DnCYcvRL9xg</a:t>
            </a:r>
            <a:r>
              <a:rPr lang="en-CA" sz="2000" dirty="0"/>
              <a:t> </a:t>
            </a:r>
          </a:p>
          <a:p>
            <a:r>
              <a:rPr lang="en-CA" dirty="0"/>
              <a:t>Watch the Video on how to use Unified Process:</a:t>
            </a:r>
          </a:p>
          <a:p>
            <a:r>
              <a:rPr lang="en-CA" sz="2000" dirty="0">
                <a:hlinkClick r:id="rId5"/>
              </a:rPr>
              <a:t>https://www.dropbox.com/sh/ua6yppm87wgklz0/AADfgAD8MRw-yfOQk-pFKMrRa?dl=0</a:t>
            </a:r>
            <a:endParaRPr lang="en-CA" sz="2000" dirty="0"/>
          </a:p>
          <a:p>
            <a:r>
              <a:rPr lang="en-CA" dirty="0">
                <a:highlight>
                  <a:srgbClr val="FFFF00"/>
                </a:highlight>
              </a:rPr>
              <a:t>UML:</a:t>
            </a:r>
          </a:p>
          <a:p>
            <a:r>
              <a:rPr lang="en-CA" sz="2000" dirty="0">
                <a:hlinkClick r:id="rId6"/>
              </a:rPr>
              <a:t>https://www.dropbox.com/sh/t98hh4ldjxdtbbs/AAAiGHybUWLqHRPAw-cyLrMqa?dl=0</a:t>
            </a:r>
            <a:endParaRPr lang="en-CA" sz="2000" dirty="0"/>
          </a:p>
          <a:p>
            <a:r>
              <a:rPr lang="en-CA" sz="2000" dirty="0">
                <a:highlight>
                  <a:srgbClr val="FFFF00"/>
                </a:highlight>
              </a:rPr>
              <a:t>User Stories: </a:t>
            </a:r>
            <a:r>
              <a:rPr lang="en-CA" sz="2000" dirty="0">
                <a:hlinkClick r:id="rId7"/>
              </a:rPr>
              <a:t>https://www.dropbox.com/sh/93ds2si70k4erpg/AACQ0mPkaKxazt0vsiegmvUoa?dl=0</a:t>
            </a:r>
            <a:r>
              <a:rPr lang="en-CA" sz="2000" dirty="0"/>
              <a:t>  </a:t>
            </a:r>
          </a:p>
        </p:txBody>
      </p:sp>
    </p:spTree>
    <p:extLst>
      <p:ext uri="{BB962C8B-B14F-4D97-AF65-F5344CB8AC3E}">
        <p14:creationId xmlns:p14="http://schemas.microsoft.com/office/powerpoint/2010/main" val="3970278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1EEE-49F6-A080-D4E5-C9824A3121A3}"/>
              </a:ext>
            </a:extLst>
          </p:cNvPr>
          <p:cNvSpPr>
            <a:spLocks noGrp="1"/>
          </p:cNvSpPr>
          <p:nvPr>
            <p:ph type="title"/>
          </p:nvPr>
        </p:nvSpPr>
        <p:spPr>
          <a:xfrm>
            <a:off x="838200" y="365125"/>
            <a:ext cx="10515600" cy="786667"/>
          </a:xfrm>
          <a:solidFill>
            <a:schemeClr val="tx2">
              <a:lumMod val="20000"/>
              <a:lumOff val="80000"/>
            </a:schemeClr>
          </a:solidFill>
        </p:spPr>
        <p:txBody>
          <a:bodyPr/>
          <a:lstStyle/>
          <a:p>
            <a:r>
              <a:rPr lang="en-CA" dirty="0"/>
              <a:t>Videos and Learning Resources:</a:t>
            </a:r>
          </a:p>
        </p:txBody>
      </p:sp>
      <p:sp>
        <p:nvSpPr>
          <p:cNvPr id="3" name="Content Placeholder 2">
            <a:extLst>
              <a:ext uri="{FF2B5EF4-FFF2-40B4-BE49-F238E27FC236}">
                <a16:creationId xmlns:a16="http://schemas.microsoft.com/office/drawing/2014/main" id="{EC3A21F3-AC06-B7A3-AB67-CE2E2AF3D07A}"/>
              </a:ext>
            </a:extLst>
          </p:cNvPr>
          <p:cNvSpPr>
            <a:spLocks noGrp="1"/>
          </p:cNvSpPr>
          <p:nvPr>
            <p:ph idx="1"/>
          </p:nvPr>
        </p:nvSpPr>
        <p:spPr>
          <a:xfrm>
            <a:off x="838200" y="1397977"/>
            <a:ext cx="10515600" cy="4778986"/>
          </a:xfrm>
        </p:spPr>
        <p:txBody>
          <a:bodyPr/>
          <a:lstStyle/>
          <a:p>
            <a:pPr marL="0" indent="0">
              <a:buNone/>
            </a:pPr>
            <a:r>
              <a:rPr lang="en-CA" b="0" i="0" dirty="0">
                <a:solidFill>
                  <a:srgbClr val="000000"/>
                </a:solidFill>
                <a:effectLst/>
                <a:latin typeface="proxima-nova"/>
                <a:hlinkClick r:id="rId2"/>
              </a:rPr>
              <a:t>https://app.knowmia.com/m6K1</a:t>
            </a:r>
            <a:r>
              <a:rPr lang="en-CA" b="0" i="0" dirty="0">
                <a:solidFill>
                  <a:srgbClr val="000000"/>
                </a:solidFill>
                <a:effectLst/>
                <a:latin typeface="proxima-nova"/>
              </a:rPr>
              <a:t>  How to do Assignment 1</a:t>
            </a:r>
          </a:p>
          <a:p>
            <a:pPr marL="0" indent="0">
              <a:buNone/>
            </a:pPr>
            <a:r>
              <a:rPr lang="en-CA" b="0" i="0" dirty="0">
                <a:solidFill>
                  <a:srgbClr val="000000"/>
                </a:solidFill>
                <a:effectLst/>
                <a:latin typeface="proxima-nova"/>
                <a:hlinkClick r:id="rId3"/>
              </a:rPr>
              <a:t>https://app.knowmia.com/vdcb</a:t>
            </a:r>
            <a:r>
              <a:rPr lang="en-CA" dirty="0">
                <a:solidFill>
                  <a:srgbClr val="000000"/>
                </a:solidFill>
                <a:latin typeface="proxima-nova"/>
              </a:rPr>
              <a:t> How to use Unified Process to implement a Service Oriented Architecture</a:t>
            </a:r>
          </a:p>
          <a:p>
            <a:pPr marL="0" indent="0">
              <a:buNone/>
            </a:pPr>
            <a:r>
              <a:rPr lang="en-CA" b="0" i="0" dirty="0">
                <a:solidFill>
                  <a:srgbClr val="000000"/>
                </a:solidFill>
                <a:effectLst/>
                <a:latin typeface="proxima-nova"/>
                <a:hlinkClick r:id="rId4"/>
              </a:rPr>
              <a:t>https://app.knowmia.com/ZqDL</a:t>
            </a:r>
            <a:r>
              <a:rPr lang="en-CA" b="0" i="0" dirty="0">
                <a:solidFill>
                  <a:srgbClr val="000000"/>
                </a:solidFill>
                <a:effectLst/>
                <a:latin typeface="proxima-nova"/>
              </a:rPr>
              <a:t>  Final Exam pre</a:t>
            </a:r>
            <a:r>
              <a:rPr lang="en-CA" dirty="0">
                <a:solidFill>
                  <a:srgbClr val="000000"/>
                </a:solidFill>
                <a:latin typeface="proxima-nova"/>
              </a:rPr>
              <a:t>p from a previous term</a:t>
            </a:r>
          </a:p>
          <a:p>
            <a:pPr marL="0" indent="0">
              <a:buNone/>
            </a:pPr>
            <a:r>
              <a:rPr lang="en-CA" b="0" i="0" dirty="0">
                <a:solidFill>
                  <a:srgbClr val="000000"/>
                </a:solidFill>
                <a:effectLst/>
                <a:latin typeface="proxima-nova"/>
              </a:rPr>
              <a:t>Course Content review: </a:t>
            </a:r>
            <a:r>
              <a:rPr lang="en-CA" b="0" i="0" dirty="0">
                <a:solidFill>
                  <a:srgbClr val="000000"/>
                </a:solidFill>
                <a:effectLst/>
                <a:latin typeface="proxima-nova"/>
                <a:hlinkClick r:id="rId5"/>
              </a:rPr>
              <a:t>https://app.knowmia.com/qhqj</a:t>
            </a:r>
            <a:r>
              <a:rPr lang="en-CA" b="0" i="0" dirty="0">
                <a:solidFill>
                  <a:srgbClr val="000000"/>
                </a:solidFill>
                <a:effectLst/>
                <a:latin typeface="proxima-nova"/>
              </a:rPr>
              <a:t>   </a:t>
            </a:r>
          </a:p>
          <a:p>
            <a:pPr marL="0" indent="0">
              <a:buNone/>
            </a:pPr>
            <a:endParaRPr lang="en-CA" dirty="0">
              <a:solidFill>
                <a:srgbClr val="000000"/>
              </a:solidFill>
              <a:latin typeface="proxima-nova"/>
            </a:endParaRPr>
          </a:p>
          <a:p>
            <a:pPr marL="0" indent="0">
              <a:buNone/>
            </a:pPr>
            <a:r>
              <a:rPr lang="en-CA" b="0" i="0" dirty="0">
                <a:solidFill>
                  <a:srgbClr val="000000"/>
                </a:solidFill>
                <a:effectLst/>
                <a:latin typeface="proxima-nova"/>
              </a:rPr>
              <a:t>How Service Oriented Architectures work:</a:t>
            </a:r>
          </a:p>
          <a:p>
            <a:pPr marL="0" indent="0">
              <a:buNone/>
            </a:pPr>
            <a:r>
              <a:rPr lang="en-CA" b="0" i="0" dirty="0">
                <a:solidFill>
                  <a:srgbClr val="000000"/>
                </a:solidFill>
                <a:effectLst/>
                <a:latin typeface="proxima-nova"/>
                <a:hlinkClick r:id="rId6"/>
              </a:rPr>
              <a:t>https://app.knowmia.com/oBHo</a:t>
            </a:r>
            <a:r>
              <a:rPr lang="en-CA" dirty="0">
                <a:solidFill>
                  <a:srgbClr val="000000"/>
                </a:solidFill>
                <a:latin typeface="proxima-nova"/>
              </a:rPr>
              <a:t> </a:t>
            </a:r>
            <a:endParaRPr lang="en-CA" b="0" i="0" dirty="0">
              <a:solidFill>
                <a:srgbClr val="000000"/>
              </a:solidFill>
              <a:effectLst/>
              <a:latin typeface="proxima-nova"/>
            </a:endParaRPr>
          </a:p>
          <a:p>
            <a:pPr marL="0" indent="0">
              <a:buNone/>
            </a:pPr>
            <a:endParaRPr lang="en-CA" dirty="0">
              <a:solidFill>
                <a:srgbClr val="000000"/>
              </a:solidFill>
              <a:latin typeface="proxima-nova"/>
            </a:endParaRPr>
          </a:p>
          <a:p>
            <a:pPr marL="0" indent="0">
              <a:buNone/>
            </a:pPr>
            <a:endParaRPr lang="en-CA" dirty="0"/>
          </a:p>
        </p:txBody>
      </p:sp>
    </p:spTree>
    <p:extLst>
      <p:ext uri="{BB962C8B-B14F-4D97-AF65-F5344CB8AC3E}">
        <p14:creationId xmlns:p14="http://schemas.microsoft.com/office/powerpoint/2010/main" val="3194597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D7EDED-7F8D-B836-9AA9-46A276F38273}"/>
              </a:ext>
            </a:extLst>
          </p:cNvPr>
          <p:cNvPicPr>
            <a:picLocks noChangeAspect="1"/>
          </p:cNvPicPr>
          <p:nvPr/>
        </p:nvPicPr>
        <p:blipFill rotWithShape="1">
          <a:blip r:embed="rId2"/>
          <a:srcRect l="2000" r="436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ABC5E7E-F76D-0989-CC78-1817B4443E81}"/>
              </a:ext>
            </a:extLst>
          </p:cNvPr>
          <p:cNvSpPr>
            <a:spLocks noGrp="1"/>
          </p:cNvSpPr>
          <p:nvPr>
            <p:ph idx="1"/>
          </p:nvPr>
        </p:nvSpPr>
        <p:spPr>
          <a:xfrm>
            <a:off x="5227288" y="146278"/>
            <a:ext cx="6778006" cy="438184"/>
          </a:xfrm>
        </p:spPr>
        <p:txBody>
          <a:bodyPr>
            <a:normAutofit/>
          </a:bodyPr>
          <a:lstStyle/>
          <a:p>
            <a:pPr marL="0" indent="0">
              <a:buNone/>
            </a:pPr>
            <a:r>
              <a:rPr lang="en-CA" sz="2000" dirty="0">
                <a:hlinkClick r:id="rId3"/>
              </a:rPr>
              <a:t>https://modeling-languages.com/uml-opinions-creators/</a:t>
            </a:r>
            <a:r>
              <a:rPr lang="en-CA" sz="2000" dirty="0"/>
              <a:t> </a:t>
            </a:r>
          </a:p>
        </p:txBody>
      </p:sp>
      <p:sp>
        <p:nvSpPr>
          <p:cNvPr id="6" name="Rectangle 1">
            <a:extLst>
              <a:ext uri="{FF2B5EF4-FFF2-40B4-BE49-F238E27FC236}">
                <a16:creationId xmlns:a16="http://schemas.microsoft.com/office/drawing/2014/main" id="{6171D060-B4DB-2FD8-CC1A-A509070990C8}"/>
              </a:ext>
            </a:extLst>
          </p:cNvPr>
          <p:cNvSpPr>
            <a:spLocks noChangeArrowheads="1"/>
          </p:cNvSpPr>
          <p:nvPr/>
        </p:nvSpPr>
        <p:spPr bwMode="auto">
          <a:xfrm>
            <a:off x="6091545" y="584462"/>
            <a:ext cx="5913749" cy="6085897"/>
          </a:xfrm>
          <a:prstGeom prst="rect">
            <a:avLst/>
          </a:prstGeom>
          <a:solidFill>
            <a:schemeClr val="accent1">
              <a:lumMod val="20000"/>
              <a:lumOff val="8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Ivar Jacobson’s opinion on UML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666666"/>
                </a:solidFill>
                <a:effectLst/>
                <a:latin typeface="Abadi" panose="020B0604020104020204" pitchFamily="34" charset="0"/>
                <a:cs typeface="Open Sans" panose="020B0606030504020204" pitchFamily="34" charset="0"/>
              </a:rPr>
              <a:t>He starts by stating loud and clear that </a:t>
            </a:r>
            <a:r>
              <a:rPr kumimoji="0" lang="en-US" altLang="en-US" sz="1200" b="0" i="0" u="none" strike="noStrike" cap="none" normalizeH="0" baseline="0" dirty="0">
                <a:ln>
                  <a:noFill/>
                </a:ln>
                <a:solidFill>
                  <a:srgbClr val="2EA3F2"/>
                </a:solidFill>
                <a:effectLst/>
                <a:latin typeface="Abadi" panose="020B0604020104020204" pitchFamily="34" charset="0"/>
                <a:cs typeface="Open Sans" panose="020B0606030504020204" pitchFamily="34" charset="0"/>
                <a:hlinkClick r:id="rId4"/>
              </a:rPr>
              <a:t>rumors of the death of UML are all false</a:t>
            </a:r>
            <a:r>
              <a:rPr kumimoji="0" lang="en-US" altLang="en-US" sz="1200" b="0" i="0" u="none" strike="noStrike" cap="none" normalizeH="0" baseline="0" dirty="0">
                <a:ln>
                  <a:noFill/>
                </a:ln>
                <a:solidFill>
                  <a:srgbClr val="666666"/>
                </a:solidFill>
                <a:effectLst/>
                <a:latin typeface="Abadi" panose="020B0604020104020204" pitchFamily="34" charset="0"/>
                <a:cs typeface="Open Sans" panose="020B0606030504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en-US" sz="1200" dirty="0">
              <a:solidFill>
                <a:srgbClr val="666666"/>
              </a:solidFill>
              <a:latin typeface="Abadi" panose="020B0604020104020204" pitchFamily="34" charset="0"/>
              <a:cs typeface="Open Sans" panose="020B06060305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666666"/>
                </a:solidFill>
                <a:effectLst/>
                <a:latin typeface="Abadi" panose="020B0604020104020204" pitchFamily="34" charset="0"/>
                <a:cs typeface="Open Sans" panose="020B0606030504020204" pitchFamily="34" charset="0"/>
              </a:rPr>
              <a:t>Other highlights: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badi" panose="020B0604020104020204" pitchFamily="34" charset="0"/>
              </a:rPr>
              <a:t>UML is not the silver bullet it was sold as ten years ago. Nor it is as bad as academicians, </a:t>
            </a:r>
            <a:r>
              <a:rPr kumimoji="0" lang="en-US" altLang="en-US" sz="1200" b="0" i="0" u="none" strike="noStrike" cap="none" normalizeH="0" baseline="0" dirty="0" err="1">
                <a:ln>
                  <a:noFill/>
                </a:ln>
                <a:solidFill>
                  <a:schemeClr val="tx1"/>
                </a:solidFill>
                <a:effectLst/>
                <a:latin typeface="Abadi" panose="020B0604020104020204" pitchFamily="34" charset="0"/>
              </a:rPr>
              <a:t>agilistas</a:t>
            </a:r>
            <a:r>
              <a:rPr kumimoji="0" lang="en-US" altLang="en-US" sz="1200" b="0" i="0" u="none" strike="noStrike" cap="none" normalizeH="0" baseline="0" dirty="0">
                <a:ln>
                  <a:noFill/>
                </a:ln>
                <a:solidFill>
                  <a:schemeClr val="tx1"/>
                </a:solidFill>
                <a:effectLst/>
                <a:latin typeface="Abadi" panose="020B0604020104020204" pitchFamily="34" charset="0"/>
              </a:rPr>
              <a:t> and competitors claimed five years ago</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badi" panose="020B0604020104020204" pitchFamily="34" charset="0"/>
              </a:rPr>
              <a:t>There are two major challenges to be addressed: complexity of the UML specification itself, and the need to describe UML in coherent subsets that address the actual needs of users in particular domains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badi" panose="020B0604020104020204" pitchFamily="34" charset="0"/>
              </a:rPr>
              <a:t>UML has become complex and clumsy. For 80% of all software only 20% of UML is needed.</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badi" panose="020B0604020104020204" pitchFamily="34" charset="0"/>
              </a:rPr>
              <a:t>If UML is used in a smart way, it is very practical and results in products with higher value. UML is a great language to create architectures. It works very well for agile teams.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rgbClr val="666666"/>
                </a:solidFill>
                <a:effectLst/>
                <a:latin typeface="Abadi" panose="020B0604020104020204" pitchFamily="34" charset="0"/>
                <a:cs typeface="Open Sans" panose="020B0606030504020204" pitchFamily="34" charset="0"/>
              </a:rPr>
              <a:t>Read some additional quotes/comments </a:t>
            </a:r>
            <a:r>
              <a:rPr kumimoji="0" lang="en-US" altLang="en-US" sz="1600" b="0" i="0" u="none" strike="noStrike" cap="none" normalizeH="0" baseline="0" dirty="0">
                <a:ln>
                  <a:noFill/>
                </a:ln>
                <a:solidFill>
                  <a:srgbClr val="2EA3F2"/>
                </a:solidFill>
                <a:effectLst/>
                <a:latin typeface="Abadi" panose="020B0604020104020204" pitchFamily="34" charset="0"/>
                <a:cs typeface="Open Sans" panose="020B0606030504020204" pitchFamily="34" charset="0"/>
                <a:hlinkClick r:id="rId5"/>
              </a:rPr>
              <a:t>here </a:t>
            </a:r>
            <a:r>
              <a:rPr kumimoji="0" lang="en-US" altLang="en-US" sz="1600" b="0" i="0" u="none" strike="noStrike" cap="none" normalizeH="0" baseline="0" dirty="0">
                <a:ln>
                  <a:noFill/>
                </a:ln>
                <a:solidFill>
                  <a:srgbClr val="666666"/>
                </a:solidFill>
                <a:effectLst/>
                <a:latin typeface="Abadi" panose="020B0604020104020204" pitchFamily="34" charset="0"/>
                <a:cs typeface="Open Sans" panose="020B0606030504020204" pitchFamily="34" charset="0"/>
              </a:rPr>
              <a:t>and </a:t>
            </a:r>
            <a:r>
              <a:rPr kumimoji="0" lang="en-US" altLang="en-US" sz="1600" b="0" i="0" u="none" strike="noStrike" cap="none" normalizeH="0" baseline="0" dirty="0">
                <a:ln>
                  <a:noFill/>
                </a:ln>
                <a:solidFill>
                  <a:srgbClr val="2EA3F2"/>
                </a:solidFill>
                <a:effectLst/>
                <a:latin typeface="Abadi" panose="020B0604020104020204" pitchFamily="34" charset="0"/>
                <a:cs typeface="Open Sans" panose="020B0606030504020204" pitchFamily="34" charset="0"/>
                <a:hlinkClick r:id="rId6"/>
              </a:rPr>
              <a:t>here</a:t>
            </a:r>
            <a:r>
              <a:rPr kumimoji="0" lang="en-US" altLang="en-US" sz="1600" b="0" i="0" u="none" strike="noStrike" cap="none" normalizeH="0" baseline="0" dirty="0">
                <a:ln>
                  <a:noFill/>
                </a:ln>
                <a:solidFill>
                  <a:srgbClr val="666666"/>
                </a:solidFill>
                <a:effectLst/>
                <a:latin typeface="Abadi" panose="020B0604020104020204" pitchFamily="34" charset="0"/>
                <a:cs typeface="Open Sans" panose="020B0606030504020204" pitchFamily="34" charset="0"/>
              </a:rPr>
              <a:t>.</a:t>
            </a:r>
            <a:endParaRPr kumimoji="0" lang="en-US" altLang="en-US" sz="16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21448523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192C-28F4-14CC-AF57-1A52EB22D249}"/>
              </a:ext>
            </a:extLst>
          </p:cNvPr>
          <p:cNvSpPr>
            <a:spLocks noGrp="1"/>
          </p:cNvSpPr>
          <p:nvPr>
            <p:ph type="title"/>
          </p:nvPr>
        </p:nvSpPr>
        <p:spPr>
          <a:solidFill>
            <a:schemeClr val="accent2">
              <a:lumMod val="40000"/>
              <a:lumOff val="60000"/>
            </a:schemeClr>
          </a:solidFill>
        </p:spPr>
        <p:txBody>
          <a:bodyPr/>
          <a:lstStyle/>
          <a:p>
            <a:r>
              <a:rPr lang="en-CA" dirty="0"/>
              <a:t>Google Docs Lecture Notes</a:t>
            </a:r>
          </a:p>
        </p:txBody>
      </p:sp>
      <p:sp>
        <p:nvSpPr>
          <p:cNvPr id="3" name="Content Placeholder 2">
            <a:extLst>
              <a:ext uri="{FF2B5EF4-FFF2-40B4-BE49-F238E27FC236}">
                <a16:creationId xmlns:a16="http://schemas.microsoft.com/office/drawing/2014/main" id="{2356EB0E-56D3-10C7-B2D2-EC6AD51978F7}"/>
              </a:ext>
            </a:extLst>
          </p:cNvPr>
          <p:cNvSpPr>
            <a:spLocks noGrp="1"/>
          </p:cNvSpPr>
          <p:nvPr>
            <p:ph idx="1"/>
          </p:nvPr>
        </p:nvSpPr>
        <p:spPr>
          <a:solidFill>
            <a:schemeClr val="tx2">
              <a:lumMod val="20000"/>
              <a:lumOff val="80000"/>
            </a:schemeClr>
          </a:solidFill>
        </p:spPr>
        <p:txBody>
          <a:bodyPr/>
          <a:lstStyle/>
          <a:p>
            <a:pPr marL="0" indent="0">
              <a:buNone/>
            </a:pPr>
            <a:r>
              <a:rPr lang="en-CA" dirty="0">
                <a:hlinkClick r:id="rId2"/>
              </a:rPr>
              <a:t>https://docs.google.com/document/d/1evJ1dE-Xc7_oZeSin1yTSpXemdmxUwG1Xzlg9m9tWAc/edit?usp=sharing</a:t>
            </a:r>
            <a:r>
              <a:rPr lang="en-CA" dirty="0"/>
              <a:t> </a:t>
            </a:r>
          </a:p>
        </p:txBody>
      </p:sp>
    </p:spTree>
    <p:extLst>
      <p:ext uri="{BB962C8B-B14F-4D97-AF65-F5344CB8AC3E}">
        <p14:creationId xmlns:p14="http://schemas.microsoft.com/office/powerpoint/2010/main" val="622975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A644-2D6B-973F-B86D-C37A3591877C}"/>
              </a:ext>
            </a:extLst>
          </p:cNvPr>
          <p:cNvSpPr>
            <a:spLocks noGrp="1"/>
          </p:cNvSpPr>
          <p:nvPr>
            <p:ph type="title"/>
          </p:nvPr>
        </p:nvSpPr>
        <p:spPr>
          <a:xfrm>
            <a:off x="838200" y="138234"/>
            <a:ext cx="10515600" cy="1085606"/>
          </a:xfrm>
        </p:spPr>
        <p:txBody>
          <a:bodyPr>
            <a:normAutofit fontScale="90000"/>
          </a:bodyPr>
          <a:lstStyle/>
          <a:p>
            <a:r>
              <a:rPr lang="en-CA" dirty="0"/>
              <a:t>In the Algorithm Economy: we are seeing a transition from THE PIPELINE to the PLATFORM</a:t>
            </a:r>
          </a:p>
        </p:txBody>
      </p:sp>
      <p:sp>
        <p:nvSpPr>
          <p:cNvPr id="3" name="Content Placeholder 2">
            <a:extLst>
              <a:ext uri="{FF2B5EF4-FFF2-40B4-BE49-F238E27FC236}">
                <a16:creationId xmlns:a16="http://schemas.microsoft.com/office/drawing/2014/main" id="{7A3968DA-AA7A-44BD-E508-B4EB344547A4}"/>
              </a:ext>
            </a:extLst>
          </p:cNvPr>
          <p:cNvSpPr>
            <a:spLocks noGrp="1"/>
          </p:cNvSpPr>
          <p:nvPr>
            <p:ph idx="1"/>
          </p:nvPr>
        </p:nvSpPr>
        <p:spPr>
          <a:xfrm>
            <a:off x="838200" y="1253331"/>
            <a:ext cx="10515600" cy="3811038"/>
          </a:xfrm>
        </p:spPr>
        <p:txBody>
          <a:bodyPr/>
          <a:lstStyle/>
          <a:p>
            <a:r>
              <a:rPr lang="en-CA" dirty="0"/>
              <a:t>Platform Business: make a bunch of product; keep it in a Store: people would go to the Store to buy</a:t>
            </a:r>
          </a:p>
          <a:p>
            <a:r>
              <a:rPr lang="en-CA" b="1" u="sng" dirty="0">
                <a:solidFill>
                  <a:schemeClr val="tx2"/>
                </a:solidFill>
              </a:rPr>
              <a:t>Platform Business Model</a:t>
            </a:r>
            <a:r>
              <a:rPr lang="en-CA" dirty="0"/>
              <a:t>:</a:t>
            </a:r>
          </a:p>
          <a:p>
            <a:pPr lvl="1"/>
            <a:r>
              <a:rPr lang="en-CA" dirty="0"/>
              <a:t>Connector: Amazon is PIPELINE: connect suppliers to purchasers:</a:t>
            </a:r>
          </a:p>
          <a:p>
            <a:pPr lvl="1"/>
            <a:r>
              <a:rPr lang="en-CA" dirty="0"/>
              <a:t>Payment Processor</a:t>
            </a:r>
          </a:p>
          <a:p>
            <a:pPr lvl="1"/>
            <a:r>
              <a:rPr lang="en-CA" dirty="0"/>
              <a:t>Reputational Mechanism</a:t>
            </a:r>
          </a:p>
          <a:p>
            <a:pPr lvl="1"/>
            <a:r>
              <a:rPr lang="en-CA" dirty="0"/>
              <a:t>Airbnb, UBER</a:t>
            </a:r>
          </a:p>
          <a:p>
            <a:pPr lvl="1"/>
            <a:r>
              <a:rPr lang="en-CA" dirty="0"/>
              <a:t>Old Days: physical goods</a:t>
            </a:r>
          </a:p>
          <a:p>
            <a:pPr lvl="1"/>
            <a:r>
              <a:rPr lang="en-CA" dirty="0"/>
              <a:t>=&gt; Digital Goods: zero duplication costs, strong network effect</a:t>
            </a:r>
          </a:p>
        </p:txBody>
      </p:sp>
      <p:sp>
        <p:nvSpPr>
          <p:cNvPr id="5" name="TextBox 4">
            <a:extLst>
              <a:ext uri="{FF2B5EF4-FFF2-40B4-BE49-F238E27FC236}">
                <a16:creationId xmlns:a16="http://schemas.microsoft.com/office/drawing/2014/main" id="{889E36C0-D4FE-85AD-8DAD-75A4BDBD92FF}"/>
              </a:ext>
            </a:extLst>
          </p:cNvPr>
          <p:cNvSpPr txBox="1"/>
          <p:nvPr/>
        </p:nvSpPr>
        <p:spPr>
          <a:xfrm>
            <a:off x="753941" y="5281503"/>
            <a:ext cx="10236444" cy="369332"/>
          </a:xfrm>
          <a:prstGeom prst="rect">
            <a:avLst/>
          </a:prstGeom>
          <a:solidFill>
            <a:srgbClr val="92D050"/>
          </a:solidFill>
        </p:spPr>
        <p:txBody>
          <a:bodyPr wrap="square">
            <a:spAutoFit/>
          </a:bodyPr>
          <a:lstStyle/>
          <a:p>
            <a:r>
              <a:rPr lang="en-CA" dirty="0"/>
              <a:t>https://www.dropbox.com/sh/8gvoj7bbs4dy3d6/AAApqAIR7vuqGzK3Zpl5BLYNa?dl=0</a:t>
            </a:r>
          </a:p>
        </p:txBody>
      </p:sp>
    </p:spTree>
    <p:extLst>
      <p:ext uri="{BB962C8B-B14F-4D97-AF65-F5344CB8AC3E}">
        <p14:creationId xmlns:p14="http://schemas.microsoft.com/office/powerpoint/2010/main" val="2081407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B363-28E5-0E03-0ACE-29B6DABC2A97}"/>
              </a:ext>
            </a:extLst>
          </p:cNvPr>
          <p:cNvSpPr>
            <a:spLocks noGrp="1"/>
          </p:cNvSpPr>
          <p:nvPr>
            <p:ph type="title"/>
          </p:nvPr>
        </p:nvSpPr>
        <p:spPr>
          <a:solidFill>
            <a:schemeClr val="bg2"/>
          </a:solidFill>
        </p:spPr>
        <p:txBody>
          <a:bodyPr/>
          <a:lstStyle/>
          <a:p>
            <a:r>
              <a:rPr lang="en-CA" dirty="0"/>
              <a:t>Service Oriented Architectures and Modelling the Business Domain</a:t>
            </a:r>
          </a:p>
        </p:txBody>
      </p:sp>
      <p:sp>
        <p:nvSpPr>
          <p:cNvPr id="3" name="Content Placeholder 2">
            <a:extLst>
              <a:ext uri="{FF2B5EF4-FFF2-40B4-BE49-F238E27FC236}">
                <a16:creationId xmlns:a16="http://schemas.microsoft.com/office/drawing/2014/main" id="{A707598E-EBA1-BA8F-48D3-7AC5BAA8CA09}"/>
              </a:ext>
            </a:extLst>
          </p:cNvPr>
          <p:cNvSpPr>
            <a:spLocks noGrp="1"/>
          </p:cNvSpPr>
          <p:nvPr>
            <p:ph idx="1"/>
          </p:nvPr>
        </p:nvSpPr>
        <p:spPr>
          <a:xfrm>
            <a:off x="838200" y="1690688"/>
            <a:ext cx="10515600" cy="4351338"/>
          </a:xfrm>
        </p:spPr>
        <p:txBody>
          <a:bodyPr/>
          <a:lstStyle/>
          <a:p>
            <a:r>
              <a:rPr lang="en-CA" dirty="0"/>
              <a:t>Watch this video: </a:t>
            </a:r>
            <a:r>
              <a:rPr lang="en-CA" b="0" i="0" dirty="0">
                <a:solidFill>
                  <a:srgbClr val="000000"/>
                </a:solidFill>
                <a:effectLst/>
                <a:latin typeface="proxima-nova"/>
                <a:hlinkClick r:id="rId2"/>
              </a:rPr>
              <a:t>https://app.knowmia.com/oBHo</a:t>
            </a:r>
            <a:endParaRPr lang="en-CA" b="0" i="0" dirty="0">
              <a:solidFill>
                <a:srgbClr val="000000"/>
              </a:solidFill>
              <a:effectLst/>
              <a:latin typeface="proxima-nova"/>
            </a:endParaRPr>
          </a:p>
          <a:p>
            <a:r>
              <a:rPr lang="en-CA" dirty="0">
                <a:solidFill>
                  <a:srgbClr val="000000"/>
                </a:solidFill>
                <a:latin typeface="proxima-nova"/>
              </a:rPr>
              <a:t>From 1993 – and continuing: One of the big design patterns was MVC Model: Database</a:t>
            </a:r>
          </a:p>
          <a:p>
            <a:pPr marL="0" indent="0">
              <a:buNone/>
            </a:pPr>
            <a:r>
              <a:rPr lang="en-CA" b="0" i="0" dirty="0">
                <a:solidFill>
                  <a:srgbClr val="000000"/>
                </a:solidFill>
                <a:effectLst/>
                <a:latin typeface="proxima-nova"/>
              </a:rPr>
              <a:t>View: POI : </a:t>
            </a:r>
            <a:r>
              <a:rPr lang="en-CA" dirty="0">
                <a:solidFill>
                  <a:srgbClr val="000000"/>
                </a:solidFill>
                <a:latin typeface="proxima-nova"/>
              </a:rPr>
              <a:t>point of interaction with user: HTML and HTTP</a:t>
            </a:r>
          </a:p>
          <a:p>
            <a:pPr marL="0" indent="0">
              <a:buNone/>
            </a:pPr>
            <a:r>
              <a:rPr lang="en-CA" b="0" i="0" dirty="0">
                <a:solidFill>
                  <a:srgbClr val="000000"/>
                </a:solidFill>
                <a:effectLst/>
                <a:latin typeface="proxima-nova"/>
              </a:rPr>
              <a:t>Controller: implement our Algorithms and Business Rules</a:t>
            </a:r>
          </a:p>
          <a:p>
            <a:pPr marL="0" indent="0">
              <a:buNone/>
            </a:pPr>
            <a:r>
              <a:rPr lang="en-CA" dirty="0">
                <a:solidFill>
                  <a:srgbClr val="000000"/>
                </a:solidFill>
                <a:latin typeface="proxima-nova"/>
              </a:rPr>
              <a:t>In MVC: MONO = one, LITHIC = stone</a:t>
            </a:r>
          </a:p>
          <a:p>
            <a:pPr marL="0" indent="0">
              <a:buNone/>
            </a:pPr>
            <a:r>
              <a:rPr lang="en-CA" b="0" i="0" dirty="0">
                <a:solidFill>
                  <a:srgbClr val="000000"/>
                </a:solidFill>
                <a:effectLst/>
                <a:latin typeface="proxima-nova"/>
              </a:rPr>
              <a:t>Controller is a monolith</a:t>
            </a:r>
          </a:p>
          <a:p>
            <a:pPr marL="0" indent="0">
              <a:buNone/>
            </a:pPr>
            <a:r>
              <a:rPr lang="en-CA" b="0" i="0" dirty="0">
                <a:solidFill>
                  <a:srgbClr val="000000"/>
                </a:solidFill>
                <a:effectLst/>
                <a:latin typeface="proxima-nova"/>
              </a:rPr>
              <a:t>We need Ser</a:t>
            </a:r>
            <a:r>
              <a:rPr lang="en-CA" dirty="0">
                <a:solidFill>
                  <a:srgbClr val="000000"/>
                </a:solidFill>
                <a:latin typeface="proxima-nova"/>
              </a:rPr>
              <a:t>vice Oriented Architecture to make EAI Enterprise Application Integration Work. SOA = like a Tapestry of cloth</a:t>
            </a:r>
            <a:endParaRPr lang="en-CA" b="0" i="0" dirty="0">
              <a:solidFill>
                <a:srgbClr val="000000"/>
              </a:solidFill>
              <a:effectLst/>
              <a:latin typeface="proxima-nova"/>
            </a:endParaRPr>
          </a:p>
          <a:p>
            <a:endParaRPr lang="en-CA" dirty="0"/>
          </a:p>
        </p:txBody>
      </p:sp>
    </p:spTree>
    <p:extLst>
      <p:ext uri="{BB962C8B-B14F-4D97-AF65-F5344CB8AC3E}">
        <p14:creationId xmlns:p14="http://schemas.microsoft.com/office/powerpoint/2010/main" val="3852232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D940-AF08-132B-78C4-0F71EE2AEC12}"/>
              </a:ext>
            </a:extLst>
          </p:cNvPr>
          <p:cNvSpPr>
            <a:spLocks noGrp="1"/>
          </p:cNvSpPr>
          <p:nvPr>
            <p:ph type="title"/>
          </p:nvPr>
        </p:nvSpPr>
        <p:spPr>
          <a:xfrm>
            <a:off x="838200" y="365126"/>
            <a:ext cx="10515600" cy="1296620"/>
          </a:xfrm>
          <a:solidFill>
            <a:schemeClr val="accent2">
              <a:lumMod val="40000"/>
              <a:lumOff val="60000"/>
            </a:schemeClr>
          </a:solidFill>
        </p:spPr>
        <p:txBody>
          <a:bodyPr>
            <a:normAutofit fontScale="90000"/>
          </a:bodyPr>
          <a:lstStyle/>
          <a:p>
            <a:r>
              <a:rPr lang="en-CA" dirty="0"/>
              <a:t>CORBA: The solutions get better: the problems stay the same! Discovery and Connection		</a:t>
            </a:r>
          </a:p>
        </p:txBody>
      </p:sp>
      <p:sp>
        <p:nvSpPr>
          <p:cNvPr id="3" name="Content Placeholder 2">
            <a:extLst>
              <a:ext uri="{FF2B5EF4-FFF2-40B4-BE49-F238E27FC236}">
                <a16:creationId xmlns:a16="http://schemas.microsoft.com/office/drawing/2014/main" id="{F0F6025D-E338-EC75-4D16-D0445270315D}"/>
              </a:ext>
            </a:extLst>
          </p:cNvPr>
          <p:cNvSpPr>
            <a:spLocks noGrp="1"/>
          </p:cNvSpPr>
          <p:nvPr>
            <p:ph idx="1"/>
          </p:nvPr>
        </p:nvSpPr>
        <p:spPr>
          <a:xfrm>
            <a:off x="838200" y="1899139"/>
            <a:ext cx="10515600" cy="4351338"/>
          </a:xfrm>
        </p:spPr>
        <p:txBody>
          <a:bodyPr>
            <a:normAutofit fontScale="92500" lnSpcReduction="10000"/>
          </a:bodyPr>
          <a:lstStyle/>
          <a:p>
            <a:pPr marL="0" indent="0">
              <a:buNone/>
            </a:pPr>
            <a:r>
              <a:rPr lang="en-CA" dirty="0"/>
              <a:t>Common </a:t>
            </a:r>
          </a:p>
          <a:p>
            <a:pPr marL="0" indent="0">
              <a:buNone/>
            </a:pPr>
            <a:r>
              <a:rPr lang="en-CA" dirty="0"/>
              <a:t>OBJECT</a:t>
            </a:r>
          </a:p>
          <a:p>
            <a:pPr marL="0" indent="0">
              <a:buNone/>
            </a:pPr>
            <a:r>
              <a:rPr lang="en-CA" dirty="0"/>
              <a:t>Request</a:t>
            </a:r>
          </a:p>
          <a:p>
            <a:pPr marL="0" indent="0">
              <a:buNone/>
            </a:pPr>
            <a:r>
              <a:rPr lang="en-CA" dirty="0"/>
              <a:t>Broker Access</a:t>
            </a:r>
          </a:p>
          <a:p>
            <a:pPr marL="0" indent="0">
              <a:buNone/>
            </a:pPr>
            <a:endParaRPr lang="en-CA" dirty="0"/>
          </a:p>
          <a:p>
            <a:pPr marL="0" indent="0">
              <a:buNone/>
            </a:pPr>
            <a:r>
              <a:rPr lang="en-CA" dirty="0"/>
              <a:t>“Broker Access”  =&gt; The CORBA Framework managed the housekeeping details:</a:t>
            </a:r>
          </a:p>
          <a:p>
            <a:pPr marL="0" indent="0">
              <a:buNone/>
            </a:pPr>
            <a:r>
              <a:rPr lang="en-CA" dirty="0"/>
              <a:t>Discovering, and connecting</a:t>
            </a:r>
          </a:p>
          <a:p>
            <a:pPr marL="0" indent="0">
              <a:buNone/>
            </a:pPr>
            <a:r>
              <a:rPr lang="en-CA" dirty="0"/>
              <a:t>Disparate OBJECTs with Service (a method call is a service) and getting the result back and using it in our own program.</a:t>
            </a:r>
          </a:p>
        </p:txBody>
      </p:sp>
    </p:spTree>
    <p:extLst>
      <p:ext uri="{BB962C8B-B14F-4D97-AF65-F5344CB8AC3E}">
        <p14:creationId xmlns:p14="http://schemas.microsoft.com/office/powerpoint/2010/main" val="299286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705D-30A1-4B06-8396-0F5E2DEF7B47}"/>
              </a:ext>
            </a:extLst>
          </p:cNvPr>
          <p:cNvSpPr>
            <a:spLocks noGrp="1"/>
          </p:cNvSpPr>
          <p:nvPr>
            <p:ph type="title"/>
          </p:nvPr>
        </p:nvSpPr>
        <p:spPr>
          <a:xfrm>
            <a:off x="838200" y="140681"/>
            <a:ext cx="5911392" cy="6043303"/>
          </a:xfrm>
          <a:solidFill>
            <a:schemeClr val="accent1">
              <a:lumMod val="60000"/>
              <a:lumOff val="40000"/>
            </a:schemeClr>
          </a:solidFill>
        </p:spPr>
        <p:txBody>
          <a:bodyPr>
            <a:normAutofit/>
          </a:bodyPr>
          <a:lstStyle/>
          <a:p>
            <a:pPr algn="ctr"/>
            <a:r>
              <a:rPr lang="en-CA" sz="7200" dirty="0">
                <a:latin typeface="Amasis MT Pro Black" panose="02040A04050005020304" pitchFamily="18" charset="0"/>
              </a:rPr>
              <a:t>Our Goal is to build the Platform Business</a:t>
            </a:r>
          </a:p>
        </p:txBody>
      </p:sp>
      <p:pic>
        <p:nvPicPr>
          <p:cNvPr id="5" name="Picture 4">
            <a:extLst>
              <a:ext uri="{FF2B5EF4-FFF2-40B4-BE49-F238E27FC236}">
                <a16:creationId xmlns:a16="http://schemas.microsoft.com/office/drawing/2014/main" id="{57808C07-984F-40AC-A50D-7DE0945AA21A}"/>
              </a:ext>
            </a:extLst>
          </p:cNvPr>
          <p:cNvPicPr>
            <a:picLocks noChangeAspect="1"/>
          </p:cNvPicPr>
          <p:nvPr/>
        </p:nvPicPr>
        <p:blipFill>
          <a:blip r:embed="rId2"/>
          <a:stretch>
            <a:fillRect/>
          </a:stretch>
        </p:blipFill>
        <p:spPr>
          <a:xfrm>
            <a:off x="6749592" y="140681"/>
            <a:ext cx="3498273" cy="6574085"/>
          </a:xfrm>
          <a:prstGeom prst="rect">
            <a:avLst/>
          </a:prstGeom>
        </p:spPr>
      </p:pic>
    </p:spTree>
    <p:extLst>
      <p:ext uri="{BB962C8B-B14F-4D97-AF65-F5344CB8AC3E}">
        <p14:creationId xmlns:p14="http://schemas.microsoft.com/office/powerpoint/2010/main" val="23445532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91E55-7A47-6595-9CF4-52CFDA4F08DD}"/>
              </a:ext>
            </a:extLst>
          </p:cNvPr>
          <p:cNvSpPr>
            <a:spLocks noGrp="1"/>
          </p:cNvSpPr>
          <p:nvPr>
            <p:ph type="title"/>
          </p:nvPr>
        </p:nvSpPr>
        <p:spPr/>
        <p:txBody>
          <a:bodyPr/>
          <a:lstStyle/>
          <a:p>
            <a:r>
              <a:rPr lang="en-CA" dirty="0"/>
              <a:t>EAI architectures ARE created using the principles of Service Oriented Architectures:</a:t>
            </a:r>
          </a:p>
        </p:txBody>
      </p:sp>
      <p:sp>
        <p:nvSpPr>
          <p:cNvPr id="3" name="Content Placeholder 2">
            <a:extLst>
              <a:ext uri="{FF2B5EF4-FFF2-40B4-BE49-F238E27FC236}">
                <a16:creationId xmlns:a16="http://schemas.microsoft.com/office/drawing/2014/main" id="{1A9DA629-60E6-D92B-7BDB-8E7BA3D769A7}"/>
              </a:ext>
            </a:extLst>
          </p:cNvPr>
          <p:cNvSpPr>
            <a:spLocks noGrp="1"/>
          </p:cNvSpPr>
          <p:nvPr>
            <p:ph idx="1"/>
          </p:nvPr>
        </p:nvSpPr>
        <p:spPr/>
        <p:txBody>
          <a:bodyPr/>
          <a:lstStyle/>
          <a:p>
            <a:r>
              <a:rPr lang="en-CA" dirty="0"/>
              <a:t>This means in a Consumer Java Class: we do a method invocation on a Java Class that lives in another JVM accessible by a TCP/IP connection</a:t>
            </a:r>
          </a:p>
          <a:p>
            <a:r>
              <a:rPr lang="en-CA" dirty="0"/>
              <a:t>We will be using Java and a Java Web Services Framework called Spring WS (Spring Web Services) – this is what makes the SOAP and WSDL happen</a:t>
            </a:r>
          </a:p>
          <a:p>
            <a:r>
              <a:rPr lang="en-CA" dirty="0"/>
              <a:t>You might see CORBA/RMI being used in old legacy systems: Computer Object Request  Broker Access</a:t>
            </a:r>
          </a:p>
          <a:p>
            <a:r>
              <a:rPr lang="en-CA" dirty="0"/>
              <a:t>SOAP or CORBA: the engine that makes it work is Remote Method Invocation</a:t>
            </a:r>
          </a:p>
        </p:txBody>
      </p:sp>
    </p:spTree>
    <p:extLst>
      <p:ext uri="{BB962C8B-B14F-4D97-AF65-F5344CB8AC3E}">
        <p14:creationId xmlns:p14="http://schemas.microsoft.com/office/powerpoint/2010/main" val="18591500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515CD-864A-97EC-826E-3EFD953F8784}"/>
              </a:ext>
            </a:extLst>
          </p:cNvPr>
          <p:cNvPicPr>
            <a:picLocks noChangeAspect="1"/>
          </p:cNvPicPr>
          <p:nvPr/>
        </p:nvPicPr>
        <p:blipFill>
          <a:blip r:embed="rId2"/>
          <a:stretch>
            <a:fillRect/>
          </a:stretch>
        </p:blipFill>
        <p:spPr>
          <a:xfrm>
            <a:off x="0" y="17646"/>
            <a:ext cx="12192000" cy="6822707"/>
          </a:xfrm>
          <a:prstGeom prst="rect">
            <a:avLst/>
          </a:prstGeom>
        </p:spPr>
      </p:pic>
      <p:sp>
        <p:nvSpPr>
          <p:cNvPr id="6" name="TextBox 5">
            <a:extLst>
              <a:ext uri="{FF2B5EF4-FFF2-40B4-BE49-F238E27FC236}">
                <a16:creationId xmlns:a16="http://schemas.microsoft.com/office/drawing/2014/main" id="{13FB4D9D-DA94-2029-D200-9B39167F55AB}"/>
              </a:ext>
            </a:extLst>
          </p:cNvPr>
          <p:cNvSpPr txBox="1"/>
          <p:nvPr/>
        </p:nvSpPr>
        <p:spPr>
          <a:xfrm>
            <a:off x="5938887" y="1272618"/>
            <a:ext cx="6165129" cy="646331"/>
          </a:xfrm>
          <a:prstGeom prst="rect">
            <a:avLst/>
          </a:prstGeom>
          <a:solidFill>
            <a:srgbClr val="00B0F0"/>
          </a:solidFill>
        </p:spPr>
        <p:txBody>
          <a:bodyPr wrap="square" rtlCol="0">
            <a:spAutoFit/>
          </a:bodyPr>
          <a:lstStyle/>
          <a:p>
            <a:r>
              <a:rPr lang="en-CA" dirty="0"/>
              <a:t>SOAP is the HANDLER PROTOCOL that provides a framework to put this method into a box and convey it to another endpoint</a:t>
            </a:r>
          </a:p>
        </p:txBody>
      </p:sp>
      <p:sp>
        <p:nvSpPr>
          <p:cNvPr id="7" name="Arrow: Down 6">
            <a:extLst>
              <a:ext uri="{FF2B5EF4-FFF2-40B4-BE49-F238E27FC236}">
                <a16:creationId xmlns:a16="http://schemas.microsoft.com/office/drawing/2014/main" id="{441575D0-550E-9AAC-5775-057C101C714F}"/>
              </a:ext>
            </a:extLst>
          </p:cNvPr>
          <p:cNvSpPr/>
          <p:nvPr/>
        </p:nvSpPr>
        <p:spPr>
          <a:xfrm>
            <a:off x="7007469" y="3173921"/>
            <a:ext cx="615462" cy="15827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F4842045-B8F8-106F-4FE0-B88A746826F1}"/>
              </a:ext>
            </a:extLst>
          </p:cNvPr>
          <p:cNvSpPr txBox="1"/>
          <p:nvPr/>
        </p:nvSpPr>
        <p:spPr>
          <a:xfrm>
            <a:off x="7473462" y="3733319"/>
            <a:ext cx="3455377" cy="646331"/>
          </a:xfrm>
          <a:prstGeom prst="rect">
            <a:avLst/>
          </a:prstGeom>
          <a:noFill/>
        </p:spPr>
        <p:txBody>
          <a:bodyPr wrap="square" rtlCol="0">
            <a:spAutoFit/>
          </a:bodyPr>
          <a:lstStyle/>
          <a:p>
            <a:r>
              <a:rPr lang="en-CA" dirty="0"/>
              <a:t>SOAP gets me from the producer to the consumer</a:t>
            </a:r>
          </a:p>
        </p:txBody>
      </p:sp>
      <p:sp>
        <p:nvSpPr>
          <p:cNvPr id="9" name="Arrow: Curved Up 8">
            <a:extLst>
              <a:ext uri="{FF2B5EF4-FFF2-40B4-BE49-F238E27FC236}">
                <a16:creationId xmlns:a16="http://schemas.microsoft.com/office/drawing/2014/main" id="{6C04AD1F-2D16-25E8-671D-3F806CD79BC1}"/>
              </a:ext>
            </a:extLst>
          </p:cNvPr>
          <p:cNvSpPr/>
          <p:nvPr/>
        </p:nvSpPr>
        <p:spPr>
          <a:xfrm rot="17909085">
            <a:off x="240323" y="3133527"/>
            <a:ext cx="2746132" cy="731520"/>
          </a:xfrm>
          <a:prstGeom prst="curvedUpArrow">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3130444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F3F1A7-E9B9-C232-45E4-90BBE76BDF4B}"/>
              </a:ext>
            </a:extLst>
          </p:cNvPr>
          <p:cNvPicPr>
            <a:picLocks noChangeAspect="1"/>
          </p:cNvPicPr>
          <p:nvPr/>
        </p:nvPicPr>
        <p:blipFill>
          <a:blip r:embed="rId2"/>
          <a:stretch>
            <a:fillRect/>
          </a:stretch>
        </p:blipFill>
        <p:spPr>
          <a:xfrm>
            <a:off x="904973" y="154904"/>
            <a:ext cx="10381041" cy="6547554"/>
          </a:xfrm>
          <a:prstGeom prst="rect">
            <a:avLst/>
          </a:prstGeom>
        </p:spPr>
      </p:pic>
    </p:spTree>
    <p:extLst>
      <p:ext uri="{BB962C8B-B14F-4D97-AF65-F5344CB8AC3E}">
        <p14:creationId xmlns:p14="http://schemas.microsoft.com/office/powerpoint/2010/main" val="112571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515CD-864A-97EC-826E-3EFD953F8784}"/>
              </a:ext>
            </a:extLst>
          </p:cNvPr>
          <p:cNvPicPr>
            <a:picLocks noChangeAspect="1"/>
          </p:cNvPicPr>
          <p:nvPr/>
        </p:nvPicPr>
        <p:blipFill>
          <a:blip r:embed="rId2"/>
          <a:stretch>
            <a:fillRect/>
          </a:stretch>
        </p:blipFill>
        <p:spPr>
          <a:xfrm>
            <a:off x="0" y="17646"/>
            <a:ext cx="12192000" cy="6822707"/>
          </a:xfrm>
          <a:prstGeom prst="rect">
            <a:avLst/>
          </a:prstGeom>
        </p:spPr>
      </p:pic>
      <p:sp>
        <p:nvSpPr>
          <p:cNvPr id="6" name="TextBox 5">
            <a:extLst>
              <a:ext uri="{FF2B5EF4-FFF2-40B4-BE49-F238E27FC236}">
                <a16:creationId xmlns:a16="http://schemas.microsoft.com/office/drawing/2014/main" id="{13FB4D9D-DA94-2029-D200-9B39167F55AB}"/>
              </a:ext>
            </a:extLst>
          </p:cNvPr>
          <p:cNvSpPr txBox="1"/>
          <p:nvPr/>
        </p:nvSpPr>
        <p:spPr>
          <a:xfrm>
            <a:off x="5938887" y="1272618"/>
            <a:ext cx="6165129" cy="646331"/>
          </a:xfrm>
          <a:prstGeom prst="rect">
            <a:avLst/>
          </a:prstGeom>
          <a:solidFill>
            <a:srgbClr val="00B0F0"/>
          </a:solidFill>
        </p:spPr>
        <p:txBody>
          <a:bodyPr wrap="square" rtlCol="0">
            <a:spAutoFit/>
          </a:bodyPr>
          <a:lstStyle/>
          <a:p>
            <a:r>
              <a:rPr lang="en-CA" dirty="0"/>
              <a:t>SOAP is the HANDLER PROTOCOL that provides a framework to put this method into a box and convey it to another endpoint</a:t>
            </a:r>
          </a:p>
        </p:txBody>
      </p:sp>
      <p:sp>
        <p:nvSpPr>
          <p:cNvPr id="7" name="Arrow: Down 6">
            <a:extLst>
              <a:ext uri="{FF2B5EF4-FFF2-40B4-BE49-F238E27FC236}">
                <a16:creationId xmlns:a16="http://schemas.microsoft.com/office/drawing/2014/main" id="{441575D0-550E-9AAC-5775-057C101C714F}"/>
              </a:ext>
            </a:extLst>
          </p:cNvPr>
          <p:cNvSpPr/>
          <p:nvPr/>
        </p:nvSpPr>
        <p:spPr>
          <a:xfrm>
            <a:off x="7007469" y="3173921"/>
            <a:ext cx="615462" cy="15827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F4842045-B8F8-106F-4FE0-B88A746826F1}"/>
              </a:ext>
            </a:extLst>
          </p:cNvPr>
          <p:cNvSpPr txBox="1"/>
          <p:nvPr/>
        </p:nvSpPr>
        <p:spPr>
          <a:xfrm>
            <a:off x="7473462" y="3733319"/>
            <a:ext cx="3455377" cy="646331"/>
          </a:xfrm>
          <a:prstGeom prst="rect">
            <a:avLst/>
          </a:prstGeom>
          <a:noFill/>
        </p:spPr>
        <p:txBody>
          <a:bodyPr wrap="square" rtlCol="0">
            <a:spAutoFit/>
          </a:bodyPr>
          <a:lstStyle/>
          <a:p>
            <a:r>
              <a:rPr lang="en-CA" dirty="0"/>
              <a:t>SOAP gets me from the producer to the consumer</a:t>
            </a:r>
          </a:p>
        </p:txBody>
      </p:sp>
      <p:sp>
        <p:nvSpPr>
          <p:cNvPr id="9" name="Arrow: Curved Up 8">
            <a:extLst>
              <a:ext uri="{FF2B5EF4-FFF2-40B4-BE49-F238E27FC236}">
                <a16:creationId xmlns:a16="http://schemas.microsoft.com/office/drawing/2014/main" id="{6C04AD1F-2D16-25E8-671D-3F806CD79BC1}"/>
              </a:ext>
            </a:extLst>
          </p:cNvPr>
          <p:cNvSpPr/>
          <p:nvPr/>
        </p:nvSpPr>
        <p:spPr>
          <a:xfrm rot="17909085">
            <a:off x="240323" y="3133527"/>
            <a:ext cx="2746132" cy="731520"/>
          </a:xfrm>
          <a:prstGeom prst="curvedUpArrow">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 name="TextBox 1">
            <a:extLst>
              <a:ext uri="{FF2B5EF4-FFF2-40B4-BE49-F238E27FC236}">
                <a16:creationId xmlns:a16="http://schemas.microsoft.com/office/drawing/2014/main" id="{4FA08420-9CBE-5D19-BAE9-9519ACB0CF9B}"/>
              </a:ext>
            </a:extLst>
          </p:cNvPr>
          <p:cNvSpPr txBox="1"/>
          <p:nvPr/>
        </p:nvSpPr>
        <p:spPr>
          <a:xfrm>
            <a:off x="2242038" y="3173921"/>
            <a:ext cx="4149970" cy="1815882"/>
          </a:xfrm>
          <a:prstGeom prst="rect">
            <a:avLst/>
          </a:prstGeom>
          <a:solidFill>
            <a:srgbClr val="002060"/>
          </a:solidFill>
        </p:spPr>
        <p:txBody>
          <a:bodyPr wrap="square" rtlCol="0">
            <a:spAutoFit/>
          </a:bodyPr>
          <a:lstStyle/>
          <a:p>
            <a:r>
              <a:rPr lang="en-CA" sz="2800" dirty="0">
                <a:solidFill>
                  <a:schemeClr val="bg1"/>
                </a:solidFill>
                <a:latin typeface="Arial" panose="020B0604020202020204" pitchFamily="34" charset="0"/>
                <a:cs typeface="Arial" panose="020B0604020202020204" pitchFamily="34" charset="0"/>
              </a:rPr>
              <a:t>How does Converter class: discover and then connect to the provider of the service it needs?</a:t>
            </a:r>
          </a:p>
        </p:txBody>
      </p:sp>
    </p:spTree>
    <p:extLst>
      <p:ext uri="{BB962C8B-B14F-4D97-AF65-F5344CB8AC3E}">
        <p14:creationId xmlns:p14="http://schemas.microsoft.com/office/powerpoint/2010/main" val="1301593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1261E4-5ADB-76EF-FCB3-093B85A26A29}"/>
              </a:ext>
            </a:extLst>
          </p:cNvPr>
          <p:cNvSpPr>
            <a:spLocks noGrp="1"/>
          </p:cNvSpPr>
          <p:nvPr>
            <p:ph idx="1"/>
          </p:nvPr>
        </p:nvSpPr>
        <p:spPr>
          <a:xfrm>
            <a:off x="838200" y="404446"/>
            <a:ext cx="4727331" cy="5772517"/>
          </a:xfrm>
          <a:solidFill>
            <a:schemeClr val="tx2">
              <a:lumMod val="20000"/>
              <a:lumOff val="80000"/>
            </a:schemeClr>
          </a:solidFill>
        </p:spPr>
        <p:txBody>
          <a:bodyPr/>
          <a:lstStyle/>
          <a:p>
            <a:pPr marL="0" indent="0">
              <a:buNone/>
            </a:pPr>
            <a:r>
              <a:rPr lang="en-CA" dirty="0"/>
              <a:t>SOAP is the packaging protocol that let’s us package up a Business Object to use its services at another end point</a:t>
            </a:r>
          </a:p>
          <a:p>
            <a:pPr marL="0" indent="0">
              <a:buNone/>
            </a:pPr>
            <a:endParaRPr lang="en-CA" dirty="0"/>
          </a:p>
          <a:p>
            <a:pPr marL="0" indent="0">
              <a:buNone/>
            </a:pPr>
            <a:r>
              <a:rPr lang="en-CA" dirty="0"/>
              <a:t>SOAP =&gt; sort of like TCP</a:t>
            </a:r>
          </a:p>
        </p:txBody>
      </p:sp>
      <p:sp>
        <p:nvSpPr>
          <p:cNvPr id="4" name="Content Placeholder 2">
            <a:extLst>
              <a:ext uri="{FF2B5EF4-FFF2-40B4-BE49-F238E27FC236}">
                <a16:creationId xmlns:a16="http://schemas.microsoft.com/office/drawing/2014/main" id="{84FD519F-A4E6-04AF-A678-6F40C21CC4AE}"/>
              </a:ext>
            </a:extLst>
          </p:cNvPr>
          <p:cNvSpPr txBox="1">
            <a:spLocks/>
          </p:cNvSpPr>
          <p:nvPr/>
        </p:nvSpPr>
        <p:spPr>
          <a:xfrm>
            <a:off x="6096000" y="404446"/>
            <a:ext cx="5257800" cy="5772517"/>
          </a:xfrm>
          <a:prstGeom prst="rect">
            <a:avLst/>
          </a:prstGeom>
          <a:solidFill>
            <a:schemeClr val="accent2">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Web Services Discovery Language:</a:t>
            </a:r>
          </a:p>
          <a:p>
            <a:pPr marL="0" indent="0">
              <a:buFont typeface="Arial" panose="020B0604020202020204" pitchFamily="34" charset="0"/>
              <a:buNone/>
            </a:pPr>
            <a:endParaRPr lang="en-CA" dirty="0"/>
          </a:p>
          <a:p>
            <a:pPr marL="0" indent="0">
              <a:buFont typeface="Arial" panose="020B0604020202020204" pitchFamily="34" charset="0"/>
              <a:buNone/>
            </a:pPr>
            <a:r>
              <a:rPr lang="en-CA" dirty="0"/>
              <a:t>WSDL is the handler protocol that provides:</a:t>
            </a:r>
          </a:p>
          <a:p>
            <a:pPr marL="0" indent="0">
              <a:buFont typeface="Arial" panose="020B0604020202020204" pitchFamily="34" charset="0"/>
              <a:buNone/>
            </a:pPr>
            <a:r>
              <a:rPr lang="en-CA" dirty="0"/>
              <a:t>Discovery of services: WSDL creates a file, a Catalog, that advertises available services</a:t>
            </a:r>
          </a:p>
          <a:p>
            <a:pPr marL="0" indent="0">
              <a:buFont typeface="Arial" panose="020B0604020202020204" pitchFamily="34" charset="0"/>
              <a:buNone/>
            </a:pPr>
            <a:r>
              <a:rPr lang="en-CA" dirty="0"/>
              <a:t>Traffic Routing:  WSDL drives the SOAP packets between endpoints.</a:t>
            </a:r>
          </a:p>
          <a:p>
            <a:pPr marL="0" indent="0">
              <a:buFont typeface="Arial" panose="020B0604020202020204" pitchFamily="34" charset="0"/>
              <a:buNone/>
            </a:pPr>
            <a:r>
              <a:rPr lang="en-CA" dirty="0"/>
              <a:t>WSDL is the protocol that enables the UDDI Universal Data Discovery Interface.</a:t>
            </a:r>
          </a:p>
        </p:txBody>
      </p:sp>
    </p:spTree>
    <p:extLst>
      <p:ext uri="{BB962C8B-B14F-4D97-AF65-F5344CB8AC3E}">
        <p14:creationId xmlns:p14="http://schemas.microsoft.com/office/powerpoint/2010/main" val="42338409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BF0E-9C59-DCC6-C457-8C0B5EF55A37}"/>
              </a:ext>
            </a:extLst>
          </p:cNvPr>
          <p:cNvSpPr>
            <a:spLocks noGrp="1"/>
          </p:cNvSpPr>
          <p:nvPr>
            <p:ph type="title"/>
          </p:nvPr>
        </p:nvSpPr>
        <p:spPr>
          <a:xfrm>
            <a:off x="838200" y="365125"/>
            <a:ext cx="10515600" cy="883383"/>
          </a:xfrm>
          <a:solidFill>
            <a:schemeClr val="accent3">
              <a:lumMod val="40000"/>
              <a:lumOff val="60000"/>
            </a:schemeClr>
          </a:solidFill>
        </p:spPr>
        <p:txBody>
          <a:bodyPr/>
          <a:lstStyle/>
          <a:p>
            <a:r>
              <a:rPr lang="en-CA" dirty="0"/>
              <a:t>Enterprise Modelling works like this:</a:t>
            </a:r>
          </a:p>
        </p:txBody>
      </p:sp>
      <p:sp>
        <p:nvSpPr>
          <p:cNvPr id="3" name="Content Placeholder 2">
            <a:extLst>
              <a:ext uri="{FF2B5EF4-FFF2-40B4-BE49-F238E27FC236}">
                <a16:creationId xmlns:a16="http://schemas.microsoft.com/office/drawing/2014/main" id="{2FB4728B-EAFD-498E-8C29-560381DEB9AF}"/>
              </a:ext>
            </a:extLst>
          </p:cNvPr>
          <p:cNvSpPr>
            <a:spLocks noGrp="1"/>
          </p:cNvSpPr>
          <p:nvPr>
            <p:ph idx="1"/>
          </p:nvPr>
        </p:nvSpPr>
        <p:spPr>
          <a:xfrm>
            <a:off x="838200" y="1494692"/>
            <a:ext cx="10515600" cy="4682271"/>
          </a:xfrm>
        </p:spPr>
        <p:txBody>
          <a:bodyPr/>
          <a:lstStyle/>
          <a:p>
            <a:r>
              <a:rPr lang="en-US" dirty="0"/>
              <a:t>What is the meaning of SOAP and WSDL</a:t>
            </a:r>
          </a:p>
          <a:p>
            <a:r>
              <a:rPr lang="en-US" dirty="0"/>
              <a:t>SOAP and WSDL are protocols for constructing Enterprise Application Integration programs: Which is what we are doing when we do Enterprise Modeling</a:t>
            </a:r>
          </a:p>
          <a:p>
            <a:r>
              <a:rPr lang="en-US" dirty="0"/>
              <a:t>We will use Java, Java Web Services component framework and the Spring Framework to implement SOAP and WSDL</a:t>
            </a:r>
            <a:endParaRPr lang="en-CA" dirty="0"/>
          </a:p>
        </p:txBody>
      </p:sp>
    </p:spTree>
    <p:extLst>
      <p:ext uri="{BB962C8B-B14F-4D97-AF65-F5344CB8AC3E}">
        <p14:creationId xmlns:p14="http://schemas.microsoft.com/office/powerpoint/2010/main" val="24357422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BF0E-9C59-DCC6-C457-8C0B5EF55A37}"/>
              </a:ext>
            </a:extLst>
          </p:cNvPr>
          <p:cNvSpPr>
            <a:spLocks noGrp="1"/>
          </p:cNvSpPr>
          <p:nvPr>
            <p:ph type="title"/>
          </p:nvPr>
        </p:nvSpPr>
        <p:spPr>
          <a:xfrm>
            <a:off x="838200" y="158263"/>
            <a:ext cx="10515600" cy="1090246"/>
          </a:xfrm>
          <a:solidFill>
            <a:schemeClr val="accent3">
              <a:lumMod val="40000"/>
              <a:lumOff val="60000"/>
            </a:schemeClr>
          </a:solidFill>
        </p:spPr>
        <p:txBody>
          <a:bodyPr>
            <a:normAutofit fontScale="90000"/>
          </a:bodyPr>
          <a:lstStyle/>
          <a:p>
            <a:r>
              <a:rPr lang="en-CA" dirty="0"/>
              <a:t>Enterprise Application Integration is what we do when we connect:</a:t>
            </a:r>
          </a:p>
        </p:txBody>
      </p:sp>
      <p:sp>
        <p:nvSpPr>
          <p:cNvPr id="3" name="Content Placeholder 2">
            <a:extLst>
              <a:ext uri="{FF2B5EF4-FFF2-40B4-BE49-F238E27FC236}">
                <a16:creationId xmlns:a16="http://schemas.microsoft.com/office/drawing/2014/main" id="{2FB4728B-EAFD-498E-8C29-560381DEB9AF}"/>
              </a:ext>
            </a:extLst>
          </p:cNvPr>
          <p:cNvSpPr>
            <a:spLocks noGrp="1"/>
          </p:cNvSpPr>
          <p:nvPr>
            <p:ph idx="1"/>
          </p:nvPr>
        </p:nvSpPr>
        <p:spPr>
          <a:xfrm>
            <a:off x="838200" y="1248510"/>
            <a:ext cx="10515600" cy="2778368"/>
          </a:xfrm>
        </p:spPr>
        <p:txBody>
          <a:bodyPr/>
          <a:lstStyle/>
          <a:p>
            <a:r>
              <a:rPr lang="en-US" dirty="0"/>
              <a:t>The </a:t>
            </a:r>
            <a:r>
              <a:rPr lang="en-US" dirty="0">
                <a:solidFill>
                  <a:schemeClr val="tx2"/>
                </a:solidFill>
              </a:rPr>
              <a:t>Java Classes </a:t>
            </a:r>
            <a:r>
              <a:rPr lang="en-US" dirty="0"/>
              <a:t>that are the containers for business processes</a:t>
            </a:r>
          </a:p>
          <a:p>
            <a:r>
              <a:rPr lang="en-US" dirty="0"/>
              <a:t>The Java Classes that are </a:t>
            </a:r>
            <a:r>
              <a:rPr lang="en-US" b="1" dirty="0"/>
              <a:t>Mediators</a:t>
            </a:r>
            <a:r>
              <a:rPr lang="en-US" dirty="0"/>
              <a:t> that wrap around Platform Assets like Database Server and HTTP Server</a:t>
            </a:r>
          </a:p>
          <a:p>
            <a:r>
              <a:rPr lang="en-US" dirty="0"/>
              <a:t>A use case is a description of a business process</a:t>
            </a:r>
          </a:p>
          <a:p>
            <a:r>
              <a:rPr lang="en-US" dirty="0"/>
              <a:t>Our Workflow to do EAI is to create connections between all these Java Classes (endpoint)</a:t>
            </a:r>
          </a:p>
        </p:txBody>
      </p:sp>
      <p:grpSp>
        <p:nvGrpSpPr>
          <p:cNvPr id="8" name="Group 7">
            <a:extLst>
              <a:ext uri="{FF2B5EF4-FFF2-40B4-BE49-F238E27FC236}">
                <a16:creationId xmlns:a16="http://schemas.microsoft.com/office/drawing/2014/main" id="{F3E151A0-8E73-61AA-D597-8924E8C6FC56}"/>
              </a:ext>
            </a:extLst>
          </p:cNvPr>
          <p:cNvGrpSpPr/>
          <p:nvPr/>
        </p:nvGrpSpPr>
        <p:grpSpPr>
          <a:xfrm>
            <a:off x="7895492" y="3921369"/>
            <a:ext cx="3385039" cy="2778368"/>
            <a:chOff x="5354515" y="3921369"/>
            <a:chExt cx="3385039" cy="2778368"/>
          </a:xfrm>
        </p:grpSpPr>
        <p:sp>
          <p:nvSpPr>
            <p:cNvPr id="5" name="Rectangle 4">
              <a:extLst>
                <a:ext uri="{FF2B5EF4-FFF2-40B4-BE49-F238E27FC236}">
                  <a16:creationId xmlns:a16="http://schemas.microsoft.com/office/drawing/2014/main" id="{83221C56-457D-1775-AD21-875460EB5871}"/>
                </a:ext>
              </a:extLst>
            </p:cNvPr>
            <p:cNvSpPr/>
            <p:nvPr/>
          </p:nvSpPr>
          <p:spPr>
            <a:xfrm>
              <a:off x="5354515" y="3921369"/>
              <a:ext cx="3385039" cy="27783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DB374AA4-BB97-3EC9-0269-89A1AC614D44}"/>
                </a:ext>
              </a:extLst>
            </p:cNvPr>
            <p:cNvSpPr/>
            <p:nvPr/>
          </p:nvSpPr>
          <p:spPr>
            <a:xfrm>
              <a:off x="6022732" y="5055717"/>
              <a:ext cx="2453054" cy="149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Database: </a:t>
              </a:r>
            </a:p>
            <a:p>
              <a:pPr algn="ctr"/>
              <a:r>
                <a:rPr lang="en-CA" dirty="0"/>
                <a:t>How to talk to that Database in my Java Application</a:t>
              </a:r>
            </a:p>
          </p:txBody>
        </p:sp>
        <p:sp>
          <p:nvSpPr>
            <p:cNvPr id="6" name="TextBox 5">
              <a:extLst>
                <a:ext uri="{FF2B5EF4-FFF2-40B4-BE49-F238E27FC236}">
                  <a16:creationId xmlns:a16="http://schemas.microsoft.com/office/drawing/2014/main" id="{B32F35C6-7E83-6BF1-0840-9E637EA4CA4A}"/>
                </a:ext>
              </a:extLst>
            </p:cNvPr>
            <p:cNvSpPr txBox="1"/>
            <p:nvPr/>
          </p:nvSpPr>
          <p:spPr>
            <a:xfrm>
              <a:off x="5530362" y="4026878"/>
              <a:ext cx="2998176" cy="923330"/>
            </a:xfrm>
            <a:prstGeom prst="rect">
              <a:avLst/>
            </a:prstGeom>
            <a:noFill/>
          </p:spPr>
          <p:txBody>
            <a:bodyPr wrap="square" rtlCol="0">
              <a:spAutoFit/>
            </a:bodyPr>
            <a:lstStyle/>
            <a:p>
              <a:r>
                <a:rPr lang="en-CA" dirty="0"/>
                <a:t>Java Class that enables communication to Database via JDBC</a:t>
              </a:r>
            </a:p>
          </p:txBody>
        </p:sp>
      </p:grpSp>
      <p:sp>
        <p:nvSpPr>
          <p:cNvPr id="7" name="Oval 6">
            <a:extLst>
              <a:ext uri="{FF2B5EF4-FFF2-40B4-BE49-F238E27FC236}">
                <a16:creationId xmlns:a16="http://schemas.microsoft.com/office/drawing/2014/main" id="{0B61F76B-37F4-72EC-B855-7ABCF0636906}"/>
              </a:ext>
            </a:extLst>
          </p:cNvPr>
          <p:cNvSpPr/>
          <p:nvPr/>
        </p:nvSpPr>
        <p:spPr>
          <a:xfrm>
            <a:off x="1169377" y="4281854"/>
            <a:ext cx="2708031" cy="21629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Business Process Java Class</a:t>
            </a:r>
          </a:p>
        </p:txBody>
      </p:sp>
      <p:sp>
        <p:nvSpPr>
          <p:cNvPr id="9" name="Arrow: Right 8">
            <a:extLst>
              <a:ext uri="{FF2B5EF4-FFF2-40B4-BE49-F238E27FC236}">
                <a16:creationId xmlns:a16="http://schemas.microsoft.com/office/drawing/2014/main" id="{5F357863-E80A-ACF4-E096-424EB4F6C0B1}"/>
              </a:ext>
            </a:extLst>
          </p:cNvPr>
          <p:cNvSpPr/>
          <p:nvPr/>
        </p:nvSpPr>
        <p:spPr>
          <a:xfrm>
            <a:off x="3358662" y="4668714"/>
            <a:ext cx="4668715" cy="747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doQuery</a:t>
            </a:r>
            <a:r>
              <a:rPr lang="en-CA" dirty="0"/>
              <a:t>(</a:t>
            </a:r>
            <a:r>
              <a:rPr lang="en-CA" dirty="0" err="1"/>
              <a:t>sql</a:t>
            </a:r>
            <a:r>
              <a:rPr lang="en-CA" dirty="0"/>
              <a:t>)</a:t>
            </a:r>
          </a:p>
        </p:txBody>
      </p:sp>
      <p:sp>
        <p:nvSpPr>
          <p:cNvPr id="10" name="Arrow: Left 9">
            <a:extLst>
              <a:ext uri="{FF2B5EF4-FFF2-40B4-BE49-F238E27FC236}">
                <a16:creationId xmlns:a16="http://schemas.microsoft.com/office/drawing/2014/main" id="{862EDAA2-374D-54A7-8BE5-7441BFC1B48E}"/>
              </a:ext>
            </a:extLst>
          </p:cNvPr>
          <p:cNvSpPr/>
          <p:nvPr/>
        </p:nvSpPr>
        <p:spPr>
          <a:xfrm>
            <a:off x="3279531" y="5451231"/>
            <a:ext cx="4791808" cy="685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JDBC </a:t>
            </a:r>
            <a:r>
              <a:rPr lang="en-CA" dirty="0" err="1"/>
              <a:t>ResultSet</a:t>
            </a:r>
            <a:r>
              <a:rPr lang="en-CA" dirty="0"/>
              <a:t> (Java Collection Object)</a:t>
            </a:r>
          </a:p>
        </p:txBody>
      </p:sp>
    </p:spTree>
    <p:extLst>
      <p:ext uri="{BB962C8B-B14F-4D97-AF65-F5344CB8AC3E}">
        <p14:creationId xmlns:p14="http://schemas.microsoft.com/office/powerpoint/2010/main" val="1886863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4BB4-0045-BFFF-EF56-FC1B4FCE5661}"/>
              </a:ext>
            </a:extLst>
          </p:cNvPr>
          <p:cNvSpPr>
            <a:spLocks noGrp="1"/>
          </p:cNvSpPr>
          <p:nvPr>
            <p:ph type="title"/>
          </p:nvPr>
        </p:nvSpPr>
        <p:spPr>
          <a:xfrm>
            <a:off x="838200" y="365125"/>
            <a:ext cx="10515600" cy="848213"/>
          </a:xfrm>
          <a:solidFill>
            <a:schemeClr val="bg2">
              <a:lumMod val="90000"/>
            </a:schemeClr>
          </a:solidFill>
        </p:spPr>
        <p:txBody>
          <a:bodyPr/>
          <a:lstStyle/>
          <a:p>
            <a:r>
              <a:rPr lang="en-CA" dirty="0"/>
              <a:t>A mediator class is a Translator</a:t>
            </a:r>
          </a:p>
        </p:txBody>
      </p:sp>
      <p:pic>
        <p:nvPicPr>
          <p:cNvPr id="1028" name="Picture 4" descr="Spanish Girls - ❤️💛🇪🇸 #SpanishGirls #TavicGirls 🇪🇸💛❤️ | Facebook">
            <a:extLst>
              <a:ext uri="{FF2B5EF4-FFF2-40B4-BE49-F238E27FC236}">
                <a16:creationId xmlns:a16="http://schemas.microsoft.com/office/drawing/2014/main" id="{B5B9C0B1-C165-7258-9ABC-6924CCB2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362" y="1814749"/>
            <a:ext cx="1895475" cy="2409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1A0D9-38EA-3DAA-976D-4A697536D3B5}"/>
              </a:ext>
            </a:extLst>
          </p:cNvPr>
          <p:cNvPicPr>
            <a:picLocks noChangeAspect="1"/>
          </p:cNvPicPr>
          <p:nvPr/>
        </p:nvPicPr>
        <p:blipFill>
          <a:blip r:embed="rId3"/>
          <a:stretch>
            <a:fillRect/>
          </a:stretch>
        </p:blipFill>
        <p:spPr>
          <a:xfrm>
            <a:off x="723126" y="1345616"/>
            <a:ext cx="2033975" cy="3271374"/>
          </a:xfrm>
          <a:prstGeom prst="rect">
            <a:avLst/>
          </a:prstGeom>
        </p:spPr>
      </p:pic>
      <p:sp>
        <p:nvSpPr>
          <p:cNvPr id="6" name="TextBox 5">
            <a:extLst>
              <a:ext uri="{FF2B5EF4-FFF2-40B4-BE49-F238E27FC236}">
                <a16:creationId xmlns:a16="http://schemas.microsoft.com/office/drawing/2014/main" id="{3D40D1B3-DC43-05E2-BE5C-EA344CD05AEF}"/>
              </a:ext>
            </a:extLst>
          </p:cNvPr>
          <p:cNvSpPr txBox="1"/>
          <p:nvPr/>
        </p:nvSpPr>
        <p:spPr>
          <a:xfrm>
            <a:off x="713450" y="4743794"/>
            <a:ext cx="2187019" cy="369332"/>
          </a:xfrm>
          <a:prstGeom prst="rect">
            <a:avLst/>
          </a:prstGeom>
          <a:noFill/>
        </p:spPr>
        <p:txBody>
          <a:bodyPr wrap="square" rtlCol="0">
            <a:spAutoFit/>
          </a:bodyPr>
          <a:lstStyle/>
          <a:p>
            <a:r>
              <a:rPr lang="en-CA" dirty="0"/>
              <a:t>Speaks only English</a:t>
            </a:r>
          </a:p>
        </p:txBody>
      </p:sp>
      <p:sp>
        <p:nvSpPr>
          <p:cNvPr id="10" name="TextBox 9">
            <a:extLst>
              <a:ext uri="{FF2B5EF4-FFF2-40B4-BE49-F238E27FC236}">
                <a16:creationId xmlns:a16="http://schemas.microsoft.com/office/drawing/2014/main" id="{3663500A-80AF-C6A3-1CD5-D7BBC24BE920}"/>
              </a:ext>
            </a:extLst>
          </p:cNvPr>
          <p:cNvSpPr txBox="1"/>
          <p:nvPr/>
        </p:nvSpPr>
        <p:spPr>
          <a:xfrm>
            <a:off x="9166781" y="4374462"/>
            <a:ext cx="2187019" cy="369332"/>
          </a:xfrm>
          <a:prstGeom prst="rect">
            <a:avLst/>
          </a:prstGeom>
          <a:noFill/>
        </p:spPr>
        <p:txBody>
          <a:bodyPr wrap="square" rtlCol="0">
            <a:spAutoFit/>
          </a:bodyPr>
          <a:lstStyle/>
          <a:p>
            <a:r>
              <a:rPr lang="en-CA" dirty="0"/>
              <a:t>Speaks only Spanish</a:t>
            </a:r>
          </a:p>
        </p:txBody>
      </p:sp>
      <p:pic>
        <p:nvPicPr>
          <p:cNvPr id="8" name="Picture 7">
            <a:extLst>
              <a:ext uri="{FF2B5EF4-FFF2-40B4-BE49-F238E27FC236}">
                <a16:creationId xmlns:a16="http://schemas.microsoft.com/office/drawing/2014/main" id="{F3865DEF-7706-43AC-35BE-16E922EC4BF5}"/>
              </a:ext>
            </a:extLst>
          </p:cNvPr>
          <p:cNvPicPr>
            <a:picLocks noChangeAspect="1"/>
          </p:cNvPicPr>
          <p:nvPr/>
        </p:nvPicPr>
        <p:blipFill>
          <a:blip r:embed="rId4"/>
          <a:stretch>
            <a:fillRect/>
          </a:stretch>
        </p:blipFill>
        <p:spPr>
          <a:xfrm>
            <a:off x="4664870" y="1099039"/>
            <a:ext cx="2033811" cy="2329962"/>
          </a:xfrm>
          <a:prstGeom prst="rect">
            <a:avLst/>
          </a:prstGeom>
        </p:spPr>
      </p:pic>
      <p:sp>
        <p:nvSpPr>
          <p:cNvPr id="13" name="TextBox 12">
            <a:extLst>
              <a:ext uri="{FF2B5EF4-FFF2-40B4-BE49-F238E27FC236}">
                <a16:creationId xmlns:a16="http://schemas.microsoft.com/office/drawing/2014/main" id="{A6311E16-0932-0E74-A377-61C260B6414C}"/>
              </a:ext>
            </a:extLst>
          </p:cNvPr>
          <p:cNvSpPr txBox="1"/>
          <p:nvPr/>
        </p:nvSpPr>
        <p:spPr>
          <a:xfrm>
            <a:off x="4678519" y="3642429"/>
            <a:ext cx="2187019" cy="1200329"/>
          </a:xfrm>
          <a:prstGeom prst="rect">
            <a:avLst/>
          </a:prstGeom>
          <a:noFill/>
        </p:spPr>
        <p:txBody>
          <a:bodyPr wrap="square" rtlCol="0">
            <a:spAutoFit/>
          </a:bodyPr>
          <a:lstStyle/>
          <a:p>
            <a:pPr algn="ctr"/>
            <a:r>
              <a:rPr lang="en-CA" dirty="0"/>
              <a:t>Speaks English and Spanish</a:t>
            </a:r>
          </a:p>
          <a:p>
            <a:pPr algn="ctr"/>
            <a:endParaRPr lang="en-CA" dirty="0"/>
          </a:p>
          <a:p>
            <a:pPr algn="ctr"/>
            <a:r>
              <a:rPr lang="en-CA" dirty="0"/>
              <a:t>Mediator</a:t>
            </a:r>
          </a:p>
        </p:txBody>
      </p:sp>
      <p:sp>
        <p:nvSpPr>
          <p:cNvPr id="9" name="TextBox 8">
            <a:extLst>
              <a:ext uri="{FF2B5EF4-FFF2-40B4-BE49-F238E27FC236}">
                <a16:creationId xmlns:a16="http://schemas.microsoft.com/office/drawing/2014/main" id="{73A1EE12-3024-136F-7A4F-6A5FEC5D4D40}"/>
              </a:ext>
            </a:extLst>
          </p:cNvPr>
          <p:cNvSpPr txBox="1"/>
          <p:nvPr/>
        </p:nvSpPr>
        <p:spPr>
          <a:xfrm>
            <a:off x="965524" y="1441247"/>
            <a:ext cx="1469945" cy="369332"/>
          </a:xfrm>
          <a:prstGeom prst="rect">
            <a:avLst/>
          </a:prstGeom>
          <a:noFill/>
        </p:spPr>
        <p:txBody>
          <a:bodyPr wrap="square" rtlCol="0">
            <a:spAutoFit/>
          </a:bodyPr>
          <a:lstStyle/>
          <a:p>
            <a:r>
              <a:rPr lang="en-CA" dirty="0">
                <a:solidFill>
                  <a:srgbClr val="FFFF00"/>
                </a:solidFill>
              </a:rPr>
              <a:t>Joe</a:t>
            </a:r>
          </a:p>
        </p:txBody>
      </p:sp>
      <p:sp>
        <p:nvSpPr>
          <p:cNvPr id="15" name="TextBox 14">
            <a:extLst>
              <a:ext uri="{FF2B5EF4-FFF2-40B4-BE49-F238E27FC236}">
                <a16:creationId xmlns:a16="http://schemas.microsoft.com/office/drawing/2014/main" id="{ED9FF0A3-3F18-F2EE-1BA2-F31D42A29CEA}"/>
              </a:ext>
            </a:extLst>
          </p:cNvPr>
          <p:cNvSpPr txBox="1"/>
          <p:nvPr/>
        </p:nvSpPr>
        <p:spPr>
          <a:xfrm>
            <a:off x="9405126" y="1396581"/>
            <a:ext cx="1469945" cy="369332"/>
          </a:xfrm>
          <a:prstGeom prst="rect">
            <a:avLst/>
          </a:prstGeom>
          <a:noFill/>
        </p:spPr>
        <p:txBody>
          <a:bodyPr wrap="square" rtlCol="0">
            <a:spAutoFit/>
          </a:bodyPr>
          <a:lstStyle/>
          <a:p>
            <a:r>
              <a:rPr lang="en-CA" dirty="0"/>
              <a:t>Maria</a:t>
            </a:r>
          </a:p>
        </p:txBody>
      </p:sp>
      <p:sp>
        <p:nvSpPr>
          <p:cNvPr id="11" name="Arrow: Right 10">
            <a:extLst>
              <a:ext uri="{FF2B5EF4-FFF2-40B4-BE49-F238E27FC236}">
                <a16:creationId xmlns:a16="http://schemas.microsoft.com/office/drawing/2014/main" id="{B1CCDE35-7B16-E6C3-446B-BF0F089A8A1B}"/>
              </a:ext>
            </a:extLst>
          </p:cNvPr>
          <p:cNvSpPr/>
          <p:nvPr/>
        </p:nvSpPr>
        <p:spPr>
          <a:xfrm>
            <a:off x="2757101" y="2114206"/>
            <a:ext cx="2088276" cy="558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English</a:t>
            </a:r>
          </a:p>
        </p:txBody>
      </p:sp>
      <p:sp>
        <p:nvSpPr>
          <p:cNvPr id="17" name="Arrow: Right 16">
            <a:extLst>
              <a:ext uri="{FF2B5EF4-FFF2-40B4-BE49-F238E27FC236}">
                <a16:creationId xmlns:a16="http://schemas.microsoft.com/office/drawing/2014/main" id="{CE4CF86F-5486-30B8-58B5-BE9AEED7F708}"/>
              </a:ext>
            </a:extLst>
          </p:cNvPr>
          <p:cNvSpPr/>
          <p:nvPr/>
        </p:nvSpPr>
        <p:spPr>
          <a:xfrm>
            <a:off x="6701061" y="2148555"/>
            <a:ext cx="2465720" cy="558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Spanish</a:t>
            </a:r>
          </a:p>
        </p:txBody>
      </p:sp>
      <p:sp>
        <p:nvSpPr>
          <p:cNvPr id="12" name="Arrow: Left 11">
            <a:extLst>
              <a:ext uri="{FF2B5EF4-FFF2-40B4-BE49-F238E27FC236}">
                <a16:creationId xmlns:a16="http://schemas.microsoft.com/office/drawing/2014/main" id="{C8297872-A863-3825-DCE0-A78F304C79D0}"/>
              </a:ext>
            </a:extLst>
          </p:cNvPr>
          <p:cNvSpPr/>
          <p:nvPr/>
        </p:nvSpPr>
        <p:spPr>
          <a:xfrm>
            <a:off x="6724263" y="3180402"/>
            <a:ext cx="2384326" cy="52753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tx2"/>
                </a:solidFill>
              </a:rPr>
              <a:t>Spanish</a:t>
            </a:r>
          </a:p>
        </p:txBody>
      </p:sp>
      <p:sp>
        <p:nvSpPr>
          <p:cNvPr id="19" name="Arrow: Left 18">
            <a:extLst>
              <a:ext uri="{FF2B5EF4-FFF2-40B4-BE49-F238E27FC236}">
                <a16:creationId xmlns:a16="http://schemas.microsoft.com/office/drawing/2014/main" id="{883B0DA7-1558-6E76-608F-899FFD9F3039}"/>
              </a:ext>
            </a:extLst>
          </p:cNvPr>
          <p:cNvSpPr/>
          <p:nvPr/>
        </p:nvSpPr>
        <p:spPr>
          <a:xfrm>
            <a:off x="2604392" y="3230742"/>
            <a:ext cx="2238605" cy="52753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tx2"/>
                </a:solidFill>
              </a:rPr>
              <a:t>English</a:t>
            </a:r>
          </a:p>
        </p:txBody>
      </p:sp>
      <p:sp>
        <p:nvSpPr>
          <p:cNvPr id="3" name="TextBox 2">
            <a:extLst>
              <a:ext uri="{FF2B5EF4-FFF2-40B4-BE49-F238E27FC236}">
                <a16:creationId xmlns:a16="http://schemas.microsoft.com/office/drawing/2014/main" id="{2BF652E7-B198-1AC2-52D5-4B394BE497D7}"/>
              </a:ext>
            </a:extLst>
          </p:cNvPr>
          <p:cNvSpPr txBox="1"/>
          <p:nvPr/>
        </p:nvSpPr>
        <p:spPr>
          <a:xfrm>
            <a:off x="5463546" y="1109774"/>
            <a:ext cx="1853304" cy="369332"/>
          </a:xfrm>
          <a:prstGeom prst="rect">
            <a:avLst/>
          </a:prstGeom>
          <a:noFill/>
        </p:spPr>
        <p:txBody>
          <a:bodyPr wrap="square" rtlCol="0">
            <a:spAutoFit/>
          </a:bodyPr>
          <a:lstStyle/>
          <a:p>
            <a:pPr algn="ctr"/>
            <a:r>
              <a:rPr lang="en-CA" dirty="0"/>
              <a:t>JORGE</a:t>
            </a:r>
          </a:p>
        </p:txBody>
      </p:sp>
      <p:sp>
        <p:nvSpPr>
          <p:cNvPr id="18" name="TextBox 17">
            <a:extLst>
              <a:ext uri="{FF2B5EF4-FFF2-40B4-BE49-F238E27FC236}">
                <a16:creationId xmlns:a16="http://schemas.microsoft.com/office/drawing/2014/main" id="{A353B2EB-6B58-4D35-2368-FB4EDE01E452}"/>
              </a:ext>
            </a:extLst>
          </p:cNvPr>
          <p:cNvSpPr txBox="1"/>
          <p:nvPr/>
        </p:nvSpPr>
        <p:spPr>
          <a:xfrm>
            <a:off x="713450" y="5279338"/>
            <a:ext cx="10374387" cy="64633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txBody>
          <a:bodyPr wrap="square">
            <a:spAutoFit/>
          </a:bodyPr>
          <a:lstStyle/>
          <a:p>
            <a:r>
              <a:rPr lang="en-CA" dirty="0"/>
              <a:t>We write Java Mediator Classes to wrap up databases and webservers so we can actuate those resources by applying METHOD calls and get the result set back as the RETURN Value of the Method Call.</a:t>
            </a:r>
          </a:p>
        </p:txBody>
      </p:sp>
      <p:sp>
        <p:nvSpPr>
          <p:cNvPr id="4" name="TextBox 3">
            <a:extLst>
              <a:ext uri="{FF2B5EF4-FFF2-40B4-BE49-F238E27FC236}">
                <a16:creationId xmlns:a16="http://schemas.microsoft.com/office/drawing/2014/main" id="{D2FE20D1-56F2-DFEE-7C63-1EA1B069EA26}"/>
              </a:ext>
            </a:extLst>
          </p:cNvPr>
          <p:cNvSpPr txBox="1"/>
          <p:nvPr/>
        </p:nvSpPr>
        <p:spPr>
          <a:xfrm>
            <a:off x="6698681" y="1343235"/>
            <a:ext cx="1469945" cy="646331"/>
          </a:xfrm>
          <a:prstGeom prst="rect">
            <a:avLst/>
          </a:prstGeom>
          <a:noFill/>
        </p:spPr>
        <p:txBody>
          <a:bodyPr wrap="square" rtlCol="0">
            <a:spAutoFit/>
          </a:bodyPr>
          <a:lstStyle/>
          <a:p>
            <a:r>
              <a:rPr lang="en-CA" dirty="0"/>
              <a:t>Jorge is the middleware</a:t>
            </a:r>
          </a:p>
        </p:txBody>
      </p:sp>
    </p:spTree>
    <p:extLst>
      <p:ext uri="{BB962C8B-B14F-4D97-AF65-F5344CB8AC3E}">
        <p14:creationId xmlns:p14="http://schemas.microsoft.com/office/powerpoint/2010/main" val="5021307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7129-EFE4-B60B-08E7-A3A002A807BF}"/>
              </a:ext>
            </a:extLst>
          </p:cNvPr>
          <p:cNvSpPr>
            <a:spLocks noGrp="1"/>
          </p:cNvSpPr>
          <p:nvPr>
            <p:ph type="title"/>
          </p:nvPr>
        </p:nvSpPr>
        <p:spPr>
          <a:solidFill>
            <a:schemeClr val="accent4"/>
          </a:solidFill>
        </p:spPr>
        <p:txBody>
          <a:bodyPr/>
          <a:lstStyle/>
          <a:p>
            <a:r>
              <a:rPr lang="en-CA" dirty="0"/>
              <a:t>Can we really put a business process into a Java Class?</a:t>
            </a:r>
          </a:p>
        </p:txBody>
      </p:sp>
      <p:sp>
        <p:nvSpPr>
          <p:cNvPr id="3" name="Content Placeholder 2">
            <a:extLst>
              <a:ext uri="{FF2B5EF4-FFF2-40B4-BE49-F238E27FC236}">
                <a16:creationId xmlns:a16="http://schemas.microsoft.com/office/drawing/2014/main" id="{8B3B1F65-443C-A5CB-0A4A-99E4F26EA0B3}"/>
              </a:ext>
            </a:extLst>
          </p:cNvPr>
          <p:cNvSpPr>
            <a:spLocks noGrp="1"/>
          </p:cNvSpPr>
          <p:nvPr>
            <p:ph idx="1"/>
          </p:nvPr>
        </p:nvSpPr>
        <p:spPr/>
        <p:txBody>
          <a:bodyPr/>
          <a:lstStyle/>
          <a:p>
            <a:r>
              <a:rPr lang="en-CA" dirty="0"/>
              <a:t>Because a Java Object is a box into which we can put any kind of information and ship that box around over  TCP PIPE.</a:t>
            </a:r>
          </a:p>
        </p:txBody>
      </p:sp>
    </p:spTree>
    <p:extLst>
      <p:ext uri="{BB962C8B-B14F-4D97-AF65-F5344CB8AC3E}">
        <p14:creationId xmlns:p14="http://schemas.microsoft.com/office/powerpoint/2010/main" val="2965388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BBDB282-8402-A566-A899-65A1B2CBE99B}"/>
              </a:ext>
            </a:extLst>
          </p:cNvPr>
          <p:cNvSpPr/>
          <p:nvPr/>
        </p:nvSpPr>
        <p:spPr>
          <a:xfrm>
            <a:off x="2206869" y="1688123"/>
            <a:ext cx="7420707" cy="501161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AA97C65E-1B9A-E0A6-F170-39EFADE822FB}"/>
              </a:ext>
            </a:extLst>
          </p:cNvPr>
          <p:cNvSpPr/>
          <p:nvPr/>
        </p:nvSpPr>
        <p:spPr>
          <a:xfrm>
            <a:off x="970085" y="800100"/>
            <a:ext cx="1808285" cy="808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latin typeface="Arvo" panose="02000000000000000000" pitchFamily="2" charset="0"/>
              </a:rPr>
              <a:t>Data</a:t>
            </a:r>
          </a:p>
        </p:txBody>
      </p:sp>
      <p:sp>
        <p:nvSpPr>
          <p:cNvPr id="5" name="Rectangle 4">
            <a:extLst>
              <a:ext uri="{FF2B5EF4-FFF2-40B4-BE49-F238E27FC236}">
                <a16:creationId xmlns:a16="http://schemas.microsoft.com/office/drawing/2014/main" id="{00A88055-1AE0-9055-D52C-5C6A344019FB}"/>
              </a:ext>
            </a:extLst>
          </p:cNvPr>
          <p:cNvSpPr/>
          <p:nvPr/>
        </p:nvSpPr>
        <p:spPr>
          <a:xfrm>
            <a:off x="2842846" y="803029"/>
            <a:ext cx="1808285" cy="808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2400" dirty="0">
                <a:latin typeface="Arvo" panose="02000000000000000000" pitchFamily="2" charset="0"/>
              </a:rPr>
              <a:t>Hardware</a:t>
            </a:r>
          </a:p>
        </p:txBody>
      </p:sp>
      <p:sp>
        <p:nvSpPr>
          <p:cNvPr id="6" name="Rectangle 5">
            <a:extLst>
              <a:ext uri="{FF2B5EF4-FFF2-40B4-BE49-F238E27FC236}">
                <a16:creationId xmlns:a16="http://schemas.microsoft.com/office/drawing/2014/main" id="{4AF43B18-D79C-2D07-E950-680CC6E20D54}"/>
              </a:ext>
            </a:extLst>
          </p:cNvPr>
          <p:cNvSpPr/>
          <p:nvPr/>
        </p:nvSpPr>
        <p:spPr>
          <a:xfrm>
            <a:off x="3446585" y="3789483"/>
            <a:ext cx="1808285" cy="808892"/>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z="2400" dirty="0">
                <a:latin typeface="Arvo" panose="02000000000000000000" pitchFamily="2" charset="0"/>
              </a:rPr>
              <a:t>Business Processes</a:t>
            </a:r>
          </a:p>
        </p:txBody>
      </p:sp>
      <p:sp>
        <p:nvSpPr>
          <p:cNvPr id="7" name="Arrow: Right 6">
            <a:extLst>
              <a:ext uri="{FF2B5EF4-FFF2-40B4-BE49-F238E27FC236}">
                <a16:creationId xmlns:a16="http://schemas.microsoft.com/office/drawing/2014/main" id="{7C546D2E-223F-1A54-A0D9-157010CA5413}"/>
              </a:ext>
            </a:extLst>
          </p:cNvPr>
          <p:cNvSpPr/>
          <p:nvPr/>
        </p:nvSpPr>
        <p:spPr>
          <a:xfrm>
            <a:off x="756138" y="70338"/>
            <a:ext cx="8484577" cy="888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SOA is a set of Instructions on HOW to “Platformize” the Business Model </a:t>
            </a:r>
          </a:p>
        </p:txBody>
      </p:sp>
      <p:sp>
        <p:nvSpPr>
          <p:cNvPr id="9" name="TextBox 8">
            <a:extLst>
              <a:ext uri="{FF2B5EF4-FFF2-40B4-BE49-F238E27FC236}">
                <a16:creationId xmlns:a16="http://schemas.microsoft.com/office/drawing/2014/main" id="{C9EB0A37-7A96-FC60-E9A2-0521857FAA16}"/>
              </a:ext>
            </a:extLst>
          </p:cNvPr>
          <p:cNvSpPr txBox="1"/>
          <p:nvPr/>
        </p:nvSpPr>
        <p:spPr>
          <a:xfrm>
            <a:off x="3446585" y="2180492"/>
            <a:ext cx="4607169" cy="1323439"/>
          </a:xfrm>
          <a:prstGeom prst="rect">
            <a:avLst/>
          </a:prstGeom>
          <a:noFill/>
        </p:spPr>
        <p:txBody>
          <a:bodyPr wrap="square" rtlCol="0">
            <a:spAutoFit/>
          </a:bodyPr>
          <a:lstStyle/>
          <a:p>
            <a:pPr algn="ctr"/>
            <a:r>
              <a:rPr lang="en-CA" sz="4000" dirty="0">
                <a:ln w="0"/>
                <a:effectLst>
                  <a:outerShdw blurRad="38100" dist="19050" dir="2700000" algn="tl" rotWithShape="0">
                    <a:schemeClr val="dk1">
                      <a:alpha val="40000"/>
                    </a:schemeClr>
                  </a:outerShdw>
                </a:effectLst>
              </a:rPr>
              <a:t>What is a SERVICE in the context of SOA?</a:t>
            </a:r>
          </a:p>
        </p:txBody>
      </p:sp>
      <p:sp>
        <p:nvSpPr>
          <p:cNvPr id="10" name="Rectangle 9">
            <a:extLst>
              <a:ext uri="{FF2B5EF4-FFF2-40B4-BE49-F238E27FC236}">
                <a16:creationId xmlns:a16="http://schemas.microsoft.com/office/drawing/2014/main" id="{EE6EA1F2-EF13-80FD-1FD3-88EAAE3BC76F}"/>
              </a:ext>
            </a:extLst>
          </p:cNvPr>
          <p:cNvSpPr/>
          <p:nvPr/>
        </p:nvSpPr>
        <p:spPr>
          <a:xfrm>
            <a:off x="140677" y="2077914"/>
            <a:ext cx="1960686" cy="1685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Our keys to understanding</a:t>
            </a:r>
          </a:p>
          <a:p>
            <a:pPr algn="ctr"/>
            <a:r>
              <a:rPr lang="en-CA" dirty="0"/>
              <a:t>Service</a:t>
            </a:r>
          </a:p>
          <a:p>
            <a:pPr algn="ctr"/>
            <a:r>
              <a:rPr lang="en-CA" dirty="0"/>
              <a:t>Oriented </a:t>
            </a:r>
          </a:p>
          <a:p>
            <a:pPr algn="ctr"/>
            <a:r>
              <a:rPr lang="en-CA" dirty="0"/>
              <a:t>Architecture</a:t>
            </a:r>
          </a:p>
        </p:txBody>
      </p:sp>
      <p:sp>
        <p:nvSpPr>
          <p:cNvPr id="12" name="TextBox 11">
            <a:extLst>
              <a:ext uri="{FF2B5EF4-FFF2-40B4-BE49-F238E27FC236}">
                <a16:creationId xmlns:a16="http://schemas.microsoft.com/office/drawing/2014/main" id="{7E0AC0E1-062D-93E3-ADFD-BC5F0775A142}"/>
              </a:ext>
            </a:extLst>
          </p:cNvPr>
          <p:cNvSpPr txBox="1"/>
          <p:nvPr/>
        </p:nvSpPr>
        <p:spPr>
          <a:xfrm>
            <a:off x="5360376" y="3870763"/>
            <a:ext cx="3540370" cy="646331"/>
          </a:xfrm>
          <a:prstGeom prst="rect">
            <a:avLst/>
          </a:prstGeom>
          <a:solidFill>
            <a:srgbClr val="FFFF00"/>
          </a:solidFill>
        </p:spPr>
        <p:txBody>
          <a:bodyPr wrap="square">
            <a:spAutoFit/>
          </a:bodyPr>
          <a:lstStyle/>
          <a:p>
            <a:r>
              <a:rPr lang="en-US" dirty="0"/>
              <a:t>A business value deliverable </a:t>
            </a:r>
          </a:p>
          <a:p>
            <a:r>
              <a:rPr lang="en-US" dirty="0"/>
              <a:t>reusable, reproducible: Value Token</a:t>
            </a:r>
          </a:p>
        </p:txBody>
      </p:sp>
      <p:sp>
        <p:nvSpPr>
          <p:cNvPr id="13" name="TextBox 12">
            <a:extLst>
              <a:ext uri="{FF2B5EF4-FFF2-40B4-BE49-F238E27FC236}">
                <a16:creationId xmlns:a16="http://schemas.microsoft.com/office/drawing/2014/main" id="{657551A6-B319-7B72-4E9D-A457E9D74548}"/>
              </a:ext>
            </a:extLst>
          </p:cNvPr>
          <p:cNvSpPr txBox="1"/>
          <p:nvPr/>
        </p:nvSpPr>
        <p:spPr>
          <a:xfrm>
            <a:off x="3502269" y="4777418"/>
            <a:ext cx="5187461" cy="830997"/>
          </a:xfrm>
          <a:prstGeom prst="rect">
            <a:avLst/>
          </a:prstGeom>
          <a:solidFill>
            <a:srgbClr val="FFC000"/>
          </a:solidFill>
        </p:spPr>
        <p:txBody>
          <a:bodyPr wrap="square" rtlCol="0">
            <a:spAutoFit/>
          </a:bodyPr>
          <a:lstStyle/>
          <a:p>
            <a:pPr algn="ctr"/>
            <a:r>
              <a:rPr lang="en-CA" sz="2400" dirty="0">
                <a:latin typeface="Arvo" panose="02000000000000000000" pitchFamily="2" charset="0"/>
              </a:rPr>
              <a:t>What is connection does this have with </a:t>
            </a:r>
            <a:r>
              <a:rPr lang="en-CA" sz="2400" b="1" dirty="0">
                <a:latin typeface="Arvo" panose="02000000000000000000" pitchFamily="2" charset="0"/>
              </a:rPr>
              <a:t>Java Programming</a:t>
            </a:r>
            <a:r>
              <a:rPr lang="en-CA" sz="2400" dirty="0">
                <a:latin typeface="Arvo" panose="02000000000000000000" pitchFamily="2" charset="0"/>
              </a:rPr>
              <a:t>?</a:t>
            </a:r>
          </a:p>
        </p:txBody>
      </p:sp>
      <p:sp>
        <p:nvSpPr>
          <p:cNvPr id="14" name="TextBox 13">
            <a:extLst>
              <a:ext uri="{FF2B5EF4-FFF2-40B4-BE49-F238E27FC236}">
                <a16:creationId xmlns:a16="http://schemas.microsoft.com/office/drawing/2014/main" id="{D31CF199-A03C-EA8C-69E2-2D4B28DB6B26}"/>
              </a:ext>
            </a:extLst>
          </p:cNvPr>
          <p:cNvSpPr txBox="1"/>
          <p:nvPr/>
        </p:nvSpPr>
        <p:spPr>
          <a:xfrm>
            <a:off x="3853960" y="5787458"/>
            <a:ext cx="4484077" cy="369332"/>
          </a:xfrm>
          <a:prstGeom prst="rect">
            <a:avLst/>
          </a:prstGeom>
          <a:noFill/>
        </p:spPr>
        <p:txBody>
          <a:bodyPr wrap="square" rtlCol="0">
            <a:spAutoFit/>
          </a:bodyPr>
          <a:lstStyle/>
          <a:p>
            <a:r>
              <a:rPr lang="en-CA" dirty="0"/>
              <a:t>CONNECT JAVA PROGRAMMING TO SERVICES</a:t>
            </a:r>
          </a:p>
        </p:txBody>
      </p:sp>
    </p:spTree>
    <p:extLst>
      <p:ext uri="{BB962C8B-B14F-4D97-AF65-F5344CB8AC3E}">
        <p14:creationId xmlns:p14="http://schemas.microsoft.com/office/powerpoint/2010/main" val="251602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7A45-5A10-0EE8-1A89-E4239DA1ECF9}"/>
              </a:ext>
            </a:extLst>
          </p:cNvPr>
          <p:cNvSpPr>
            <a:spLocks noGrp="1"/>
          </p:cNvSpPr>
          <p:nvPr>
            <p:ph type="title"/>
          </p:nvPr>
        </p:nvSpPr>
        <p:spPr>
          <a:xfrm>
            <a:off x="820093" y="274591"/>
            <a:ext cx="4173938" cy="1726225"/>
          </a:xfrm>
          <a:solidFill>
            <a:schemeClr val="tx2">
              <a:lumMod val="20000"/>
              <a:lumOff val="80000"/>
            </a:schemeClr>
          </a:solidFill>
        </p:spPr>
        <p:txBody>
          <a:bodyPr>
            <a:normAutofit fontScale="90000"/>
          </a:bodyPr>
          <a:lstStyle/>
          <a:p>
            <a:r>
              <a:rPr lang="en-CA" dirty="0"/>
              <a:t>Some core concepts we must believe:</a:t>
            </a:r>
          </a:p>
        </p:txBody>
      </p:sp>
      <p:sp>
        <p:nvSpPr>
          <p:cNvPr id="3" name="Content Placeholder 2">
            <a:extLst>
              <a:ext uri="{FF2B5EF4-FFF2-40B4-BE49-F238E27FC236}">
                <a16:creationId xmlns:a16="http://schemas.microsoft.com/office/drawing/2014/main" id="{CC438743-DFF9-4D78-DEB6-7F97F3D70981}"/>
              </a:ext>
            </a:extLst>
          </p:cNvPr>
          <p:cNvSpPr>
            <a:spLocks noGrp="1"/>
          </p:cNvSpPr>
          <p:nvPr>
            <p:ph idx="1"/>
          </p:nvPr>
        </p:nvSpPr>
        <p:spPr>
          <a:xfrm>
            <a:off x="738612" y="2320009"/>
            <a:ext cx="4255419" cy="2641290"/>
          </a:xfrm>
        </p:spPr>
        <p:txBody>
          <a:bodyPr/>
          <a:lstStyle/>
          <a:p>
            <a:pPr marL="0" indent="0">
              <a:buNone/>
            </a:pPr>
            <a:r>
              <a:rPr lang="en-CA" sz="1600" b="1" u="sng" dirty="0"/>
              <a:t>Important fact about the World ONE:</a:t>
            </a:r>
          </a:p>
          <a:p>
            <a:pPr marL="0" indent="0">
              <a:buNone/>
            </a:pPr>
            <a:r>
              <a:rPr lang="en-CA" dirty="0"/>
              <a:t>We can “realize” (bring to life) business processes by making Java Objects that Model them.	</a:t>
            </a:r>
          </a:p>
        </p:txBody>
      </p:sp>
      <p:sp>
        <p:nvSpPr>
          <p:cNvPr id="6" name="TextBox 5">
            <a:extLst>
              <a:ext uri="{FF2B5EF4-FFF2-40B4-BE49-F238E27FC236}">
                <a16:creationId xmlns:a16="http://schemas.microsoft.com/office/drawing/2014/main" id="{126A727E-AAB0-9312-A361-4706ACE4BDDF}"/>
              </a:ext>
            </a:extLst>
          </p:cNvPr>
          <p:cNvSpPr txBox="1"/>
          <p:nvPr/>
        </p:nvSpPr>
        <p:spPr>
          <a:xfrm>
            <a:off x="344863" y="4303944"/>
            <a:ext cx="4875369" cy="646331"/>
          </a:xfrm>
          <a:prstGeom prst="rect">
            <a:avLst/>
          </a:prstGeom>
          <a:solidFill>
            <a:srgbClr val="FFFF00"/>
          </a:solidFill>
        </p:spPr>
        <p:txBody>
          <a:bodyPr wrap="square" rtlCol="0">
            <a:spAutoFit/>
          </a:bodyPr>
          <a:lstStyle/>
          <a:p>
            <a:r>
              <a:rPr lang="en-CA" dirty="0"/>
              <a:t>Important fact: here Business Process client and the Server are both living in the SAME JVM</a:t>
            </a:r>
          </a:p>
        </p:txBody>
      </p:sp>
      <p:sp>
        <p:nvSpPr>
          <p:cNvPr id="7" name="TextBox 6">
            <a:extLst>
              <a:ext uri="{FF2B5EF4-FFF2-40B4-BE49-F238E27FC236}">
                <a16:creationId xmlns:a16="http://schemas.microsoft.com/office/drawing/2014/main" id="{3D378069-588A-51BD-2857-B5106AAA2C35}"/>
              </a:ext>
            </a:extLst>
          </p:cNvPr>
          <p:cNvSpPr txBox="1"/>
          <p:nvPr/>
        </p:nvSpPr>
        <p:spPr>
          <a:xfrm>
            <a:off x="344863" y="5280492"/>
            <a:ext cx="5269117" cy="1200329"/>
          </a:xfrm>
          <a:prstGeom prst="rect">
            <a:avLst/>
          </a:prstGeom>
          <a:solidFill>
            <a:srgbClr val="FFFF00"/>
          </a:solidFill>
        </p:spPr>
        <p:txBody>
          <a:bodyPr wrap="square" rtlCol="0">
            <a:spAutoFit/>
          </a:bodyPr>
          <a:lstStyle/>
          <a:p>
            <a:r>
              <a:rPr lang="en-CA" dirty="0"/>
              <a:t>To create the situation of Enterprise Middleware:</a:t>
            </a:r>
          </a:p>
          <a:p>
            <a:r>
              <a:rPr lang="en-CA" dirty="0"/>
              <a:t>We would need the BP client in one JVM and the server in another: and they must be reachable to each other by TCP / IP. (Important fact about the World 2.</a:t>
            </a:r>
          </a:p>
        </p:txBody>
      </p:sp>
      <p:pic>
        <p:nvPicPr>
          <p:cNvPr id="9" name="Picture 8">
            <a:extLst>
              <a:ext uri="{FF2B5EF4-FFF2-40B4-BE49-F238E27FC236}">
                <a16:creationId xmlns:a16="http://schemas.microsoft.com/office/drawing/2014/main" id="{61218443-7623-E30D-D71F-4CE47C13E7C5}"/>
              </a:ext>
            </a:extLst>
          </p:cNvPr>
          <p:cNvPicPr>
            <a:picLocks noChangeAspect="1"/>
          </p:cNvPicPr>
          <p:nvPr/>
        </p:nvPicPr>
        <p:blipFill>
          <a:blip r:embed="rId2"/>
          <a:stretch>
            <a:fillRect/>
          </a:stretch>
        </p:blipFill>
        <p:spPr>
          <a:xfrm>
            <a:off x="4491594" y="-31184"/>
            <a:ext cx="7700406" cy="6858000"/>
          </a:xfrm>
          <a:prstGeom prst="rect">
            <a:avLst/>
          </a:prstGeom>
        </p:spPr>
      </p:pic>
    </p:spTree>
    <p:extLst>
      <p:ext uri="{BB962C8B-B14F-4D97-AF65-F5344CB8AC3E}">
        <p14:creationId xmlns:p14="http://schemas.microsoft.com/office/powerpoint/2010/main" val="3358281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37AE-B7DC-A2D5-D8F3-9CDBF90C5CD7}"/>
              </a:ext>
            </a:extLst>
          </p:cNvPr>
          <p:cNvSpPr>
            <a:spLocks noGrp="1"/>
          </p:cNvSpPr>
          <p:nvPr>
            <p:ph type="title"/>
          </p:nvPr>
        </p:nvSpPr>
        <p:spPr>
          <a:xfrm>
            <a:off x="838200" y="365125"/>
            <a:ext cx="10515600" cy="733913"/>
          </a:xfrm>
          <a:solidFill>
            <a:schemeClr val="accent1">
              <a:lumMod val="20000"/>
              <a:lumOff val="80000"/>
            </a:schemeClr>
          </a:solidFill>
        </p:spPr>
        <p:txBody>
          <a:bodyPr/>
          <a:lstStyle/>
          <a:p>
            <a:r>
              <a:rPr lang="en-CA" dirty="0"/>
              <a:t>What is the purpose of a computer program?</a:t>
            </a:r>
          </a:p>
        </p:txBody>
      </p:sp>
      <p:sp>
        <p:nvSpPr>
          <p:cNvPr id="3" name="Content Placeholder 2">
            <a:extLst>
              <a:ext uri="{FF2B5EF4-FFF2-40B4-BE49-F238E27FC236}">
                <a16:creationId xmlns:a16="http://schemas.microsoft.com/office/drawing/2014/main" id="{E221BEF7-0EFD-86E1-F771-90BAC7AA54D0}"/>
              </a:ext>
            </a:extLst>
          </p:cNvPr>
          <p:cNvSpPr>
            <a:spLocks noGrp="1"/>
          </p:cNvSpPr>
          <p:nvPr>
            <p:ph idx="1"/>
          </p:nvPr>
        </p:nvSpPr>
        <p:spPr>
          <a:xfrm>
            <a:off x="838200" y="1183787"/>
            <a:ext cx="10515600" cy="4351338"/>
          </a:xfrm>
        </p:spPr>
        <p:txBody>
          <a:bodyPr/>
          <a:lstStyle/>
          <a:p>
            <a:pPr marL="0" indent="0">
              <a:buNone/>
            </a:pPr>
            <a:r>
              <a:rPr lang="en-US" dirty="0"/>
              <a:t>Optimizing processes with a help of programs which otherwise would take a lot of people hours.</a:t>
            </a:r>
          </a:p>
          <a:p>
            <a:pPr marL="0" indent="0">
              <a:buNone/>
            </a:pPr>
            <a:r>
              <a:rPr lang="en-US" dirty="0"/>
              <a:t>A computer program is a machine (set of instructions) for converting data from an input state to an output, to create new value.</a:t>
            </a:r>
          </a:p>
          <a:p>
            <a:pPr marL="0" indent="0">
              <a:buNone/>
            </a:pPr>
            <a:endParaRPr lang="en-CA" dirty="0"/>
          </a:p>
        </p:txBody>
      </p:sp>
    </p:spTree>
    <p:extLst>
      <p:ext uri="{BB962C8B-B14F-4D97-AF65-F5344CB8AC3E}">
        <p14:creationId xmlns:p14="http://schemas.microsoft.com/office/powerpoint/2010/main" val="15034993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B731-5609-0794-90C3-6BDB7CA63F52}"/>
              </a:ext>
            </a:extLst>
          </p:cNvPr>
          <p:cNvSpPr>
            <a:spLocks noGrp="1"/>
          </p:cNvSpPr>
          <p:nvPr>
            <p:ph type="title"/>
          </p:nvPr>
        </p:nvSpPr>
        <p:spPr>
          <a:xfrm>
            <a:off x="838200" y="365125"/>
            <a:ext cx="10515600" cy="707537"/>
          </a:xfrm>
          <a:solidFill>
            <a:schemeClr val="bg2"/>
          </a:solidFill>
        </p:spPr>
        <p:txBody>
          <a:bodyPr/>
          <a:lstStyle/>
          <a:p>
            <a:r>
              <a:rPr lang="en-CA" dirty="0"/>
              <a:t>Making UML Diagrams</a:t>
            </a:r>
          </a:p>
        </p:txBody>
      </p:sp>
      <p:sp>
        <p:nvSpPr>
          <p:cNvPr id="3" name="Content Placeholder 2">
            <a:extLst>
              <a:ext uri="{FF2B5EF4-FFF2-40B4-BE49-F238E27FC236}">
                <a16:creationId xmlns:a16="http://schemas.microsoft.com/office/drawing/2014/main" id="{922EB5EB-0F86-1121-A628-2CC6746B91A8}"/>
              </a:ext>
            </a:extLst>
          </p:cNvPr>
          <p:cNvSpPr>
            <a:spLocks noGrp="1"/>
          </p:cNvSpPr>
          <p:nvPr>
            <p:ph idx="1"/>
          </p:nvPr>
        </p:nvSpPr>
        <p:spPr>
          <a:xfrm>
            <a:off x="838200" y="1371600"/>
            <a:ext cx="10515600" cy="4805363"/>
          </a:xfrm>
        </p:spPr>
        <p:txBody>
          <a:bodyPr/>
          <a:lstStyle/>
          <a:p>
            <a:r>
              <a:rPr lang="en-CA" dirty="0"/>
              <a:t>For your Labs and Assignments, you will make UML Diagrams</a:t>
            </a:r>
          </a:p>
          <a:p>
            <a:r>
              <a:rPr lang="en-CA" dirty="0"/>
              <a:t>Visio – other drawing tools</a:t>
            </a:r>
          </a:p>
          <a:p>
            <a:r>
              <a:rPr lang="en-CA" dirty="0"/>
              <a:t>My suggestion: Draw on paper : take a picture: Google Drive it up</a:t>
            </a:r>
          </a:p>
          <a:p>
            <a:r>
              <a:rPr lang="en-CA" dirty="0"/>
              <a:t>Embed this image in your Presentation format</a:t>
            </a:r>
          </a:p>
          <a:p>
            <a:r>
              <a:rPr lang="en-CA" dirty="0"/>
              <a:t>I don’t like drawing tools – because – you spend too much time playing with the computer: </a:t>
            </a:r>
            <a:r>
              <a:rPr lang="en-CA" dirty="0">
                <a:highlight>
                  <a:srgbClr val="FFFF00"/>
                </a:highlight>
              </a:rPr>
              <a:t>Instead, you should draw by hand to focus on the problem you are solving</a:t>
            </a:r>
            <a:r>
              <a:rPr lang="en-CA" dirty="0"/>
              <a:t>.</a:t>
            </a:r>
          </a:p>
          <a:p>
            <a:endParaRPr lang="en-CA" dirty="0"/>
          </a:p>
        </p:txBody>
      </p:sp>
    </p:spTree>
    <p:extLst>
      <p:ext uri="{BB962C8B-B14F-4D97-AF65-F5344CB8AC3E}">
        <p14:creationId xmlns:p14="http://schemas.microsoft.com/office/powerpoint/2010/main" val="36586716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F884-6D54-743C-0B16-0AD6B9C46DE6}"/>
              </a:ext>
            </a:extLst>
          </p:cNvPr>
          <p:cNvSpPr>
            <a:spLocks noGrp="1"/>
          </p:cNvSpPr>
          <p:nvPr>
            <p:ph type="title"/>
          </p:nvPr>
        </p:nvSpPr>
        <p:spPr>
          <a:xfrm>
            <a:off x="838200" y="365125"/>
            <a:ext cx="10515600" cy="733913"/>
          </a:xfrm>
        </p:spPr>
        <p:txBody>
          <a:bodyPr/>
          <a:lstStyle/>
          <a:p>
            <a:r>
              <a:rPr lang="en-CA" dirty="0"/>
              <a:t>MVC pattern provides reusability</a:t>
            </a:r>
          </a:p>
        </p:txBody>
      </p:sp>
      <p:sp>
        <p:nvSpPr>
          <p:cNvPr id="3" name="Content Placeholder 2">
            <a:extLst>
              <a:ext uri="{FF2B5EF4-FFF2-40B4-BE49-F238E27FC236}">
                <a16:creationId xmlns:a16="http://schemas.microsoft.com/office/drawing/2014/main" id="{224F23B8-A811-57F0-3C17-AC5349AECC18}"/>
              </a:ext>
            </a:extLst>
          </p:cNvPr>
          <p:cNvSpPr>
            <a:spLocks noGrp="1"/>
          </p:cNvSpPr>
          <p:nvPr>
            <p:ph idx="1"/>
          </p:nvPr>
        </p:nvSpPr>
        <p:spPr>
          <a:xfrm>
            <a:off x="838200" y="1266092"/>
            <a:ext cx="10515600" cy="4910871"/>
          </a:xfrm>
        </p:spPr>
        <p:txBody>
          <a:bodyPr/>
          <a:lstStyle/>
          <a:p>
            <a:r>
              <a:rPr lang="en-US" dirty="0"/>
              <a:t>Yes but that is not the reason WHY we do it! </a:t>
            </a:r>
          </a:p>
          <a:p>
            <a:r>
              <a:rPr lang="en-US" dirty="0"/>
              <a:t>The reason why we use this pattern is to implement our goal of creating a software application which has a high degree of fidelity to our UML Design.</a:t>
            </a:r>
          </a:p>
          <a:p>
            <a:endParaRPr lang="en-CA" dirty="0"/>
          </a:p>
        </p:txBody>
      </p:sp>
    </p:spTree>
    <p:extLst>
      <p:ext uri="{BB962C8B-B14F-4D97-AF65-F5344CB8AC3E}">
        <p14:creationId xmlns:p14="http://schemas.microsoft.com/office/powerpoint/2010/main" val="24743159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E45717-C35B-4B8F-8C5A-41C2B42F14FB}"/>
              </a:ext>
            </a:extLst>
          </p:cNvPr>
          <p:cNvSpPr/>
          <p:nvPr/>
        </p:nvSpPr>
        <p:spPr>
          <a:xfrm>
            <a:off x="437799" y="1440793"/>
            <a:ext cx="3011983" cy="5259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0F7239-0EE6-45A5-B286-31553084B093}"/>
              </a:ext>
            </a:extLst>
          </p:cNvPr>
          <p:cNvSpPr>
            <a:spLocks noGrp="1"/>
          </p:cNvSpPr>
          <p:nvPr>
            <p:ph type="title"/>
          </p:nvPr>
        </p:nvSpPr>
        <p:spPr>
          <a:xfrm>
            <a:off x="838200" y="25630"/>
            <a:ext cx="10515600" cy="1043247"/>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txBody>
          <a:bodyPr>
            <a:normAutofit fontScale="90000"/>
          </a:bodyPr>
          <a:lstStyle/>
          <a:p>
            <a:r>
              <a:rPr lang="en-CA" dirty="0"/>
              <a:t>Create optical focus and clarity on the</a:t>
            </a:r>
            <a:br>
              <a:rPr lang="en-CA" dirty="0"/>
            </a:br>
            <a:r>
              <a:rPr lang="en-CA" dirty="0"/>
              <a:t> Teaching Paradigm for this Course:</a:t>
            </a:r>
          </a:p>
        </p:txBody>
      </p:sp>
      <p:sp>
        <p:nvSpPr>
          <p:cNvPr id="4" name="Oval 3">
            <a:extLst>
              <a:ext uri="{FF2B5EF4-FFF2-40B4-BE49-F238E27FC236}">
                <a16:creationId xmlns:a16="http://schemas.microsoft.com/office/drawing/2014/main" id="{6F2AB717-F469-4DDF-9B47-9BF187AF08BD}"/>
              </a:ext>
            </a:extLst>
          </p:cNvPr>
          <p:cNvSpPr/>
          <p:nvPr/>
        </p:nvSpPr>
        <p:spPr>
          <a:xfrm>
            <a:off x="6483926" y="1634143"/>
            <a:ext cx="2795847" cy="2919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We Focus on Building and Operating Business Processes</a:t>
            </a:r>
          </a:p>
        </p:txBody>
      </p:sp>
      <p:sp>
        <p:nvSpPr>
          <p:cNvPr id="5" name="Rectangle: Rounded Corners 4">
            <a:extLst>
              <a:ext uri="{FF2B5EF4-FFF2-40B4-BE49-F238E27FC236}">
                <a16:creationId xmlns:a16="http://schemas.microsoft.com/office/drawing/2014/main" id="{FEFB4C36-1F34-4918-A4B9-7034A8444BD5}"/>
              </a:ext>
            </a:extLst>
          </p:cNvPr>
          <p:cNvSpPr/>
          <p:nvPr/>
        </p:nvSpPr>
        <p:spPr>
          <a:xfrm>
            <a:off x="6483926" y="4619798"/>
            <a:ext cx="2795847" cy="19701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E7E6E6">
                    <a:lumMod val="10000"/>
                  </a:srgbClr>
                </a:solidFill>
                <a:effectLst/>
                <a:uLnTx/>
                <a:uFillTx/>
                <a:latin typeface="Amasis MT Pro" panose="02040504050005020304" pitchFamily="18" charset="0"/>
                <a:ea typeface="+mn-ea"/>
                <a:cs typeface="+mn-cs"/>
              </a:rPr>
              <a:t>We take a Process-First Mindset</a:t>
            </a:r>
          </a:p>
        </p:txBody>
      </p:sp>
      <p:sp>
        <p:nvSpPr>
          <p:cNvPr id="6" name="Rectangle: Rounded Corners 5">
            <a:extLst>
              <a:ext uri="{FF2B5EF4-FFF2-40B4-BE49-F238E27FC236}">
                <a16:creationId xmlns:a16="http://schemas.microsoft.com/office/drawing/2014/main" id="{D8FDF5EE-0FDF-451B-9DDB-B151D6172275}"/>
              </a:ext>
            </a:extLst>
          </p:cNvPr>
          <p:cNvSpPr/>
          <p:nvPr/>
        </p:nvSpPr>
        <p:spPr>
          <a:xfrm>
            <a:off x="3768435" y="1608513"/>
            <a:ext cx="2286000" cy="13757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Programming and Algorithm Development</a:t>
            </a:r>
          </a:p>
        </p:txBody>
      </p:sp>
      <p:sp>
        <p:nvSpPr>
          <p:cNvPr id="7" name="Rectangle: Rounded Corners 6">
            <a:extLst>
              <a:ext uri="{FF2B5EF4-FFF2-40B4-BE49-F238E27FC236}">
                <a16:creationId xmlns:a16="http://schemas.microsoft.com/office/drawing/2014/main" id="{8DBB9E58-CDB4-4005-A371-415BFF63EF3D}"/>
              </a:ext>
            </a:extLst>
          </p:cNvPr>
          <p:cNvSpPr/>
          <p:nvPr/>
        </p:nvSpPr>
        <p:spPr>
          <a:xfrm>
            <a:off x="3768434" y="3093720"/>
            <a:ext cx="2286000" cy="13757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Data Schema Design</a:t>
            </a:r>
          </a:p>
        </p:txBody>
      </p:sp>
      <p:sp>
        <p:nvSpPr>
          <p:cNvPr id="8" name="Rectangle: Rounded Corners 7">
            <a:extLst>
              <a:ext uri="{FF2B5EF4-FFF2-40B4-BE49-F238E27FC236}">
                <a16:creationId xmlns:a16="http://schemas.microsoft.com/office/drawing/2014/main" id="{F1EFD6C0-5920-418A-BE88-9600195602D2}"/>
              </a:ext>
            </a:extLst>
          </p:cNvPr>
          <p:cNvSpPr/>
          <p:nvPr/>
        </p:nvSpPr>
        <p:spPr>
          <a:xfrm>
            <a:off x="3768435" y="4594168"/>
            <a:ext cx="2286000" cy="1970116"/>
          </a:xfrm>
          <a:prstGeom prst="roundRect">
            <a:avLst/>
          </a:prstGeom>
          <a:solidFill>
            <a:srgbClr val="00206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srgbClr val="FFC000"/>
                </a:solidFill>
                <a:effectLst/>
                <a:uLnTx/>
                <a:uFillTx/>
                <a:latin typeface="Amasis MT Pro" panose="02040504050005020304" pitchFamily="18" charset="0"/>
                <a:ea typeface="+mn-ea"/>
                <a:cs typeface="+mn-cs"/>
              </a:rPr>
              <a:t>Pour into the MOLD of the Process Choreography</a:t>
            </a:r>
          </a:p>
        </p:txBody>
      </p:sp>
      <p:sp>
        <p:nvSpPr>
          <p:cNvPr id="9" name="TextBox 8">
            <a:extLst>
              <a:ext uri="{FF2B5EF4-FFF2-40B4-BE49-F238E27FC236}">
                <a16:creationId xmlns:a16="http://schemas.microsoft.com/office/drawing/2014/main" id="{341B4A32-9508-4561-A062-407D820AC59F}"/>
              </a:ext>
            </a:extLst>
          </p:cNvPr>
          <p:cNvSpPr txBox="1"/>
          <p:nvPr/>
        </p:nvSpPr>
        <p:spPr>
          <a:xfrm>
            <a:off x="652546" y="2627436"/>
            <a:ext cx="2686396" cy="2308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6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This is Service Oriented Architecture</a:t>
            </a:r>
          </a:p>
        </p:txBody>
      </p:sp>
      <p:sp>
        <p:nvSpPr>
          <p:cNvPr id="10" name="TextBox 9">
            <a:extLst>
              <a:ext uri="{FF2B5EF4-FFF2-40B4-BE49-F238E27FC236}">
                <a16:creationId xmlns:a16="http://schemas.microsoft.com/office/drawing/2014/main" id="{352E65CD-21DB-4098-821A-F4F543E9B618}"/>
              </a:ext>
            </a:extLst>
          </p:cNvPr>
          <p:cNvSpPr txBox="1"/>
          <p:nvPr/>
        </p:nvSpPr>
        <p:spPr>
          <a:xfrm>
            <a:off x="9087196" y="1440793"/>
            <a:ext cx="2901142" cy="304698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factor that makes this work, and that makes SOA different that Code-oriented Architectures (MVC) is that we encode the business processes as BPEL instructions in the MODEL.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COA, we encoded the Business Processes in code constructs in the coding of the Controller</a:t>
            </a:r>
          </a:p>
        </p:txBody>
      </p:sp>
    </p:spTree>
    <p:extLst>
      <p:ext uri="{BB962C8B-B14F-4D97-AF65-F5344CB8AC3E}">
        <p14:creationId xmlns:p14="http://schemas.microsoft.com/office/powerpoint/2010/main" val="352164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DAC2-51C2-45B0-8DE3-D346F3D40346}"/>
              </a:ext>
            </a:extLst>
          </p:cNvPr>
          <p:cNvSpPr>
            <a:spLocks noGrp="1"/>
          </p:cNvSpPr>
          <p:nvPr>
            <p:ph type="title"/>
          </p:nvPr>
        </p:nvSpPr>
        <p:spPr>
          <a:xfrm>
            <a:off x="838200" y="285865"/>
            <a:ext cx="10515600" cy="790344"/>
          </a:xfrm>
          <a:solidFill>
            <a:schemeClr val="bg2"/>
          </a:solidFill>
        </p:spPr>
        <p:txBody>
          <a:bodyPr/>
          <a:lstStyle/>
          <a:p>
            <a:r>
              <a:rPr lang="en-CA" dirty="0"/>
              <a:t>SOA Value Checklist concerns:</a:t>
            </a:r>
          </a:p>
        </p:txBody>
      </p:sp>
      <p:sp>
        <p:nvSpPr>
          <p:cNvPr id="3" name="Content Placeholder 2">
            <a:extLst>
              <a:ext uri="{FF2B5EF4-FFF2-40B4-BE49-F238E27FC236}">
                <a16:creationId xmlns:a16="http://schemas.microsoft.com/office/drawing/2014/main" id="{FB352BA1-5757-4A7E-B812-337DA67F2DB2}"/>
              </a:ext>
            </a:extLst>
          </p:cNvPr>
          <p:cNvSpPr>
            <a:spLocks noGrp="1"/>
          </p:cNvSpPr>
          <p:nvPr>
            <p:ph idx="1"/>
          </p:nvPr>
        </p:nvSpPr>
        <p:spPr>
          <a:xfrm>
            <a:off x="838200" y="1177231"/>
            <a:ext cx="10515600" cy="5057313"/>
          </a:xfrm>
        </p:spPr>
        <p:txBody>
          <a:bodyPr/>
          <a:lstStyle/>
          <a:p>
            <a:r>
              <a:rPr lang="en-US" sz="3200" dirty="0">
                <a:effectLst/>
                <a:latin typeface="Book Antiqua" panose="02040602050305030304" pitchFamily="18" charset="0"/>
                <a:ea typeface="Book Antiqua" panose="02040602050305030304" pitchFamily="18" charset="0"/>
                <a:cs typeface="Book Antiqua" panose="02040602050305030304" pitchFamily="18" charset="0"/>
              </a:rPr>
              <a:t>An enterprise automation, or application and data integration,</a:t>
            </a:r>
            <a:r>
              <a:rPr lang="en-US" sz="32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platform interconnects the vital operations of a business. An app</a:t>
            </a:r>
            <a:r>
              <a:rPr lang="en-US" sz="32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and data integration platform enables data and operational </a:t>
            </a:r>
            <a:r>
              <a:rPr lang="en-US" sz="3200" dirty="0" err="1">
                <a:effectLst/>
                <a:latin typeface="Book Antiqua" panose="02040602050305030304" pitchFamily="18" charset="0"/>
                <a:ea typeface="Book Antiqua" panose="02040602050305030304" pitchFamily="18" charset="0"/>
                <a:cs typeface="Book Antiqua" panose="02040602050305030304" pitchFamily="18" charset="0"/>
              </a:rPr>
              <a:t>infor</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a:t>
            </a:r>
            <a:r>
              <a:rPr lang="en-US" sz="32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err="1">
                <a:effectLst/>
                <a:latin typeface="Book Antiqua" panose="02040602050305030304" pitchFamily="18" charset="0"/>
                <a:ea typeface="Book Antiqua" panose="02040602050305030304" pitchFamily="18" charset="0"/>
                <a:cs typeface="Book Antiqua" panose="02040602050305030304" pitchFamily="18" charset="0"/>
              </a:rPr>
              <a:t>mation</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 to flow between functional teams like finance, accounting,</a:t>
            </a:r>
            <a:r>
              <a:rPr lang="en-US" sz="32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sales, marketing, manufacturing and analytics, and others. Also</a:t>
            </a:r>
            <a:r>
              <a:rPr lang="en-US" sz="32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importantly, cloud-based app and data driven enterprise </a:t>
            </a:r>
            <a:r>
              <a:rPr lang="en-US" sz="3200" dirty="0" err="1">
                <a:effectLst/>
                <a:latin typeface="Book Antiqua" panose="02040602050305030304" pitchFamily="18" charset="0"/>
                <a:ea typeface="Book Antiqua" panose="02040602050305030304" pitchFamily="18" charset="0"/>
                <a:cs typeface="Book Antiqua" panose="02040602050305030304" pitchFamily="18" charset="0"/>
              </a:rPr>
              <a:t>automa</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a:t>
            </a:r>
            <a:r>
              <a:rPr lang="en-US" sz="32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err="1">
                <a:effectLst/>
                <a:latin typeface="Book Antiqua" panose="02040602050305030304" pitchFamily="18" charset="0"/>
                <a:ea typeface="Book Antiqua" panose="02040602050305030304" pitchFamily="18" charset="0"/>
                <a:cs typeface="Book Antiqua" panose="02040602050305030304" pitchFamily="18" charset="0"/>
              </a:rPr>
              <a:t>tion</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 places companies in a position to effectively and swiftly react</a:t>
            </a:r>
            <a:r>
              <a:rPr lang="en-US" sz="32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to</a:t>
            </a:r>
            <a:r>
              <a:rPr lang="en-US" sz="3200" spc="20"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sudden,</a:t>
            </a:r>
            <a:r>
              <a:rPr lang="en-US" sz="3200" spc="2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unexpected</a:t>
            </a:r>
            <a:r>
              <a:rPr lang="en-US" sz="3200" spc="2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shifts</a:t>
            </a:r>
            <a:r>
              <a:rPr lang="en-US" sz="3200" spc="20"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in</a:t>
            </a:r>
            <a:r>
              <a:rPr lang="en-US" sz="3200" spc="2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the</a:t>
            </a:r>
            <a:r>
              <a:rPr lang="en-US" sz="3200" spc="2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business</a:t>
            </a:r>
            <a:r>
              <a:rPr lang="en-US" sz="3200" spc="2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3200" dirty="0">
                <a:effectLst/>
                <a:latin typeface="Book Antiqua" panose="02040602050305030304" pitchFamily="18" charset="0"/>
                <a:ea typeface="Book Antiqua" panose="02040602050305030304" pitchFamily="18" charset="0"/>
                <a:cs typeface="Book Antiqua" panose="02040602050305030304" pitchFamily="18" charset="0"/>
              </a:rPr>
              <a:t>climate.</a:t>
            </a:r>
            <a:endParaRPr lang="en-CA" sz="3200" dirty="0">
              <a:effectLst/>
              <a:latin typeface="Book Antiqua" panose="02040602050305030304" pitchFamily="18" charset="0"/>
              <a:ea typeface="Book Antiqua" panose="02040602050305030304" pitchFamily="18" charset="0"/>
              <a:cs typeface="Book Antiqua" panose="02040602050305030304" pitchFamily="18" charset="0"/>
            </a:endParaRPr>
          </a:p>
          <a:p>
            <a:endParaRPr lang="en-CA" dirty="0"/>
          </a:p>
        </p:txBody>
      </p:sp>
    </p:spTree>
    <p:extLst>
      <p:ext uri="{BB962C8B-B14F-4D97-AF65-F5344CB8AC3E}">
        <p14:creationId xmlns:p14="http://schemas.microsoft.com/office/powerpoint/2010/main" val="3412321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E4CACD-FB24-474F-BC8A-B1CD41AA5952}"/>
              </a:ext>
            </a:extLst>
          </p:cNvPr>
          <p:cNvSpPr>
            <a:spLocks noGrp="1"/>
          </p:cNvSpPr>
          <p:nvPr>
            <p:ph idx="1"/>
          </p:nvPr>
        </p:nvSpPr>
        <p:spPr>
          <a:xfrm>
            <a:off x="838200" y="573578"/>
            <a:ext cx="10515600" cy="5603385"/>
          </a:xfrm>
        </p:spPr>
        <p:txBody>
          <a:bodyPr>
            <a:normAutofit lnSpcReduction="10000"/>
          </a:bodyPr>
          <a:lstStyle/>
          <a:p>
            <a:r>
              <a:rPr lang="en-US" dirty="0"/>
              <a:t>» Integration is the act of interconnecting applications and systems to flow or share data between them for operational, data storage, or data analytics purposes.</a:t>
            </a:r>
          </a:p>
          <a:p>
            <a:r>
              <a:rPr lang="en-US" dirty="0"/>
              <a:t>» Operational means at the time of the business execution or application software activity. In other words, happening in real time or near real-time, important for automating</a:t>
            </a:r>
          </a:p>
          <a:p>
            <a:r>
              <a:rPr lang="en-US" dirty="0"/>
              <a:t>business processes.</a:t>
            </a:r>
          </a:p>
          <a:p>
            <a:r>
              <a:rPr lang="en-US" dirty="0"/>
              <a:t>» Application integration refers to interconnecting two or more applications to flow operational data between them to execute software functions.</a:t>
            </a:r>
          </a:p>
          <a:p>
            <a:r>
              <a:rPr lang="en-US" dirty="0"/>
              <a:t>» Data integration means flowing post-operational data from applications, operational databases, or other systems of record to a data storage repository or data warehouse to consolidate data and/or to perform post-operational analytics on the data.</a:t>
            </a:r>
          </a:p>
          <a:p>
            <a:endParaRPr lang="en-CA" dirty="0"/>
          </a:p>
        </p:txBody>
      </p:sp>
    </p:spTree>
    <p:extLst>
      <p:ext uri="{BB962C8B-B14F-4D97-AF65-F5344CB8AC3E}">
        <p14:creationId xmlns:p14="http://schemas.microsoft.com/office/powerpoint/2010/main" val="17582986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975B79-3042-4069-A19C-5A36CABD2502}"/>
              </a:ext>
            </a:extLst>
          </p:cNvPr>
          <p:cNvSpPr>
            <a:spLocks noGrp="1"/>
          </p:cNvSpPr>
          <p:nvPr>
            <p:ph idx="1"/>
          </p:nvPr>
        </p:nvSpPr>
        <p:spPr>
          <a:xfrm>
            <a:off x="838200" y="648393"/>
            <a:ext cx="10515600" cy="5528570"/>
          </a:xfrm>
        </p:spPr>
        <p:txBody>
          <a:bodyPr/>
          <a:lstStyle/>
          <a:p>
            <a:pPr marL="1183005" marR="289560" algn="just">
              <a:lnSpc>
                <a:spcPct val="115000"/>
              </a:lnSpc>
              <a:spcBef>
                <a:spcPts val="2705"/>
              </a:spcBef>
              <a:spcAft>
                <a:spcPts val="0"/>
              </a:spcAft>
            </a:pPr>
            <a:r>
              <a:rPr lang="en-US" sz="1800" dirty="0">
                <a:effectLst/>
                <a:latin typeface="Book Antiqua" panose="02040602050305030304" pitchFamily="18" charset="0"/>
                <a:ea typeface="Book Antiqua" panose="02040602050305030304" pitchFamily="18" charset="0"/>
                <a:cs typeface="Book Antiqua" panose="02040602050305030304" pitchFamily="18" charset="0"/>
              </a:rPr>
              <a:t>An</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essential</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component</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of</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enterprise</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modeling and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automation</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is</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i="1" dirty="0">
                <a:effectLst/>
                <a:latin typeface="Book Antiqua" panose="02040602050305030304" pitchFamily="18" charset="0"/>
                <a:ea typeface="Book Antiqua" panose="02040602050305030304" pitchFamily="18" charset="0"/>
                <a:cs typeface="Book Antiqua" panose="02040602050305030304" pitchFamily="18" charset="0"/>
              </a:rPr>
              <a:t>integration,</a:t>
            </a:r>
            <a:r>
              <a:rPr lang="en-US" sz="1800" i="1"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which</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involves</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interconnecting</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applications</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and</a:t>
            </a:r>
            <a:r>
              <a:rPr lang="en-US" sz="1800" spc="30"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systems</a:t>
            </a:r>
            <a:r>
              <a:rPr lang="en-US" sz="1800" spc="30"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together</a:t>
            </a:r>
            <a:r>
              <a:rPr lang="en-US" sz="1800" spc="3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to</a:t>
            </a:r>
            <a:r>
              <a:rPr lang="en-US" sz="1800" spc="30"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flow</a:t>
            </a:r>
            <a:r>
              <a:rPr lang="en-US" sz="1800" spc="3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or</a:t>
            </a:r>
            <a:r>
              <a:rPr lang="en-US" sz="1800" spc="30"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share</a:t>
            </a:r>
            <a:r>
              <a:rPr lang="en-US" sz="1800" spc="30"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data</a:t>
            </a:r>
            <a:r>
              <a:rPr lang="en-US" sz="1800" spc="35" dirty="0">
                <a:effectLst/>
                <a:latin typeface="Book Antiqua" panose="02040602050305030304" pitchFamily="18" charset="0"/>
                <a:ea typeface="Book Antiqua" panose="02040602050305030304" pitchFamily="18" charset="0"/>
                <a:cs typeface="Book Antiqua" panose="02040602050305030304" pitchFamily="18" charset="0"/>
              </a:rPr>
              <a:t> and also to share method (service) access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between</a:t>
            </a:r>
            <a:r>
              <a:rPr lang="en-US" sz="1800" spc="30"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them.</a:t>
            </a:r>
            <a:endParaRPr lang="en-CA" sz="1800" dirty="0">
              <a:effectLst/>
              <a:latin typeface="Book Antiqua" panose="02040602050305030304" pitchFamily="18" charset="0"/>
              <a:ea typeface="Book Antiqua" panose="02040602050305030304" pitchFamily="18" charset="0"/>
              <a:cs typeface="Book Antiqua" panose="02040602050305030304" pitchFamily="18" charset="0"/>
            </a:endParaRPr>
          </a:p>
          <a:p>
            <a:pPr marL="812165" marR="290830" algn="just">
              <a:lnSpc>
                <a:spcPct val="115000"/>
              </a:lnSpc>
              <a:spcBef>
                <a:spcPts val="890"/>
              </a:spcBef>
              <a:spcAft>
                <a:spcPts val="0"/>
              </a:spcAft>
            </a:pPr>
            <a:r>
              <a:rPr lang="en-US" sz="1800" dirty="0">
                <a:effectLst/>
                <a:latin typeface="Book Antiqua" panose="02040602050305030304" pitchFamily="18" charset="0"/>
                <a:ea typeface="Book Antiqua" panose="02040602050305030304" pitchFamily="18" charset="0"/>
                <a:cs typeface="Book Antiqua" panose="02040602050305030304" pitchFamily="18" charset="0"/>
              </a:rPr>
              <a:t>Learning Outcomes: </a:t>
            </a:r>
            <a:endParaRPr lang="en-CA" sz="1800" dirty="0">
              <a:effectLst/>
              <a:latin typeface="Book Antiqua" panose="02040602050305030304" pitchFamily="18" charset="0"/>
              <a:ea typeface="Book Antiqua" panose="02040602050305030304" pitchFamily="18" charset="0"/>
              <a:cs typeface="Book Antiqua" panose="02040602050305030304" pitchFamily="18" charset="0"/>
            </a:endParaRPr>
          </a:p>
          <a:p>
            <a:pPr marL="812165" marR="290830" algn="just">
              <a:lnSpc>
                <a:spcPct val="115000"/>
              </a:lnSpc>
              <a:spcBef>
                <a:spcPts val="890"/>
              </a:spcBef>
              <a:spcAft>
                <a:spcPts val="0"/>
              </a:spcAft>
            </a:pPr>
            <a:r>
              <a:rPr lang="en-US" sz="1800" dirty="0">
                <a:effectLst/>
                <a:latin typeface="Book Antiqua" panose="02040602050305030304" pitchFamily="18" charset="0"/>
                <a:ea typeface="Book Antiqua" panose="02040602050305030304" pitchFamily="18" charset="0"/>
                <a:cs typeface="Book Antiqua" panose="02040602050305030304" pitchFamily="18" charset="0"/>
              </a:rPr>
              <a:t>how integration has evolved, and the role</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integration plays in the success of an organization, company, or</a:t>
            </a:r>
            <a:r>
              <a:rPr lang="en-US" sz="1800" spc="5" dirty="0">
                <a:effectLst/>
                <a:latin typeface="Book Antiqua" panose="02040602050305030304" pitchFamily="18" charset="0"/>
                <a:ea typeface="Book Antiqua" panose="02040602050305030304" pitchFamily="18" charset="0"/>
                <a:cs typeface="Book Antiqua" panose="02040602050305030304" pitchFamily="18" charset="0"/>
              </a:rPr>
              <a:t> </a:t>
            </a:r>
            <a:r>
              <a:rPr lang="en-US" sz="1800" dirty="0">
                <a:effectLst/>
                <a:latin typeface="Book Antiqua" panose="02040602050305030304" pitchFamily="18" charset="0"/>
                <a:ea typeface="Book Antiqua" panose="02040602050305030304" pitchFamily="18" charset="0"/>
                <a:cs typeface="Book Antiqua" panose="02040602050305030304" pitchFamily="18" charset="0"/>
              </a:rPr>
              <a:t>enterprise.</a:t>
            </a:r>
            <a:endParaRPr lang="en-CA" sz="1800" dirty="0">
              <a:effectLst/>
              <a:latin typeface="Book Antiqua" panose="02040602050305030304" pitchFamily="18" charset="0"/>
              <a:ea typeface="Book Antiqua" panose="02040602050305030304" pitchFamily="18" charset="0"/>
              <a:cs typeface="Book Antiqua" panose="02040602050305030304" pitchFamily="18" charset="0"/>
            </a:endParaRPr>
          </a:p>
          <a:p>
            <a:endParaRPr lang="en-CA" dirty="0"/>
          </a:p>
        </p:txBody>
      </p:sp>
    </p:spTree>
    <p:extLst>
      <p:ext uri="{BB962C8B-B14F-4D97-AF65-F5344CB8AC3E}">
        <p14:creationId xmlns:p14="http://schemas.microsoft.com/office/powerpoint/2010/main" val="705746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90B-F99C-420E-B827-E26B0F156B79}"/>
              </a:ext>
            </a:extLst>
          </p:cNvPr>
          <p:cNvSpPr>
            <a:spLocks noGrp="1"/>
          </p:cNvSpPr>
          <p:nvPr>
            <p:ph type="title"/>
          </p:nvPr>
        </p:nvSpPr>
        <p:spPr>
          <a:xfrm>
            <a:off x="838200" y="365126"/>
            <a:ext cx="10515600" cy="881784"/>
          </a:xfrm>
        </p:spPr>
        <p:txBody>
          <a:bodyPr/>
          <a:lstStyle/>
          <a:p>
            <a:r>
              <a:rPr lang="en-CA" dirty="0"/>
              <a:t>SOA Business Concerns:</a:t>
            </a:r>
          </a:p>
        </p:txBody>
      </p:sp>
      <p:sp>
        <p:nvSpPr>
          <p:cNvPr id="3" name="Content Placeholder 2">
            <a:extLst>
              <a:ext uri="{FF2B5EF4-FFF2-40B4-BE49-F238E27FC236}">
                <a16:creationId xmlns:a16="http://schemas.microsoft.com/office/drawing/2014/main" id="{4E809095-9357-4DD2-A748-C5789D6771EB}"/>
              </a:ext>
            </a:extLst>
          </p:cNvPr>
          <p:cNvSpPr>
            <a:spLocks noGrp="1"/>
          </p:cNvSpPr>
          <p:nvPr>
            <p:ph idx="1"/>
          </p:nvPr>
        </p:nvSpPr>
        <p:spPr>
          <a:xfrm>
            <a:off x="838200" y="1645920"/>
            <a:ext cx="10515600" cy="4531043"/>
          </a:xfrm>
        </p:spPr>
        <p:txBody>
          <a:bodyPr/>
          <a:lstStyle/>
          <a:p>
            <a:r>
              <a:rPr lang="en-US" sz="1800" dirty="0">
                <a:effectLst/>
                <a:highlight>
                  <a:srgbClr val="FFFF00"/>
                </a:highlight>
                <a:latin typeface="Book Antiqua" panose="02040602050305030304" pitchFamily="18" charset="0"/>
                <a:ea typeface="Book Antiqua" panose="02040602050305030304" pitchFamily="18" charset="0"/>
                <a:cs typeface="Book Antiqua" panose="02040602050305030304" pitchFamily="18" charset="0"/>
              </a:rPr>
              <a:t>combined data and application integration</a:t>
            </a:r>
            <a:endParaRPr lang="en-CA" dirty="0"/>
          </a:p>
        </p:txBody>
      </p:sp>
    </p:spTree>
    <p:extLst>
      <p:ext uri="{BB962C8B-B14F-4D97-AF65-F5344CB8AC3E}">
        <p14:creationId xmlns:p14="http://schemas.microsoft.com/office/powerpoint/2010/main" val="3318276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5E36-2FDF-4BDA-8534-3C6152A4A8B8}"/>
              </a:ext>
            </a:extLst>
          </p:cNvPr>
          <p:cNvSpPr>
            <a:spLocks noGrp="1"/>
          </p:cNvSpPr>
          <p:nvPr>
            <p:ph type="title"/>
          </p:nvPr>
        </p:nvSpPr>
        <p:spPr>
          <a:xfrm>
            <a:off x="838200" y="74179"/>
            <a:ext cx="10515600" cy="2145318"/>
          </a:xfrm>
        </p:spPr>
        <p:txBody>
          <a:bodyPr>
            <a:normAutofit fontScale="90000"/>
          </a:bodyPr>
          <a:lstStyle/>
          <a:p>
            <a:r>
              <a:rPr lang="en-CA" dirty="0"/>
              <a:t>It will also benefit you to be familiar with the newly emerging focus in Commercial IT of CI/CD</a:t>
            </a:r>
            <a:br>
              <a:rPr lang="en-CA" dirty="0"/>
            </a:br>
            <a:r>
              <a:rPr lang="en-CA" dirty="0"/>
              <a:t>Continuous Integration/Continuous Delivery:</a:t>
            </a:r>
          </a:p>
        </p:txBody>
      </p:sp>
      <p:sp>
        <p:nvSpPr>
          <p:cNvPr id="3" name="Content Placeholder 2">
            <a:extLst>
              <a:ext uri="{FF2B5EF4-FFF2-40B4-BE49-F238E27FC236}">
                <a16:creationId xmlns:a16="http://schemas.microsoft.com/office/drawing/2014/main" id="{580FB19D-E0FF-465B-AF81-25BAF699B521}"/>
              </a:ext>
            </a:extLst>
          </p:cNvPr>
          <p:cNvSpPr>
            <a:spLocks noGrp="1"/>
          </p:cNvSpPr>
          <p:nvPr>
            <p:ph idx="1"/>
          </p:nvPr>
        </p:nvSpPr>
        <p:spPr>
          <a:xfrm>
            <a:off x="838200" y="2286001"/>
            <a:ext cx="10515600" cy="3890962"/>
          </a:xfrm>
        </p:spPr>
        <p:txBody>
          <a:bodyPr/>
          <a:lstStyle/>
          <a:p>
            <a:pPr marL="0" indent="0">
              <a:buNone/>
            </a:pPr>
            <a:r>
              <a:rPr lang="en-CA" dirty="0"/>
              <a:t>You can review my course materials on this subject here:</a:t>
            </a:r>
          </a:p>
          <a:p>
            <a:pPr marL="0" indent="0">
              <a:buNone/>
            </a:pPr>
            <a:r>
              <a:rPr lang="en-CA" sz="1800" dirty="0">
                <a:hlinkClick r:id="rId2"/>
              </a:rPr>
              <a:t>https://www.dropbox.com/s/raydvqtdg95if9h/AML3304_Lecture%20Notes%202021F.pptx?dl=0</a:t>
            </a:r>
            <a:r>
              <a:rPr lang="en-CA" sz="1800" dirty="0"/>
              <a:t> </a:t>
            </a:r>
          </a:p>
        </p:txBody>
      </p:sp>
    </p:spTree>
    <p:extLst>
      <p:ext uri="{BB962C8B-B14F-4D97-AF65-F5344CB8AC3E}">
        <p14:creationId xmlns:p14="http://schemas.microsoft.com/office/powerpoint/2010/main" val="2052167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CC3077-BDAE-4E50-A2A9-812F7EEB3573}"/>
              </a:ext>
            </a:extLst>
          </p:cNvPr>
          <p:cNvPicPr>
            <a:picLocks noChangeAspect="1"/>
          </p:cNvPicPr>
          <p:nvPr/>
        </p:nvPicPr>
        <p:blipFill>
          <a:blip r:embed="rId2"/>
          <a:stretch>
            <a:fillRect/>
          </a:stretch>
        </p:blipFill>
        <p:spPr>
          <a:xfrm>
            <a:off x="0" y="200"/>
            <a:ext cx="12192000" cy="6857599"/>
          </a:xfrm>
          <a:prstGeom prst="rect">
            <a:avLst/>
          </a:prstGeom>
        </p:spPr>
      </p:pic>
    </p:spTree>
    <p:extLst>
      <p:ext uri="{BB962C8B-B14F-4D97-AF65-F5344CB8AC3E}">
        <p14:creationId xmlns:p14="http://schemas.microsoft.com/office/powerpoint/2010/main" val="1093247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ter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ter1" id="{C5119AAA-E04B-4B3D-8213-C0F1025EF305}" vid="{7FDDD629-253B-4997-B4DE-9FA46B1B8CD9}"/>
    </a:ext>
  </a:extLst>
</a:theme>
</file>

<file path=ppt/theme/theme3.xml><?xml version="1.0" encoding="utf-8"?>
<a:theme xmlns:a="http://schemas.openxmlformats.org/drawingml/2006/main" name="Marketing 16x9">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extLst>
    <a:ext uri="{05A4C25C-085E-4340-85A3-A5531E510DB2}">
      <thm15:themeFamily xmlns:thm15="http://schemas.microsoft.com/office/thememl/2012/main" name="Business marketing glass cube presentation (widescreen).potx" id="{74DE7380-C30D-4469-ADD7-E6F9EE4B3B5B}" vid="{155E0FAD-96D2-43CD-8C5A-B2DD74F4492C}"/>
    </a:ext>
  </a:extLst>
</a:theme>
</file>

<file path=ppt/theme/theme4.xml><?xml version="1.0" encoding="utf-8"?>
<a:theme xmlns:a="http://schemas.openxmlformats.org/drawingml/2006/main" name="fanshawe2014ppt_16x10">
  <a:themeElements>
    <a:clrScheme name="Custom 6">
      <a:dk1>
        <a:sysClr val="windowText" lastClr="000000"/>
      </a:dk1>
      <a:lt1>
        <a:sysClr val="window" lastClr="FFFFFF"/>
      </a:lt1>
      <a:dk2>
        <a:srgbClr val="424456"/>
      </a:dk2>
      <a:lt2>
        <a:srgbClr val="DEDEDE"/>
      </a:lt2>
      <a:accent1>
        <a:srgbClr val="C00000"/>
      </a:accent1>
      <a:accent2>
        <a:srgbClr val="FF0000"/>
      </a:accent2>
      <a:accent3>
        <a:srgbClr val="FF3300"/>
      </a:accent3>
      <a:accent4>
        <a:srgbClr val="CC3300"/>
      </a:accent4>
      <a:accent5>
        <a:srgbClr val="934B21"/>
      </a:accent5>
      <a:accent6>
        <a:srgbClr val="C69B7D"/>
      </a:accent6>
      <a:hlink>
        <a:srgbClr val="C00000"/>
      </a:hlink>
      <a:folHlink>
        <a:srgbClr val="6600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dirty="0" smtClean="0">
            <a:solidFill>
              <a:schemeClr val="bg1"/>
            </a:solidFill>
          </a:defRPr>
        </a:defPPr>
      </a:lstStyle>
    </a:txDef>
  </a:objectDefaults>
  <a:extraClrSchemeLst/>
  <a:extLst>
    <a:ext uri="{05A4C25C-085E-4340-85A3-A5531E510DB2}">
      <thm15:themeFamily xmlns:thm15="http://schemas.microsoft.com/office/thememl/2012/main" name="fanshawe2014ppt_16x10.pptx" id="{1E14B185-76DA-4629-AA56-581DB239648D}" vid="{38820602-F6D4-4B10-A095-7E398DD82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12606</TotalTime>
  <Words>25257</Words>
  <Application>Microsoft Office PowerPoint</Application>
  <PresentationFormat>Widescreen</PresentationFormat>
  <Paragraphs>2030</Paragraphs>
  <Slides>361</Slides>
  <Notes>1</Notes>
  <HiddenSlides>0</HiddenSlides>
  <MMClips>0</MMClips>
  <ScaleCrop>false</ScaleCrop>
  <HeadingPairs>
    <vt:vector size="6" baseType="variant">
      <vt:variant>
        <vt:lpstr>Fonts Used</vt:lpstr>
      </vt:variant>
      <vt:variant>
        <vt:i4>44</vt:i4>
      </vt:variant>
      <vt:variant>
        <vt:lpstr>Theme</vt:lpstr>
      </vt:variant>
      <vt:variant>
        <vt:i4>4</vt:i4>
      </vt:variant>
      <vt:variant>
        <vt:lpstr>Slide Titles</vt:lpstr>
      </vt:variant>
      <vt:variant>
        <vt:i4>361</vt:i4>
      </vt:variant>
    </vt:vector>
  </HeadingPairs>
  <TitlesOfParts>
    <vt:vector size="409" baseType="lpstr">
      <vt:lpstr>Abadi</vt:lpstr>
      <vt:lpstr>Abadi Extra Light</vt:lpstr>
      <vt:lpstr>adobe-clean</vt:lpstr>
      <vt:lpstr>Aharoni</vt:lpstr>
      <vt:lpstr>Aldhabi</vt:lpstr>
      <vt:lpstr>Amasis MT Pro</vt:lpstr>
      <vt:lpstr>Amasis MT Pro Black</vt:lpstr>
      <vt:lpstr>Amasis MT Pro Light</vt:lpstr>
      <vt:lpstr>Amasis MT Pro Medium</vt:lpstr>
      <vt:lpstr>Aparajita</vt:lpstr>
      <vt:lpstr>-apple-system</vt:lpstr>
      <vt:lpstr>Arbotek Light</vt:lpstr>
      <vt:lpstr>Arial</vt:lpstr>
      <vt:lpstr>Arial Black</vt:lpstr>
      <vt:lpstr>Arial Narrow</vt:lpstr>
      <vt:lpstr>Arial Nova</vt:lpstr>
      <vt:lpstr>Arial Nova Cond</vt:lpstr>
      <vt:lpstr>Arial Nova Light</vt:lpstr>
      <vt:lpstr>Arial Rounded MT Bold</vt:lpstr>
      <vt:lpstr>Arvo</vt:lpstr>
      <vt:lpstr>Bahnschrift</vt:lpstr>
      <vt:lpstr>Book Antiqua</vt:lpstr>
      <vt:lpstr>Calibri</vt:lpstr>
      <vt:lpstr>Calibri Light</vt:lpstr>
      <vt:lpstr>Cascadia Code</vt:lpstr>
      <vt:lpstr>Cascadia Mono</vt:lpstr>
      <vt:lpstr>Comfortaa</vt:lpstr>
      <vt:lpstr>Corbel</vt:lpstr>
      <vt:lpstr>helvetica</vt:lpstr>
      <vt:lpstr>IBM Plex Sans</vt:lpstr>
      <vt:lpstr>inherit</vt:lpstr>
      <vt:lpstr>Iskoola Pota</vt:lpstr>
      <vt:lpstr>JasmineUPC</vt:lpstr>
      <vt:lpstr>Kigelia Arabic</vt:lpstr>
      <vt:lpstr>Kokila</vt:lpstr>
      <vt:lpstr>Latha</vt:lpstr>
      <vt:lpstr>Lato</vt:lpstr>
      <vt:lpstr>Open Sans</vt:lpstr>
      <vt:lpstr>proxima-nova</vt:lpstr>
      <vt:lpstr>Roboto</vt:lpstr>
      <vt:lpstr>Roboto Condensed</vt:lpstr>
      <vt:lpstr>Rockwell Nova</vt:lpstr>
      <vt:lpstr>Verdana</vt:lpstr>
      <vt:lpstr>walsheim</vt:lpstr>
      <vt:lpstr>Office Theme</vt:lpstr>
      <vt:lpstr>Peter1</vt:lpstr>
      <vt:lpstr>Marketing 16x9</vt:lpstr>
      <vt:lpstr>fanshawe2014ppt_16x10</vt:lpstr>
      <vt:lpstr>PowerPoint Presentation</vt:lpstr>
      <vt:lpstr>Important Course Links:</vt:lpstr>
      <vt:lpstr>PowerPoint Presentation</vt:lpstr>
      <vt:lpstr>Your first job prospects:</vt:lpstr>
      <vt:lpstr>The Value Proposition of SOA:  To Platformize the Enterprise: Connect INTO the Platform via TCP/IP / HTTP: 1. To Access Data via Remote method calls. 2. To Obtain Services via Remote method calls  The Big Why of this Course is to learn how to leverage all the data, processes, and assets in the Enterprise Architecture to deliver the most amount of business value </vt:lpstr>
      <vt:lpstr>Middleware is a set of translation protocols </vt:lpstr>
      <vt:lpstr>PowerPoint Presentation</vt:lpstr>
      <vt:lpstr>Our Goal is to build the Platform Business</vt:lpstr>
      <vt:lpstr>Some core concepts we must believe:</vt:lpstr>
      <vt:lpstr>Test Question:  What is Remote Method Invocation:</vt:lpstr>
      <vt:lpstr>Describe the phases of Development of the Business Solution:</vt:lpstr>
      <vt:lpstr>PowerPoint Presentation</vt:lpstr>
      <vt:lpstr>Class Learning Resources: </vt:lpstr>
      <vt:lpstr>Course Visual Learning Roadmap:</vt:lpstr>
      <vt:lpstr>J2EE and SOA</vt:lpstr>
      <vt:lpstr>SOA Web Services are built on top of J2EE</vt:lpstr>
      <vt:lpstr>An Enterprise Service Bus (ESB) is an architecture to support us in constructing distributed-Object Java Applications.</vt:lpstr>
      <vt:lpstr>Summarize the key differences between Model View Controller and Server Oriented Architecture:</vt:lpstr>
      <vt:lpstr>PowerPoint Presentation</vt:lpstr>
      <vt:lpstr>ESB is a constitution that enables SOA architecture in distributed environment. </vt:lpstr>
      <vt:lpstr>PowerPoint Presentation</vt:lpstr>
      <vt:lpstr>PowerPoint Presentation</vt:lpstr>
      <vt:lpstr>What roles do the protocols of SOAP and WSDL play in the building the Service Oriented Architecture:</vt:lpstr>
      <vt:lpstr>Discuss the concept of the  Enterprise Service Bus:</vt:lpstr>
      <vt:lpstr>PowerPoint Presentation</vt:lpstr>
      <vt:lpstr>Summarize the key differences between Model View Controller and Server Oriented Architecture:</vt:lpstr>
      <vt:lpstr>What is a Serverless Architecture:  Why is this pattern important in SOA?</vt:lpstr>
      <vt:lpstr>Serverless Architecture is FaaS (function as a service).  </vt:lpstr>
      <vt:lpstr>What is a Serverless Architecture: Why is this pattern important in SOA?</vt:lpstr>
      <vt:lpstr>PowerPoint Presentation</vt:lpstr>
      <vt:lpstr>What roles do the protocols of SOAP and WSDL play in the building the Service Oriented Architecture:</vt:lpstr>
      <vt:lpstr>What roles do the protocols of SOAP and WSDL play in building the Service Oriented Architecture:</vt:lpstr>
      <vt:lpstr>Explain why it is the TIGHT BINDING is a negative design pattern the Model View Controller architectural pattern:</vt:lpstr>
      <vt:lpstr>PowerPoint Presentation</vt:lpstr>
      <vt:lpstr>The Core Theme of this Course: How to Platformize the Enterprise </vt:lpstr>
      <vt:lpstr>What things do we need to do in our SOA Implementation to check all the SOA Quality boxes? This is your Skills Inventory from this Course: All the things you have learned here:</vt:lpstr>
      <vt:lpstr>This is a Course about Model Driven Development MDD</vt:lpstr>
      <vt:lpstr>PowerPoint Presentation</vt:lpstr>
      <vt:lpstr>PowerPoint Presentation</vt:lpstr>
      <vt:lpstr>Describe what you understand to be the purpose of this Course, and what TOOLS you are learning to deliver these Goals:</vt:lpstr>
      <vt:lpstr>What is a Use Case?</vt:lpstr>
      <vt:lpstr>Service Interfaces.</vt:lpstr>
      <vt:lpstr>How does UML assist us in building an Enterprise Modeling Solution:</vt:lpstr>
      <vt:lpstr>Discuss the 2 aspects of designing a Program (=a community of OBJECTS)</vt:lpstr>
      <vt:lpstr>Describe what the Enterprise is - and how do we "model" it?</vt:lpstr>
      <vt:lpstr>Discuss the UML Concept of Appropriate Assignment of Responsibility  (The Knowledge Principle)</vt:lpstr>
      <vt:lpstr>What do we mean by remote method invocation?</vt:lpstr>
      <vt:lpstr>What is the purpose of UML =- How do we do UML and why?</vt:lpstr>
      <vt:lpstr>Enterprise Application Integration:</vt:lpstr>
      <vt:lpstr>What is a Web Service?</vt:lpstr>
      <vt:lpstr>PowerPoint Presentation</vt:lpstr>
      <vt:lpstr>PowerPoint Presentation</vt:lpstr>
      <vt:lpstr>PowerPoint Presentation</vt:lpstr>
      <vt:lpstr>SOLID Principles:</vt:lpstr>
      <vt:lpstr>Agile</vt:lpstr>
      <vt:lpstr>Agile and Unified Process</vt:lpstr>
      <vt:lpstr>PowerPoint Presentation</vt:lpstr>
      <vt:lpstr>CAREER PROGRESSION PATH FOR THE IT PROFESSIONAL</vt:lpstr>
      <vt:lpstr>Learning Resources</vt:lpstr>
      <vt:lpstr>Learning Resources:</vt:lpstr>
      <vt:lpstr>PowerPoint Presentation</vt:lpstr>
      <vt:lpstr>How do we build an informational representation of an Enterprise?</vt:lpstr>
      <vt:lpstr>Enterprise Application Integration = Platformizing The Enterprise</vt:lpstr>
      <vt:lpstr>PowerPoint Presentation</vt:lpstr>
      <vt:lpstr>PowerPoint Presentation</vt:lpstr>
      <vt:lpstr>PowerPoint Presentation</vt:lpstr>
      <vt:lpstr>PowerPoint Presentation</vt:lpstr>
      <vt:lpstr>There are 2 ways to build web applications:</vt:lpstr>
      <vt:lpstr>All new applications are now done using the pattern of Web Services and RESTful APIs</vt:lpstr>
      <vt:lpstr>PowerPoint Presentation</vt:lpstr>
      <vt:lpstr>PowerPoint Presentation</vt:lpstr>
      <vt:lpstr>How and Why to Do UML:</vt:lpstr>
      <vt:lpstr>Watch / Read / Learn:</vt:lpstr>
      <vt:lpstr>Videos and Learning Resources:</vt:lpstr>
      <vt:lpstr>PowerPoint Presentation</vt:lpstr>
      <vt:lpstr>Google Docs Lecture Notes</vt:lpstr>
      <vt:lpstr>In the Algorithm Economy: we are seeing a transition from THE PIPELINE to the PLATFORM</vt:lpstr>
      <vt:lpstr>Service Oriented Architectures and Modelling the Business Domain</vt:lpstr>
      <vt:lpstr>CORBA: The solutions get better: the problems stay the same! Discovery and Connection  </vt:lpstr>
      <vt:lpstr>EAI architectures ARE created using the principles of Service Oriented Architectures:</vt:lpstr>
      <vt:lpstr>PowerPoint Presentation</vt:lpstr>
      <vt:lpstr>PowerPoint Presentation</vt:lpstr>
      <vt:lpstr>PowerPoint Presentation</vt:lpstr>
      <vt:lpstr>PowerPoint Presentation</vt:lpstr>
      <vt:lpstr>Enterprise Modelling works like this:</vt:lpstr>
      <vt:lpstr>Enterprise Application Integration is what we do when we connect:</vt:lpstr>
      <vt:lpstr>A mediator class is a Translator</vt:lpstr>
      <vt:lpstr>Can we really put a business process into a Java Class?</vt:lpstr>
      <vt:lpstr>PowerPoint Presentation</vt:lpstr>
      <vt:lpstr>What is the purpose of a computer program?</vt:lpstr>
      <vt:lpstr>Making UML Diagrams</vt:lpstr>
      <vt:lpstr>MVC pattern provides reusability</vt:lpstr>
      <vt:lpstr>Create optical focus and clarity on the  Teaching Paradigm for this Course:</vt:lpstr>
      <vt:lpstr>SOA Value Checklist concerns:</vt:lpstr>
      <vt:lpstr>PowerPoint Presentation</vt:lpstr>
      <vt:lpstr>PowerPoint Presentation</vt:lpstr>
      <vt:lpstr>SOA Business Concerns:</vt:lpstr>
      <vt:lpstr>It will also benefit you to be familiar with the newly emerging focus in Commercial IT of CI/CD Continuous Integration/Continuous Delivery:</vt:lpstr>
      <vt:lpstr>PowerPoint Presentation</vt:lpstr>
      <vt:lpstr>Course Learning Roadmap</vt:lpstr>
      <vt:lpstr>PowerPoint Presentation</vt:lpstr>
      <vt:lpstr>PowerPoint Presentation</vt:lpstr>
      <vt:lpstr>DIY Integrations with Spring Framework</vt:lpstr>
      <vt:lpstr>You should be aware of the total spectrum of the 3 Concerns to you as an INFORMATICS SPECIALIST:</vt:lpstr>
      <vt:lpstr>PowerPoint Presentation</vt:lpstr>
      <vt:lpstr>PowerPoint Presentation</vt:lpstr>
      <vt:lpstr>PowerPoint Presentation</vt:lpstr>
      <vt:lpstr>What is the connection between software development and software deployment:</vt:lpstr>
      <vt:lpstr>PowerPoint Presentation</vt:lpstr>
      <vt:lpstr>PowerPoint Presentation</vt:lpstr>
      <vt:lpstr>PowerPoint Presentation</vt:lpstr>
      <vt:lpstr>A Case Study of Java SOA:</vt:lpstr>
      <vt:lpstr>PowerPoint Presentation</vt:lpstr>
      <vt:lpstr>PowerPoint Presentation</vt:lpstr>
      <vt:lpstr>PowerPoint Presentation</vt:lpstr>
      <vt:lpstr>PowerPoint Presentation</vt:lpstr>
      <vt:lpstr>PowerPoint Presentation</vt:lpstr>
      <vt:lpstr>PowerPoint Presentation</vt:lpstr>
      <vt:lpstr>https://www.arcitura.com/soa-school/</vt:lpstr>
      <vt:lpstr>How to build a service-oriented architecture</vt:lpstr>
      <vt:lpstr>A service-oriented architecture is:</vt:lpstr>
      <vt:lpstr>Service-Oriented Architecture</vt:lpstr>
      <vt:lpstr>An SOA Component is:</vt:lpstr>
      <vt:lpstr>Enterprise Service Bus</vt:lpstr>
      <vt:lpstr>PowerPoint Presentation</vt:lpstr>
      <vt:lpstr>Train yourself to think about the following question:</vt:lpstr>
      <vt:lpstr>PowerPoint Presentation</vt:lpstr>
      <vt:lpstr>PowerPoint Presentation</vt:lpstr>
      <vt:lpstr>PowerPoint Presentation</vt:lpstr>
      <vt:lpstr>What is an XML file: Once you understand XML you will understand SOAP, because SOAP is just an XML file (at least: in terms of HOW we describe it)</vt:lpstr>
      <vt:lpstr>PowerPoint Presentation</vt:lpstr>
      <vt:lpstr>PowerPoint Presentation</vt:lpstr>
      <vt:lpstr>As agile software developers and software project managers: what are the 2 factors that drive change / improvement?</vt:lpstr>
      <vt:lpstr>The Enterprise can be viewed as:</vt:lpstr>
      <vt:lpstr>PowerPoint Presentation</vt:lpstr>
      <vt:lpstr>PowerPoint Presentation</vt:lpstr>
      <vt:lpstr>PowerPoint Presentation</vt:lpstr>
      <vt:lpstr>PowerPoint Presentation</vt:lpstr>
      <vt:lpstr>PowerPoint Presentation</vt:lpstr>
      <vt:lpstr>What is the problem:</vt:lpstr>
      <vt:lpstr>The 5 Steps to building SOLID Applications</vt:lpstr>
      <vt:lpstr>The 5 Steps to building SOLID Applications</vt:lpstr>
      <vt:lpstr>PowerPoint Presentation</vt:lpstr>
      <vt:lpstr>The basic mechanics of Programming:</vt:lpstr>
      <vt:lpstr>How anonymous objects are stored in memory</vt:lpstr>
      <vt:lpstr>When you are programming:  You need to have 2 levels of thinking going on at the same time:</vt:lpstr>
      <vt:lpstr>PowerPoint Presentation</vt:lpstr>
      <vt:lpstr>What is a Web Service?</vt:lpstr>
      <vt:lpstr>PowerPoint Presentation</vt:lpstr>
      <vt:lpstr>PowerPoint Presentation</vt:lpstr>
      <vt:lpstr>Summary of Assignments:</vt:lpstr>
      <vt:lpstr>PowerPoint Presentation</vt:lpstr>
      <vt:lpstr>What is a Web Service?</vt:lpstr>
      <vt:lpstr>Java Web Services:</vt:lpstr>
      <vt:lpstr>Java Web Services:</vt:lpstr>
      <vt:lpstr>Visual Studio Code:</vt:lpstr>
      <vt:lpstr>PowerPoint Presentation</vt:lpstr>
      <vt:lpstr>Java Web Services:</vt:lpstr>
      <vt:lpstr>In Java, everything is an Object</vt:lpstr>
      <vt:lpstr>PowerPoint Presentation</vt:lpstr>
      <vt:lpstr>The Service Oriented Architecture Value Proposition    </vt:lpstr>
      <vt:lpstr>PowerPoint Presentation</vt:lpstr>
      <vt:lpstr>PowerPoint Presentation</vt:lpstr>
      <vt:lpstr>Present to the Job Interviewer your short, concise description of HOW TO PLATFORMIZE the Enterprise. That is: How to design a Java Application to realize Enterprise Application Integration:</vt:lpstr>
      <vt:lpstr>Enterprises Architectures live in very large, multi-national companies.</vt:lpstr>
      <vt:lpstr>Peter's Book on SOA: </vt:lpstr>
      <vt:lpstr>Legacy System Integration</vt:lpstr>
      <vt:lpstr>Developing the software plan with Unified Process project management methodology and Agile Software Engineering Methodology </vt:lpstr>
      <vt:lpstr>At the end of this course, you will be able to pass the OMG UML Certification Exam:</vt:lpstr>
      <vt:lpstr>The basic thing which you are learning in this course is to learn how to design.</vt:lpstr>
      <vt:lpstr>To start with: What is an API?</vt:lpstr>
      <vt:lpstr>How do we web enable COBOL or any of the old legacy software which is running all of the world’s big companies?</vt:lpstr>
      <vt:lpstr>The Model: A Place for Your Stuff</vt:lpstr>
      <vt:lpstr>UML is one of our primary design tools in Enterprise Modeling:</vt:lpstr>
      <vt:lpstr>Describe what the Enterprise is - and how do we "model" it?</vt:lpstr>
      <vt:lpstr>PowerPoint Presentation</vt:lpstr>
      <vt:lpstr>What do we mean by remote method invocation?</vt:lpstr>
      <vt:lpstr>Describe how you would model an external resource like a database in your Software Architectural Diagram?</vt:lpstr>
      <vt:lpstr>2 primary concerns of Enterprise Modelling:</vt:lpstr>
      <vt:lpstr>Connecting to a Database in Code. Also: How do we “model” that connection in UML:</vt:lpstr>
      <vt:lpstr>The Monolith vs Microservices</vt:lpstr>
      <vt:lpstr>Goals of SOA:</vt:lpstr>
      <vt:lpstr>Read this book to develop your Business Acumen:</vt:lpstr>
      <vt:lpstr>Central Focus of this Course</vt:lpstr>
      <vt:lpstr>What is different about Service Oriented Architectures vs the old school Code Oriented Architectures?</vt:lpstr>
      <vt:lpstr>Discuss the UML Concept of the Equivalence Principle:</vt:lpstr>
      <vt:lpstr>PowerPoint Presentation</vt:lpstr>
      <vt:lpstr>PowerPoint Presentation</vt:lpstr>
      <vt:lpstr>Discuss the UML Concept of the Data-Object Equivalence Principle:</vt:lpstr>
      <vt:lpstr>Last week we talked A2:</vt:lpstr>
      <vt:lpstr>PowerPoint Presentation</vt:lpstr>
      <vt:lpstr>Enterprise Systems: Problems</vt:lpstr>
      <vt:lpstr>The technology is half of the Equation of SOA</vt:lpstr>
      <vt:lpstr>PowerPoint Presentation</vt:lpstr>
      <vt:lpstr>The major complaint I hear about new graduates from employers.</vt:lpstr>
      <vt:lpstr>The basic setup for Java Web Services and RESTful Applications</vt:lpstr>
      <vt:lpstr>Introducing REST</vt:lpstr>
      <vt:lpstr>For next week: Install Apache HTTP Server</vt:lpstr>
      <vt:lpstr>What is a PLATFORM</vt:lpstr>
      <vt:lpstr>How does SOA drive / deliver business value?</vt:lpstr>
      <vt:lpstr>PowerPoint Presentation</vt:lpstr>
      <vt:lpstr>What does a USE CASE look like =&gt; what does a business process look like?</vt:lpstr>
      <vt:lpstr>What does the CONTROLLER do in MVC</vt:lpstr>
      <vt:lpstr>The basic thing which you are learning in this course is to learn how to design.</vt:lpstr>
      <vt:lpstr>In this course, we are learning to write JAX RS framework (Java Web Services) Code to automate the operation of business processes in the Enterprise</vt:lpstr>
      <vt:lpstr>IF Only we Knew what we know</vt:lpstr>
      <vt:lpstr>Quick Review of Unified Process: (Agile Best Practices Guide)</vt:lpstr>
      <vt:lpstr>PowerPoint Presentation</vt:lpstr>
      <vt:lpstr>JUNE 16 Class 07</vt:lpstr>
      <vt:lpstr>The Purpose of this course:</vt:lpstr>
      <vt:lpstr>WHY this matters:</vt:lpstr>
      <vt:lpstr>WHAT IS THE PURPOSE OF DOING THE UML ANALYSIS AND THE TECHNOLOGY PRODUCT DESIGN?</vt:lpstr>
      <vt:lpstr>SOA = Model View Controller Framework</vt:lpstr>
      <vt:lpstr>The new approach to writing code and architecting IT Applications that enables SOA:</vt:lpstr>
      <vt:lpstr>The new approach to modeling data is: Schema-less, NO SQL databases (MONGO DB)</vt:lpstr>
      <vt:lpstr>PowerPoint Presentation</vt:lpstr>
      <vt:lpstr>The basis of an Enterprise System:</vt:lpstr>
      <vt:lpstr>You should consider SOA as being analogous to TCP/IP</vt:lpstr>
      <vt:lpstr>Event Driven Architectures </vt:lpstr>
      <vt:lpstr>Lab 1 Instructions:</vt:lpstr>
      <vt:lpstr>The Application of UML to Enterprise Modelling</vt:lpstr>
      <vt:lpstr>Monday May 31 : Day 05</vt:lpstr>
      <vt:lpstr>What is SOA, or service-oriented architecture?</vt:lpstr>
      <vt:lpstr>What is SOA, or service-oriented architecture?</vt:lpstr>
      <vt:lpstr>What is SOA, or service-oriented architecture?</vt:lpstr>
      <vt:lpstr>microservices architecture</vt:lpstr>
      <vt:lpstr>What is an ESB?</vt:lpstr>
      <vt:lpstr>Paradigm for The SOA and the ESB</vt:lpstr>
      <vt:lpstr>Heuristics to identify whether a Enterprise Application Integration is a GOOD EAI!</vt:lpstr>
      <vt:lpstr>Benefits of SOA</vt:lpstr>
      <vt:lpstr>SOA Examples</vt:lpstr>
      <vt:lpstr>SOA vs. microservices</vt:lpstr>
      <vt:lpstr>SOA vs. microservices</vt:lpstr>
      <vt:lpstr>SOA vs. microservices</vt:lpstr>
      <vt:lpstr>Web Services</vt:lpstr>
      <vt:lpstr>Web Services</vt:lpstr>
      <vt:lpstr>The use of REST in Java Enterprise Modelling</vt:lpstr>
      <vt:lpstr>WHAT REST AND REST APIs LOOK LIKE</vt:lpstr>
      <vt:lpstr>The intention of the Service Oriented Architecture </vt:lpstr>
      <vt:lpstr>The Pipeline and the Platform  (class discussion topic): complete this as an exercise)</vt:lpstr>
      <vt:lpstr>The nature of the Service Oriented Architecture:</vt:lpstr>
      <vt:lpstr>The SOA Business Value Framework:</vt:lpstr>
      <vt:lpstr>Let’s set up the Skeleton of how we will design our college enrollment system:</vt:lpstr>
      <vt:lpstr>Let’s set up the Skeleton of how we will design our college enrollment system:</vt:lpstr>
      <vt:lpstr>What is the purpose of the UML Diagram?</vt:lpstr>
      <vt:lpstr>What are the ways that we gather requirements here in Unified Process land?</vt:lpstr>
      <vt:lpstr>Our Big WHY: Why do we want a  “Service Oriented Architecture”?</vt:lpstr>
      <vt:lpstr>Model – View - Controller</vt:lpstr>
      <vt:lpstr>Model – View - Controller</vt:lpstr>
      <vt:lpstr>One of the technologies that allows us to change the algorithm during the Runtime of the program is to use Schema (text file organized) data stores instead of SQL databases</vt:lpstr>
      <vt:lpstr>Purpose of programming: Change the INPUT Data state into an OUTPUT data state</vt:lpstr>
      <vt:lpstr>The reason for building Enterprise Architectures is to wrap a Mediator Pattern around all the “stuff” in the Enterprise (which the term to describe all the business processes, POI terminals, network routers, databases, process servers) and to be access all those data and services by API Method Calls.</vt:lpstr>
      <vt:lpstr>2 things to have to assemble an Enterprise Architecture: </vt:lpstr>
      <vt:lpstr>What is a Service Oriented Architecture? How do we change our business process execution ALGORITHMICALLY  - dynamically, at run time?</vt:lpstr>
      <vt:lpstr>What are the 2 things that our Platformized Enterprise should give us to be an SOA architecture:</vt:lpstr>
      <vt:lpstr>Basic Java Coding Design Principles </vt:lpstr>
      <vt:lpstr>The UML Equivalence Principle:</vt:lpstr>
      <vt:lpstr>Normalization / Over Normalization</vt:lpstr>
      <vt:lpstr>A big part of this course is learning System Design Thinking (=IT Architecture)</vt:lpstr>
      <vt:lpstr>What is a Service Oriented Architecture? How do we change our business process execution ALGORITHMICALLY  - dynamically, at run time?</vt:lpstr>
      <vt:lpstr>Simple Object Access Protocol</vt:lpstr>
      <vt:lpstr>PowerPoint Presentation</vt:lpstr>
      <vt:lpstr>The new emerging business model is the Platform:</vt:lpstr>
      <vt:lpstr>Goal: Turn the Enterprise into a PLATFORM:</vt:lpstr>
      <vt:lpstr>Case Study: MySpace vs Facebook</vt:lpstr>
      <vt:lpstr>This course is about learning to Model the Enterprise by building Service Oriented Architectures</vt:lpstr>
      <vt:lpstr>What is UML? How do we use it? Why do we use it?</vt:lpstr>
      <vt:lpstr>What is Unified Process?</vt:lpstr>
      <vt:lpstr>Component architectures and monolithic architectures</vt:lpstr>
      <vt:lpstr>The Stove Pipe Anti Pattern</vt:lpstr>
      <vt:lpstr>The whole reason why we want to implement Service Oriented</vt:lpstr>
      <vt:lpstr>MONGO DB and NOSQL Databases</vt:lpstr>
      <vt:lpstr>PowerPoint Presentation</vt:lpstr>
      <vt:lpstr>Read the JVM Specification and the Java Language Specification</vt:lpstr>
      <vt:lpstr>A simple description of what we will do in this course: </vt:lpstr>
      <vt:lpstr>The tool set we are going to use to implement SOA Patterns is called the Spring Boot Framework.</vt:lpstr>
      <vt:lpstr>Some tools the Spring Boot Framework gives us:</vt:lpstr>
      <vt:lpstr>Some key Spring Boot Framework concepts:</vt:lpstr>
      <vt:lpstr>Spring BOOT Framework</vt:lpstr>
      <vt:lpstr>SOA Certification:</vt:lpstr>
      <vt:lpstr>https://www.arcitura.com/soa-school/ </vt:lpstr>
      <vt:lpstr>What are the qualities that a Platform business needs</vt:lpstr>
      <vt:lpstr>2 aspects to becoming a SOA-Certified Practitioner:</vt:lpstr>
      <vt:lpstr>Important Resources:</vt:lpstr>
      <vt:lpstr>Informatics for being a “computer” professional</vt:lpstr>
      <vt:lpstr>Informatics: System Integration and the SOA Architecture</vt:lpstr>
      <vt:lpstr>Build your own computer if you really want to understand how all this works: eater.net </vt:lpstr>
      <vt:lpstr>A lot of this class will be presented in the language of Patterns and Antipatterns</vt:lpstr>
      <vt:lpstr>Antipatterns: things people do : but we know from experience that these are bad approaches</vt:lpstr>
      <vt:lpstr>Introducing SOAP and WSDL:</vt:lpstr>
      <vt:lpstr>Microservices and Kubernetics</vt:lpstr>
      <vt:lpstr>About Microservices</vt:lpstr>
      <vt:lpstr>Simple Example of Microservices</vt:lpstr>
      <vt:lpstr>The solution to the STOVEPIPE is to build SOA Service Oriented Architectures:</vt:lpstr>
      <vt:lpstr>Learning Resources</vt:lpstr>
      <vt:lpstr>In the News: The Silicon Economy</vt:lpstr>
      <vt:lpstr>Day Learning Plan: Week 2 (May 10 to 14)</vt:lpstr>
      <vt:lpstr>What does it mean to be able to dynamically, at runtime and in realtime, change the structure of our application?</vt:lpstr>
      <vt:lpstr>Class Discussion point:</vt:lpstr>
      <vt:lpstr>In class, we will work through the whole workflow of implementing Service Oriented Architectures</vt:lpstr>
      <vt:lpstr>PowerPoint Presentation</vt:lpstr>
      <vt:lpstr>The job of the System Integrator</vt:lpstr>
      <vt:lpstr>Link to my YouTube Channel</vt:lpstr>
      <vt:lpstr>Legacy System Integration</vt:lpstr>
      <vt:lpstr>Richard Feynman Lectures:</vt:lpstr>
      <vt:lpstr>Building the skills to write software (this is the “building the model” part) to “realize” [this is the building the model part ]the operation of an informational system (this is the Enterprise):</vt:lpstr>
      <vt:lpstr>Modelling the Enterprise with Java</vt:lpstr>
      <vt:lpstr>The 3 prerequisite areas of knowledge we will be using in the Course:</vt:lpstr>
      <vt:lpstr>You will be learning to use the Unified Process methodology (Agile) of Software Engineering</vt:lpstr>
      <vt:lpstr>Learning Resources:</vt:lpstr>
      <vt:lpstr>What exactly IS Java Enterprise Modelling:</vt:lpstr>
      <vt:lpstr>What exactly IS Java Enterprise Modelling:</vt:lpstr>
      <vt:lpstr>PowerPoint Presentation</vt:lpstr>
      <vt:lpstr>PowerPoint Presentation</vt:lpstr>
      <vt:lpstr>John von Neumann’s architecture is the basis of most of the computer systems in use in the world today. (Except for Quantum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von Neumann Architecture we have 2 kinds of memory available to us as programmers: Heap: Variables Stack: because it is a PILE/ List of Stack FRAMES: each frame is a Language Runtime created data structure that contains your code </vt:lpstr>
      <vt:lpstr>Aspect-oriented Programming:</vt:lpstr>
      <vt:lpstr>Aspect-oriented Programming:</vt:lpstr>
      <vt:lpstr>von Neumann Architecture and the kinds of memory available to us as Programmers:</vt:lpstr>
      <vt:lpstr>Model of ENIAC (first electronic vacuum tube based computer)</vt:lpstr>
      <vt:lpstr>LET’S EXECUTE A SIMPLE PRORAM</vt:lpstr>
      <vt:lpstr>Single Threaded and Multi-Threaded Applications</vt:lpstr>
      <vt:lpstr>Other Resources:</vt:lpstr>
      <vt:lpstr>PowerPoint Presentation</vt:lpstr>
      <vt:lpstr>PowerPoint Presentation</vt:lpstr>
      <vt:lpstr>What has been the big problem that technologies of the type we have been studying were designed to solve?</vt:lpstr>
      <vt:lpstr>Some of our Tools</vt:lpstr>
      <vt:lpstr>PowerPoint Presentation</vt:lpstr>
      <vt:lpstr>PowerPoint Presentation</vt:lpstr>
      <vt:lpstr>Why do we want a  “Service Oriented Architecture”?</vt:lpstr>
      <vt:lpstr>With the Advent of the (publicly available) Internet in the 1992, the World shifted over to the PLATFORM model of the Economy: these businesses run on processing information.</vt:lpstr>
      <vt:lpstr>Enterprise Domain = The Platform: </vt:lpstr>
      <vt:lpstr>Learning Resources:</vt:lpstr>
      <vt:lpstr>Java Spring Framework:</vt:lpstr>
      <vt:lpstr>Code-oriented Architecture versus  Service Oriented Architecture</vt:lpstr>
      <vt:lpstr>Defining a microservice </vt:lpstr>
      <vt:lpstr>Challenges with Microservices:</vt:lpstr>
      <vt:lpstr>The 8 Thinking Mistakes about distributed systems:</vt:lpstr>
      <vt:lpstr>PowerPoint Presentation</vt:lpstr>
      <vt:lpstr>The design patterns we will cover are as follows:  </vt:lpstr>
      <vt:lpstr>Enterprise Service Bus (Message Broker)</vt:lpstr>
      <vt:lpstr>In general, building microservices-based on these false assumptions leads to solutions that are prone to both temporary network glitches and problems that occur in other microservice instances. </vt:lpstr>
      <vt:lpstr>Purpose of constructing Service Oriented Architectures</vt:lpstr>
      <vt:lpstr>What are web services: Why do we need them?</vt:lpstr>
      <vt:lpstr>Java SOA Web services: Why do we need them?</vt:lpstr>
      <vt:lpstr>How to Create Web Services with Java</vt:lpstr>
      <vt:lpstr>The Spring framework </vt:lpstr>
      <vt:lpstr>PowerPoint Presentation</vt:lpstr>
      <vt:lpstr>Model View Controller: Design Pattern 3 Tier Deployment Architecture</vt:lpstr>
      <vt:lpstr>Soap, WSDL, UDDI</vt:lpstr>
      <vt:lpstr>Programming Paradigms</vt:lpstr>
      <vt:lpstr>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Create Web Services with Java</dc:title>
  <dc:creator>peter sigurdson</dc:creator>
  <cp:lastModifiedBy>Peter Sigurdson</cp:lastModifiedBy>
  <cp:revision>461</cp:revision>
  <dcterms:created xsi:type="dcterms:W3CDTF">2021-01-13T02:32:30Z</dcterms:created>
  <dcterms:modified xsi:type="dcterms:W3CDTF">2023-01-03T17:39:14Z</dcterms:modified>
</cp:coreProperties>
</file>